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303" r:id="rId3"/>
    <p:sldId id="284" r:id="rId4"/>
    <p:sldId id="285" r:id="rId5"/>
    <p:sldId id="286" r:id="rId6"/>
    <p:sldId id="283" r:id="rId7"/>
    <p:sldId id="305" r:id="rId8"/>
    <p:sldId id="294" r:id="rId9"/>
    <p:sldId id="295" r:id="rId10"/>
    <p:sldId id="293" r:id="rId11"/>
    <p:sldId id="296" r:id="rId12"/>
    <p:sldId id="297" r:id="rId13"/>
    <p:sldId id="298" r:id="rId14"/>
    <p:sldId id="299" r:id="rId15"/>
    <p:sldId id="306" r:id="rId16"/>
    <p:sldId id="300" r:id="rId17"/>
    <p:sldId id="301" r:id="rId18"/>
    <p:sldId id="302" r:id="rId19"/>
    <p:sldId id="287" r:id="rId20"/>
    <p:sldId id="288" r:id="rId21"/>
    <p:sldId id="289" r:id="rId22"/>
    <p:sldId id="290" r:id="rId23"/>
    <p:sldId id="291" r:id="rId24"/>
    <p:sldId id="292" r:id="rId25"/>
    <p:sldId id="304" r:id="rId2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762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Graph-theoretic foundations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independent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matching and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0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matching and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0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not a 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9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 set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nodes 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bipartite subgraph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6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AFBE-C112-1E44-83BE-EA54CA43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5FFA-212C-604F-8297-E077A99F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Defining:</a:t>
            </a:r>
          </a:p>
          <a:p>
            <a:pPr lvl="1"/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what we want to solve</a:t>
            </a:r>
          </a:p>
          <a:p>
            <a:pPr lvl="1"/>
            <a:r>
              <a:rPr lang="en-US" dirty="0"/>
              <a:t>what are the assumptions</a:t>
            </a:r>
          </a:p>
          <a:p>
            <a:r>
              <a:rPr lang="en-US" dirty="0"/>
              <a:t>Designing &amp; analyzing algorithms</a:t>
            </a:r>
          </a:p>
          <a:p>
            <a:r>
              <a:rPr lang="en-US" dirty="0"/>
              <a:t>Proving impossibility results</a:t>
            </a:r>
          </a:p>
          <a:p>
            <a:r>
              <a:rPr lang="en-US" dirty="0"/>
              <a:t>Often: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graph ≈ network, node ≈ computer</a:t>
            </a:r>
          </a:p>
        </p:txBody>
      </p:sp>
    </p:spTree>
    <p:extLst>
      <p:ext uri="{BB962C8B-B14F-4D97-AF65-F5344CB8AC3E}">
        <p14:creationId xmlns:p14="http://schemas.microsoft.com/office/powerpoint/2010/main" val="148858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with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2 connected components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8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maximum degree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53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maximum degree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8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2-regular subgraph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Nodes </a:t>
            </a:r>
            <a:r>
              <a:rPr lang="en-US" sz="6000" i="1" dirty="0">
                <a:latin typeface="Bernina Sans Light" pitchFamily="2" charset="77"/>
              </a:rPr>
              <a:t>u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</a:t>
            </a:r>
            <a:r>
              <a:rPr lang="en-US" sz="6000" i="1" dirty="0">
                <a:latin typeface="Bernina Sans Light" pitchFamily="2" charset="77"/>
              </a:rPr>
              <a:t>v</a:t>
            </a:r>
            <a:r>
              <a:rPr lang="en-US" sz="6000" dirty="0">
                <a:latin typeface="Bernina Sans Light" pitchFamily="2" charset="77"/>
              </a:rPr>
              <a:t> such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the distance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from </a:t>
            </a:r>
            <a:r>
              <a:rPr lang="en-US" sz="6000" i="1" dirty="0">
                <a:latin typeface="Bernina Sans Light" pitchFamily="2" charset="77"/>
              </a:rPr>
              <a:t>u</a:t>
            </a:r>
            <a:r>
              <a:rPr lang="en-US" sz="6000" dirty="0">
                <a:latin typeface="Bernina Sans Light" pitchFamily="2" charset="77"/>
              </a:rPr>
              <a:t> to </a:t>
            </a:r>
            <a:r>
              <a:rPr lang="en-US" sz="6000" i="1" dirty="0">
                <a:latin typeface="Bernina Sans Light" pitchFamily="2" charset="77"/>
              </a:rPr>
              <a:t>v</a:t>
            </a:r>
            <a:r>
              <a:rPr lang="en-US" sz="6000" dirty="0">
                <a:latin typeface="Bernina Sans Light" pitchFamily="2" charset="77"/>
              </a:rPr>
              <a:t> equals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the diameter of the 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</p:spTree>
    <p:extLst>
      <p:ext uri="{BB962C8B-B14F-4D97-AF65-F5344CB8AC3E}">
        <p14:creationId xmlns:p14="http://schemas.microsoft.com/office/powerpoint/2010/main" val="21989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AF0E-480A-1343-98E1-2D84C8E1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D23A-CE39-1A4B-A6AD-C3B51616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Graph where maximal</a:t>
            </a:r>
            <a:br>
              <a:rPr lang="en-US" dirty="0"/>
            </a:br>
            <a:r>
              <a:rPr lang="en-US" dirty="0"/>
              <a:t>independent sets</a:t>
            </a:r>
            <a:br>
              <a:rPr lang="en-US" dirty="0"/>
            </a:br>
            <a:r>
              <a:rPr lang="en-US" dirty="0"/>
              <a:t>are never minimum</a:t>
            </a:r>
            <a:br>
              <a:rPr lang="en-US" dirty="0"/>
            </a:br>
            <a:r>
              <a:rPr lang="en-US" dirty="0"/>
              <a:t>dominating sets?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E4EED-0290-584C-84B4-DC2269A0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2524578"/>
            <a:ext cx="2946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Maximal</a:t>
            </a:r>
          </a:p>
          <a:p>
            <a:pPr lvl="1"/>
            <a:r>
              <a:rPr lang="en-US" dirty="0"/>
              <a:t>not a subset of another solution</a:t>
            </a:r>
          </a:p>
          <a:p>
            <a:pPr lvl="1"/>
            <a:r>
              <a:rPr lang="en-US" dirty="0"/>
              <a:t>very easy to find: add greedily</a:t>
            </a:r>
          </a:p>
          <a:p>
            <a:r>
              <a:rPr lang="en-US" b="1" dirty="0">
                <a:latin typeface="Bernino Sans" pitchFamily="2" charset="77"/>
              </a:rPr>
              <a:t>Maximum</a:t>
            </a:r>
          </a:p>
          <a:p>
            <a:pPr lvl="1"/>
            <a:r>
              <a:rPr lang="en-US" dirty="0"/>
              <a:t>largest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113018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Minimal</a:t>
            </a:r>
          </a:p>
          <a:p>
            <a:pPr lvl="1"/>
            <a:r>
              <a:rPr lang="en-US" dirty="0"/>
              <a:t>not a superset of another solution</a:t>
            </a:r>
          </a:p>
          <a:p>
            <a:pPr lvl="1"/>
            <a:r>
              <a:rPr lang="en-US" dirty="0"/>
              <a:t>very easy to find: remove greedily</a:t>
            </a:r>
          </a:p>
          <a:p>
            <a:r>
              <a:rPr lang="en-US" b="1" dirty="0">
                <a:latin typeface="Bernino Sans" pitchFamily="2" charset="77"/>
              </a:rPr>
              <a:t>Minimum</a:t>
            </a:r>
          </a:p>
          <a:p>
            <a:pPr lvl="1"/>
            <a:r>
              <a:rPr lang="en-US" dirty="0"/>
              <a:t>smallest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38929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2497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answer</a:t>
            </a:r>
            <a:br>
              <a:rPr lang="en-US" dirty="0"/>
            </a:br>
            <a:r>
              <a:rPr lang="en-US" dirty="0"/>
              <a:t>on Slack…</a:t>
            </a:r>
          </a:p>
        </p:txBody>
      </p:sp>
    </p:spTree>
    <p:extLst>
      <p:ext uri="{BB962C8B-B14F-4D97-AF65-F5344CB8AC3E}">
        <p14:creationId xmlns:p14="http://schemas.microsoft.com/office/powerpoint/2010/main" val="132609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vertex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319</Words>
  <Application>Microsoft Macintosh PowerPoint</Application>
  <PresentationFormat>Widescreen</PresentationFormat>
  <Paragraphs>49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Bernina Sans Condensed Light</vt:lpstr>
      <vt:lpstr>Bernina Sans Extrabold</vt:lpstr>
      <vt:lpstr>Bernina Sans Light</vt:lpstr>
      <vt:lpstr>Bernina Sans Narrow Exbold</vt:lpstr>
      <vt:lpstr>Bernina Sans Narrow Extrabold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Graphs in this course</vt:lpstr>
      <vt:lpstr>Quiz</vt:lpstr>
      <vt:lpstr>Please do not confuse</vt:lpstr>
      <vt:lpstr>Please do not confuse</vt:lpstr>
      <vt:lpstr>Q &amp; A</vt:lpstr>
      <vt:lpstr>Please answer on Slack…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52</cp:revision>
  <dcterms:created xsi:type="dcterms:W3CDTF">2020-08-20T21:40:58Z</dcterms:created>
  <dcterms:modified xsi:type="dcterms:W3CDTF">2020-09-15T07:59:22Z</dcterms:modified>
</cp:coreProperties>
</file>