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87" r:id="rId3"/>
    <p:sldId id="283" r:id="rId4"/>
    <p:sldId id="306" r:id="rId5"/>
    <p:sldId id="313" r:id="rId6"/>
    <p:sldId id="308" r:id="rId7"/>
    <p:sldId id="309" r:id="rId8"/>
    <p:sldId id="310" r:id="rId9"/>
    <p:sldId id="311" r:id="rId10"/>
    <p:sldId id="312" r:id="rId11"/>
    <p:sldId id="307" r:id="rId12"/>
    <p:sldId id="315" r:id="rId13"/>
    <p:sldId id="316" r:id="rId14"/>
    <p:sldId id="317" r:id="rId15"/>
    <p:sldId id="321" r:id="rId16"/>
    <p:sldId id="318" r:id="rId17"/>
    <p:sldId id="320" r:id="rId18"/>
    <p:sldId id="319" r:id="rId19"/>
    <p:sldId id="325" r:id="rId20"/>
    <p:sldId id="324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9"/>
    <p:restoredTop sz="94773"/>
  </p:normalViewPr>
  <p:slideViewPr>
    <p:cSldViewPr snapToGrid="0" snapToObjects="1" showGuides="1">
      <p:cViewPr varScale="1">
        <p:scale>
          <a:sx n="103" d="100"/>
          <a:sy n="103" d="100"/>
        </p:scale>
        <p:origin x="9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Port-numbering 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0C3AA9-80C0-4D4F-A421-1DAC1A5D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</a:t>
            </a:r>
            <a:br>
              <a:rPr lang="en-US" dirty="0"/>
            </a:br>
            <a:r>
              <a:rPr lang="en-US" dirty="0"/>
              <a:t>cover</a:t>
            </a:r>
          </a:p>
        </p:txBody>
      </p:sp>
    </p:spTree>
    <p:extLst>
      <p:ext uri="{BB962C8B-B14F-4D97-AF65-F5344CB8AC3E}">
        <p14:creationId xmlns:p14="http://schemas.microsoft.com/office/powerpoint/2010/main" val="287871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A0B8-735C-7646-8399-DF930441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6" y="365125"/>
            <a:ext cx="6672943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Input: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nothing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Output: </a:t>
            </a:r>
            <a:r>
              <a:rPr lang="en-US" sz="4000" dirty="0"/>
              <a:t>3-approximation of minimum vertex cover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Model of computing: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95AA5-4B0C-FA45-9108-A6435D75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6" y="491142"/>
            <a:ext cx="2169762" cy="5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19183A-D0C4-5F44-8204-5A087661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F832D-26A5-DA47-B0EE-9EA8BBA2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bipartite double cover </a:t>
            </a:r>
            <a:r>
              <a:rPr lang="en-US" i="1" dirty="0"/>
              <a:t>G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one node in </a:t>
            </a:r>
            <a:r>
              <a:rPr lang="en-US" i="1" dirty="0"/>
              <a:t>G</a:t>
            </a:r>
            <a:r>
              <a:rPr lang="en-US" dirty="0"/>
              <a:t>: two virtual copies in </a:t>
            </a:r>
            <a:r>
              <a:rPr lang="en-US" i="1" dirty="0"/>
              <a:t>G’</a:t>
            </a:r>
          </a:p>
          <a:p>
            <a:pPr lvl="1"/>
            <a:r>
              <a:rPr lang="en-US" dirty="0"/>
              <a:t>one edge in </a:t>
            </a:r>
            <a:r>
              <a:rPr lang="en-US" i="1" dirty="0"/>
              <a:t>G</a:t>
            </a:r>
            <a:r>
              <a:rPr lang="en-US" dirty="0"/>
              <a:t>: two virtual copies in </a:t>
            </a:r>
            <a:r>
              <a:rPr lang="en-US" i="1" dirty="0"/>
              <a:t>G’</a:t>
            </a:r>
          </a:p>
          <a:p>
            <a:r>
              <a:rPr lang="en-US" dirty="0"/>
              <a:t>Find a maximal matching </a:t>
            </a:r>
            <a:r>
              <a:rPr lang="en-US" i="1" dirty="0"/>
              <a:t>M’</a:t>
            </a:r>
            <a:r>
              <a:rPr lang="en-US" dirty="0"/>
              <a:t> in </a:t>
            </a:r>
            <a:r>
              <a:rPr lang="en-US" i="1" dirty="0"/>
              <a:t>G’</a:t>
            </a:r>
          </a:p>
          <a:p>
            <a:r>
              <a:rPr lang="en-US" dirty="0"/>
              <a:t>Take all original nodes of </a:t>
            </a:r>
            <a:r>
              <a:rPr lang="en-US" i="1" dirty="0"/>
              <a:t>G</a:t>
            </a:r>
            <a:r>
              <a:rPr lang="en-US" dirty="0"/>
              <a:t> whose</a:t>
            </a:r>
            <a:br>
              <a:rPr lang="en-US" dirty="0"/>
            </a:br>
            <a:r>
              <a:rPr lang="en-US" dirty="0"/>
              <a:t>virtual copies are matched in </a:t>
            </a:r>
            <a:r>
              <a:rPr lang="en-US" i="1" dirty="0"/>
              <a:t>M’</a:t>
            </a:r>
          </a:p>
        </p:txBody>
      </p:sp>
    </p:spTree>
    <p:extLst>
      <p:ext uri="{BB962C8B-B14F-4D97-AF65-F5344CB8AC3E}">
        <p14:creationId xmlns:p14="http://schemas.microsoft.com/office/powerpoint/2010/main" val="39266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EE404-7E17-FF4F-8CA1-63DDC592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4592D-9477-C94E-AF63-B4898E6B7151}"/>
              </a:ext>
            </a:extLst>
          </p:cNvPr>
          <p:cNvSpPr txBox="1"/>
          <p:nvPr/>
        </p:nvSpPr>
        <p:spPr>
          <a:xfrm>
            <a:off x="512064" y="403934"/>
            <a:ext cx="2133918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 </a:t>
            </a:r>
            <a:r>
              <a:rPr lang="en-US" sz="4000" i="1" dirty="0">
                <a:latin typeface="Bernino Sans Light" pitchFamily="2" charset="77"/>
              </a:rPr>
              <a:t>G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607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72714-8265-9A44-BAA8-73BC73F3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58039-D332-2943-9718-F232D779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E8585-4CCB-6C49-A8A8-C2937C8F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0FE9C2-1051-754A-AEC7-8C5BEFE1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226536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 </a:t>
            </a:r>
            <a:r>
              <a:rPr lang="en-US" sz="4000" i="1" dirty="0">
                <a:latin typeface="Bernino Sans Light" pitchFamily="2" charset="77"/>
              </a:rPr>
              <a:t>G’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029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FD15C8-FDAC-AA43-9B67-FE837639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Port-numbered network</a:t>
            </a:r>
            <a:b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N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 = (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V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Distributed algorithm</a:t>
            </a:r>
            <a:b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2"/>
                </a:solidFill>
                <a:latin typeface="Bernina Sans Extrabold" pitchFamily="2" charset="77"/>
              </a:rPr>
              <a:t>A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 = (</a:t>
            </a:r>
            <a:r>
              <a:rPr lang="en-US" sz="4400" b="1" dirty="0" err="1">
                <a:solidFill>
                  <a:schemeClr val="accent2"/>
                </a:solidFill>
                <a:latin typeface="Bernina Sans Extrabold" pitchFamily="2" charset="77"/>
              </a:rPr>
              <a:t>init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, send, receive)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latin typeface="Bernina Sans Extrabold" pitchFamily="2" charset="77"/>
              </a:rPr>
              <a:t>Output of algorithm </a:t>
            </a:r>
            <a:r>
              <a:rPr lang="en-US" sz="4400" b="1" i="1" dirty="0">
                <a:latin typeface="Bernina Sans Extrabold" pitchFamily="2" charset="77"/>
              </a:rPr>
              <a:t>A</a:t>
            </a:r>
            <a:br>
              <a:rPr lang="en-US" sz="4400" b="1" dirty="0">
                <a:latin typeface="Bernina Sans Extrabold" pitchFamily="2" charset="77"/>
              </a:rPr>
            </a:br>
            <a:r>
              <a:rPr lang="en-US" sz="4400" b="1" dirty="0">
                <a:latin typeface="Bernina Sans Extrabold" pitchFamily="2" charset="77"/>
              </a:rPr>
              <a:t>in network </a:t>
            </a:r>
            <a:r>
              <a:rPr lang="en-US" sz="4400" b="1" i="1" dirty="0">
                <a:latin typeface="Bernina Sans Extrabold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689EEF-6929-F649-A2C7-A1C0882F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6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</a:t>
            </a:r>
            <a:br>
              <a:rPr lang="en-US" dirty="0"/>
            </a:br>
            <a:r>
              <a:rPr lang="en-US" dirty="0"/>
              <a:t>maximal matching</a:t>
            </a:r>
          </a:p>
        </p:txBody>
      </p:sp>
    </p:spTree>
    <p:extLst>
      <p:ext uri="{BB962C8B-B14F-4D97-AF65-F5344CB8AC3E}">
        <p14:creationId xmlns:p14="http://schemas.microsoft.com/office/powerpoint/2010/main" val="18249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A0B8-735C-7646-8399-DF930441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6" y="365125"/>
            <a:ext cx="6672943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Input: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proper 2-coloring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Output: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maximal matching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Model of computing: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1CC42-24C0-4D4E-AE9F-0137AAD6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6" y="491142"/>
            <a:ext cx="2169762" cy="5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3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B45C36-A5C7-E140-BB40-B86AA023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7E89-4578-4348-ABAE-19C38E15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Orange</a:t>
            </a:r>
            <a:r>
              <a:rPr lang="en-US" b="1" i="1" dirty="0">
                <a:latin typeface="Bernino Sans Semibold" pitchFamily="2" charset="77"/>
              </a:rPr>
              <a:t> </a:t>
            </a:r>
            <a:r>
              <a:rPr lang="en-US" dirty="0"/>
              <a:t>nodes send </a:t>
            </a:r>
            <a:r>
              <a:rPr lang="en-US" b="1" i="1" dirty="0">
                <a:latin typeface="Bernino Sans Semibold" pitchFamily="2" charset="77"/>
              </a:rPr>
              <a:t>proposals</a:t>
            </a:r>
            <a:r>
              <a:rPr lang="en-US" dirty="0"/>
              <a:t> to</a:t>
            </a:r>
            <a:br>
              <a:rPr lang="en-US" dirty="0"/>
            </a:br>
            <a:r>
              <a:rPr lang="en-US" dirty="0"/>
              <a:t>their neighbors, one by one</a:t>
            </a:r>
          </a:p>
          <a:p>
            <a:pPr lvl="1"/>
            <a:r>
              <a:rPr lang="en-US" dirty="0"/>
              <a:t>order by port numbers</a:t>
            </a:r>
          </a:p>
          <a:p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Blue</a:t>
            </a:r>
            <a:r>
              <a:rPr lang="en-US" dirty="0"/>
              <a:t> nodes </a:t>
            </a:r>
            <a:r>
              <a:rPr lang="en-US" b="1" i="1" dirty="0">
                <a:latin typeface="Bernino Sans Semibold" pitchFamily="2" charset="77"/>
              </a:rPr>
              <a:t>accept</a:t>
            </a:r>
            <a:r>
              <a:rPr lang="en-US" dirty="0"/>
              <a:t> the first proposal they get,</a:t>
            </a:r>
            <a:br>
              <a:rPr lang="en-US" dirty="0"/>
            </a:br>
            <a:r>
              <a:rPr lang="en-US" dirty="0"/>
              <a:t>reject everything else</a:t>
            </a:r>
          </a:p>
          <a:p>
            <a:pPr lvl="1"/>
            <a:r>
              <a:rPr lang="en-US" dirty="0"/>
              <a:t>break ties by port numbers</a:t>
            </a:r>
          </a:p>
        </p:txBody>
      </p:sp>
    </p:spTree>
    <p:extLst>
      <p:ext uri="{BB962C8B-B14F-4D97-AF65-F5344CB8AC3E}">
        <p14:creationId xmlns:p14="http://schemas.microsoft.com/office/powerpoint/2010/main" val="39884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8DD70-3F0A-1843-8FA1-6CF39171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BC333-D789-B14D-B393-1FE82B4DB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DFC25E-0FCB-7244-A0B4-4BC11F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106EB8-2181-B74A-A170-4056D1DD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3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175</Words>
  <Application>Microsoft Macintosh PowerPoint</Application>
  <PresentationFormat>Widescreen</PresentationFormat>
  <Paragraphs>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Bernina Sans Condensed Light</vt:lpstr>
      <vt:lpstr>Bernina Sans Extrabold</vt:lpstr>
      <vt:lpstr>Bernina Sans Narrow Exbold</vt:lpstr>
      <vt:lpstr>Bernina Sans Narrow Extrabold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Bipartite maximal matching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Vertex cover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61</cp:revision>
  <dcterms:created xsi:type="dcterms:W3CDTF">2020-08-20T21:40:58Z</dcterms:created>
  <dcterms:modified xsi:type="dcterms:W3CDTF">2020-09-22T11:01:46Z</dcterms:modified>
</cp:coreProperties>
</file>