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13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307" r:id="rId11"/>
    <p:sldId id="308" r:id="rId12"/>
    <p:sldId id="285" r:id="rId13"/>
    <p:sldId id="310" r:id="rId14"/>
    <p:sldId id="266" r:id="rId15"/>
    <p:sldId id="309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Randomized algorithms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78746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only active nodes try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  <a:endParaRPr lang="en-US" sz="4800" dirty="0"/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0401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Simplest possible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everyone tries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300029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5461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Take-home exam</a:t>
            </a:r>
          </a:p>
          <a:p>
            <a:pPr lvl="1"/>
            <a:r>
              <a:rPr lang="en-US" dirty="0"/>
              <a:t>googling fine, asking someone for help not</a:t>
            </a:r>
          </a:p>
          <a:p>
            <a:pPr lvl="1"/>
            <a:r>
              <a:rPr lang="en-US" dirty="0"/>
              <a:t>published ≥ 24h before exam ends</a:t>
            </a:r>
          </a:p>
          <a:p>
            <a:pPr lvl="1"/>
            <a:r>
              <a:rPr lang="en-US" dirty="0"/>
              <a:t>submit answers in MyCourses</a:t>
            </a:r>
          </a:p>
          <a:p>
            <a:r>
              <a:rPr lang="en-US" dirty="0"/>
              <a:t>Grading: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pass/fail</a:t>
            </a:r>
          </a:p>
          <a:p>
            <a:pPr lvl="1"/>
            <a:r>
              <a:rPr lang="en-US" dirty="0"/>
              <a:t>or </a:t>
            </a:r>
            <a:r>
              <a:rPr lang="en-US" b="1" dirty="0">
                <a:latin typeface="Bernino Sans Semibold" pitchFamily="2" charset="77"/>
              </a:rPr>
              <a:t>pass/borderline/fail </a:t>
            </a:r>
            <a:r>
              <a:rPr lang="en-US" dirty="0"/>
              <a:t>if needed</a:t>
            </a:r>
          </a:p>
          <a:p>
            <a:pPr lvl="1"/>
            <a:r>
              <a:rPr lang="en-US" dirty="0"/>
              <a:t>borderline can be upgraded to pass</a:t>
            </a:r>
            <a:br>
              <a:rPr lang="en-US" dirty="0"/>
            </a:br>
            <a:r>
              <a:rPr lang="en-US" dirty="0"/>
              <a:t>with some extra homework</a:t>
            </a:r>
          </a:p>
        </p:txBody>
      </p:sp>
    </p:spTree>
    <p:extLst>
      <p:ext uri="{BB962C8B-B14F-4D97-AF65-F5344CB8AC3E}">
        <p14:creationId xmlns:p14="http://schemas.microsoft.com/office/powerpoint/2010/main" val="151635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Expected:</a:t>
            </a:r>
          </a:p>
          <a:p>
            <a:pPr lvl="1"/>
            <a:r>
              <a:rPr lang="en-US" dirty="0"/>
              <a:t>you know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exactly what is a distributed algorithm</a:t>
            </a:r>
            <a:r>
              <a:rPr lang="en-US" dirty="0"/>
              <a:t> (formally, not just waving hands)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design</a:t>
            </a:r>
            <a:r>
              <a:rPr lang="en-US" dirty="0"/>
              <a:t> new distributed algorithms</a:t>
            </a: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analyze</a:t>
            </a:r>
            <a:r>
              <a:rPr lang="en-US" dirty="0"/>
              <a:t> distributed algorithms,</a:t>
            </a:r>
            <a:br>
              <a:rPr lang="en-US" dirty="0"/>
            </a:br>
            <a:r>
              <a:rPr lang="en-US" dirty="0"/>
              <a:t>with the help of usual graph-theoretic concepts</a:t>
            </a:r>
          </a:p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Not needed:</a:t>
            </a:r>
          </a:p>
          <a:p>
            <a:pPr lvl="1"/>
            <a:r>
              <a:rPr lang="en-US" dirty="0"/>
              <a:t>memorizing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13944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D177-9605-B84B-B5CB-5096034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0485-9885-3E45-82F9-6AFBBF27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area, there are two main scientific conferences organized each year:</a:t>
            </a:r>
          </a:p>
          <a:p>
            <a:pPr lvl="1"/>
            <a:r>
              <a:rPr lang="en-US" b="1" dirty="0">
                <a:latin typeface="Bernino Sans" pitchFamily="2" charset="77"/>
              </a:rPr>
              <a:t>PODC: </a:t>
            </a:r>
            <a:r>
              <a:rPr lang="en-US" i="1" dirty="0"/>
              <a:t>Symposium on Principles of Distributed Computing </a:t>
            </a:r>
            <a:r>
              <a:rPr lang="en-US" dirty="0"/>
              <a:t>(since 1982)</a:t>
            </a:r>
          </a:p>
          <a:p>
            <a:pPr lvl="1"/>
            <a:r>
              <a:rPr lang="en-US" b="1" dirty="0">
                <a:latin typeface="Bernino Sans" pitchFamily="2" charset="77"/>
              </a:rPr>
              <a:t>DISC: </a:t>
            </a:r>
            <a:r>
              <a:rPr lang="en-US" i="1" dirty="0"/>
              <a:t>International Symposium on Distributed Computing </a:t>
            </a:r>
            <a:r>
              <a:rPr lang="en-US" dirty="0"/>
              <a:t>(since 1985)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DISC 2020 is happening right now (online!)</a:t>
            </a:r>
          </a:p>
          <a:p>
            <a:pPr lvl="1"/>
            <a:r>
              <a:rPr lang="en-US" dirty="0"/>
              <a:t>you can e.g. watch some video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809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</a:t>
            </a:r>
            <a:r>
              <a:rPr lang="en-US" dirty="0" err="1"/>
              <a:t>send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</a:t>
            </a:r>
            <a:endParaRPr lang="en-US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Deterministic algorithms in LOCAL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</a:t>
            </a:r>
          </a:p>
          <a:p>
            <a:r>
              <a:rPr lang="en-US" b="1" dirty="0">
                <a:latin typeface="Bernino Sans" pitchFamily="2" charset="77"/>
              </a:rPr>
              <a:t>Deterministic algorithms in CONGEST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40456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Randomized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probability distribution</a:t>
            </a:r>
          </a:p>
          <a:p>
            <a:r>
              <a:rPr lang="en-US" b="1" dirty="0">
                <a:latin typeface="Bernino Sans" pitchFamily="2" charset="77"/>
              </a:rPr>
              <a:t>Randomized algorithms in LOCAL model</a:t>
            </a:r>
          </a:p>
          <a:p>
            <a:pPr lvl="1"/>
            <a:r>
              <a:rPr lang="en-US" dirty="0"/>
              <a:t>add unique identifiers</a:t>
            </a:r>
          </a:p>
          <a:p>
            <a:r>
              <a:rPr lang="en-US" b="1" dirty="0">
                <a:latin typeface="Bernino Sans" pitchFamily="2" charset="77"/>
              </a:rPr>
              <a:t>Randomized algorithms in CONGEST model</a:t>
            </a:r>
          </a:p>
          <a:p>
            <a:pPr lvl="1"/>
            <a:r>
              <a:rPr lang="en-US" dirty="0"/>
              <a:t>add 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222794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0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</a:p>
          <a:p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“With high probability”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w.h.p</a:t>
            </a:r>
            <a:r>
              <a:rPr lang="en-US" dirty="0">
                <a:solidFill>
                  <a:schemeClr val="accent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909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552C-D850-2945-8159-3A82F76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141E-154B-EA4D-92D9-0455F483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the only way to design fast distributed algorithms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Bernino Sans" pitchFamily="2" charset="77"/>
              </a:rPr>
              <a:t>sinkless orientation</a:t>
            </a:r>
          </a:p>
          <a:p>
            <a:pPr lvl="1"/>
            <a:r>
              <a:rPr lang="en-US" dirty="0"/>
              <a:t>deterministic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is best possible</a:t>
            </a:r>
          </a:p>
          <a:p>
            <a:pPr lvl="1"/>
            <a:r>
              <a:rPr lang="en-US" dirty="0"/>
              <a:t>randomized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</a:t>
            </a:r>
            <a:r>
              <a:rPr lang="en-US" dirty="0" err="1"/>
              <a:t>w.h.p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is best possible</a:t>
            </a:r>
          </a:p>
        </p:txBody>
      </p:sp>
    </p:spTree>
    <p:extLst>
      <p:ext uri="{BB962C8B-B14F-4D97-AF65-F5344CB8AC3E}">
        <p14:creationId xmlns:p14="http://schemas.microsoft.com/office/powerpoint/2010/main" val="184705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E476-92EC-2C41-B36C-5B600BE2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9C96-456E-8B42-8993-8A784FEE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just one of many</a:t>
            </a:r>
            <a:br>
              <a:rPr lang="en-US" dirty="0"/>
            </a:br>
            <a:r>
              <a:rPr lang="en-US" dirty="0"/>
              <a:t>ways to break symmetry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 model </a:t>
            </a:r>
            <a:r>
              <a:rPr lang="en-US" dirty="0"/>
              <a:t>+ randomness + knowledge of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 can construct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 </a:t>
            </a:r>
            <a:r>
              <a:rPr lang="en-US" dirty="0" err="1"/>
              <a:t>w.h.p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8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099-C59F-BC44-B85A-4A95B680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2182-5D95-F347-9BF1-4DCD4B37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permutation of {1, …, 10} in a 10-cycle</a:t>
            </a:r>
          </a:p>
          <a:p>
            <a:r>
              <a:rPr lang="en-US" dirty="0"/>
              <a:t>Expected number of local maxima?</a:t>
            </a:r>
          </a:p>
        </p:txBody>
      </p:sp>
    </p:spTree>
    <p:extLst>
      <p:ext uri="{BB962C8B-B14F-4D97-AF65-F5344CB8AC3E}">
        <p14:creationId xmlns:p14="http://schemas.microsoft.com/office/powerpoint/2010/main" val="35562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410</Words>
  <Application>Microsoft Macintosh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News</vt:lpstr>
      <vt:lpstr>Recap</vt:lpstr>
      <vt:lpstr>Randomized algorithms</vt:lpstr>
      <vt:lpstr>Guarantees</vt:lpstr>
      <vt:lpstr>Guarantees</vt:lpstr>
      <vt:lpstr>Role of randomness</vt:lpstr>
      <vt:lpstr>Role of randomness</vt:lpstr>
      <vt:lpstr>This week’s quiz</vt:lpstr>
      <vt:lpstr>Video</vt:lpstr>
      <vt:lpstr>PowerPoint Presentation</vt:lpstr>
      <vt:lpstr>PowerPoint Presentation</vt:lpstr>
      <vt:lpstr>Exam</vt:lpstr>
      <vt:lpstr>Exam</vt:lpstr>
      <vt:lpstr>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100</cp:revision>
  <dcterms:created xsi:type="dcterms:W3CDTF">2020-08-20T21:40:58Z</dcterms:created>
  <dcterms:modified xsi:type="dcterms:W3CDTF">2020-10-13T12:39:14Z</dcterms:modified>
</cp:coreProperties>
</file>