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8" r:id="rId2"/>
    <p:sldId id="263" r:id="rId3"/>
    <p:sldId id="276" r:id="rId4"/>
    <p:sldId id="280" r:id="rId5"/>
    <p:sldId id="278" r:id="rId6"/>
    <p:sldId id="281" r:id="rId7"/>
    <p:sldId id="282" r:id="rId8"/>
    <p:sldId id="261" r:id="rId9"/>
    <p:sldId id="262" r:id="rId10"/>
    <p:sldId id="275" r:id="rId11"/>
    <p:sldId id="264" r:id="rId12"/>
    <p:sldId id="265" r:id="rId13"/>
    <p:sldId id="271" r:id="rId14"/>
    <p:sldId id="266" r:id="rId15"/>
    <p:sldId id="267" r:id="rId16"/>
    <p:sldId id="274" r:id="rId17"/>
    <p:sldId id="272" r:id="rId18"/>
    <p:sldId id="270" r:id="rId19"/>
    <p:sldId id="273" r:id="rId20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kka Suomela" initials="JS" lastIdx="1" clrIdx="0">
    <p:extLst>
      <p:ext uri="{19B8F6BF-5375-455C-9EA6-DF929625EA0E}">
        <p15:presenceInfo xmlns:p15="http://schemas.microsoft.com/office/powerpoint/2012/main" userId="Jukka Suome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A2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61"/>
    <p:restoredTop sz="94718"/>
  </p:normalViewPr>
  <p:slideViewPr>
    <p:cSldViewPr snapToGrid="0" snapToObjects="1" showGuides="1">
      <p:cViewPr varScale="1">
        <p:scale>
          <a:sx n="109" d="100"/>
          <a:sy n="109" d="100"/>
        </p:scale>
        <p:origin x="61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3" d="100"/>
          <a:sy n="113" d="100"/>
        </p:scale>
        <p:origin x="396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6484328-04A3-7843-965F-F9FCF8FB55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24FBE8-8971-8346-9236-9DF4B52C88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FFC9C-04E4-E646-9E5F-B16BB383ECF2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0D8F2-9A47-854C-B63E-66FE5E7DBE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89FF2-CE78-2843-889A-B6E27294CA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AB006-7503-7746-988C-9209368E9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95A92-54D0-5E4B-A08D-97789E42C8EA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02235-233E-0844-BB48-1C5592EE2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85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2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D6FA4-843D-924B-BC97-88ED56BB6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E24BB-AF11-0C42-B367-84AB17691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E63C8-1A0A-DE4B-8F9D-9859F3A9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B12D2-1B95-8845-9B08-DBFCB474E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0950C-5C76-3C4B-B34E-19DEE54D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9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ECCE-D672-3D4B-8505-496041AA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C72F6-16C6-5849-A55A-EF4D7C301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8BA9E-C487-4C48-B2A8-760D44C4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23C19-97D6-6240-BA38-1A21ABF7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18CE7-C6BB-9742-B7F9-BFD1E9B91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9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D6FB6-BBED-F64A-85B4-4E6C472D2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249AD-E103-6D43-8D06-32D11CB4E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4F2A8-78E4-F64A-8D10-4B2F78BA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FF3E4-E77C-1343-B071-CE67723D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5222F-7958-AE47-944B-C4C16B12B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10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1AEBD-0551-A547-B83E-C271624A3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DD3C9-17CB-FD4E-8809-8DE14CCDA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58015-51BF-EF4F-9739-37FEE6B9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34205-BE2D-254D-BEC9-0BB1024B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3557-84C1-D54E-9119-182795A9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64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9E013-0F63-B64E-BAC0-D9E906CDA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002631"/>
            <a:ext cx="10515600" cy="2852737"/>
          </a:xfrm>
        </p:spPr>
        <p:txBody>
          <a:bodyPr anchor="ctr"/>
          <a:lstStyle>
            <a:lvl1pPr>
              <a:lnSpc>
                <a:spcPct val="85000"/>
              </a:lnSpc>
              <a:defRPr sz="9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EDF2B-59A1-414D-967A-87DA44DF8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7891C-D434-294F-9585-19B4B6FB9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87E74-5591-F741-8FBD-43022C8AE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5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08FD-40AF-EC46-94AB-D35B7411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675C4-FEE5-704A-B42A-B9D3C77FA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17F22-768A-6F47-A69C-E46B7787A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D7C00-45A4-3A4B-95EB-16382EA46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86AED-7632-4945-8CCA-711A93111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51905-D94F-684E-BD6E-A62226F93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23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F886B-6FB5-D446-9682-9800E1C1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90D4D-52E7-4943-B1C2-33770A0D4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E51B8-0734-144F-B0BD-21BD9E671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642CC6-9117-694C-A77F-64C82B08D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4061DB-9603-6E41-8E20-747F5E9797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B07FAE-8FD2-1B49-B848-E20F1548C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BFB7DD-34B1-C343-A725-682248A89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074AF8-6765-114D-809E-4E4A1974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52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B813F-AF15-0D44-B62B-21240A8B6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32E685-C3DC-7342-B982-AF73BF3AC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5BAA55-CF23-2C46-BF4B-A80568831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47FE7D-DFAF-334E-9095-F7D2E31B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8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93BE0D-A561-8A44-BBDE-398A93EE6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43393-A1AC-C541-A7EE-DE419C528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CBEA7-493B-214B-9C64-C44F952E4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02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4A2D2-9E6D-A44D-A19D-AAC0C2DB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7D7CF-FEA7-F64D-BE64-A3952C65B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DA71-C1BE-6648-A8DF-DC1C32EDA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1E058-7FF2-A547-9ACC-916552EB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17FD9-7736-FC4C-A5F4-B8C017E8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7D751-3A0C-F743-91EB-0D5EBA1D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7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294F0-EF06-4D4A-BF13-B005FD5E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40C43B-4BA0-2347-B3BE-1E159DFA3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4E973-8FC1-4949-A39B-2838C09A8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28C1E-1A01-5E47-843E-3B6223F6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39263-0F9C-D443-B847-BD4C53BFC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E83DC-F401-7D4A-996D-758306F4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7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0587A-C8DA-1C4E-BF76-5740F2C6B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D8E66-CCE9-144A-BE3F-270183262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D3984-C873-FD42-A795-14EDD3925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074E6-BC95-7A40-8145-5D6390B81855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7FBFB-30EE-2448-94F7-D2F71C1C9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98439-4275-6143-B3C3-B34081AAA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4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1" i="0" kern="1200">
          <a:solidFill>
            <a:schemeClr val="accent1"/>
          </a:solidFill>
          <a:latin typeface="Bernina Sans Extrabold" pitchFamily="2" charset="77"/>
          <a:ea typeface="Roboto Black" panose="02000000000000000000" pitchFamily="2" charset="0"/>
          <a:cs typeface="Roboto Condensed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EF3B-F00A-D246-8261-43306475C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1001" y="134003"/>
            <a:ext cx="7824952" cy="3184634"/>
          </a:xfrm>
        </p:spPr>
        <p:txBody>
          <a:bodyPr wrap="none"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300" dirty="0">
                <a:latin typeface="Bernina Sans Narrow Exbold" pitchFamily="2" charset="77"/>
              </a:rPr>
              <a:t>Distributed</a:t>
            </a:r>
            <a:br>
              <a:rPr lang="en-US" sz="10000" dirty="0">
                <a:latin typeface="Bernina Sans Narrow Exbold" pitchFamily="2" charset="77"/>
              </a:rPr>
            </a:br>
            <a:r>
              <a:rPr lang="en-US" sz="10700" dirty="0">
                <a:latin typeface="Bernina Sans Narrow Exbold" pitchFamily="2" charset="77"/>
              </a:rPr>
              <a:t>Algorithms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40B4F63-71E8-C842-84AE-F7AC8407E92E}"/>
              </a:ext>
            </a:extLst>
          </p:cNvPr>
          <p:cNvSpPr txBox="1">
            <a:spLocks/>
          </p:cNvSpPr>
          <p:nvPr/>
        </p:nvSpPr>
        <p:spPr>
          <a:xfrm>
            <a:off x="8423349" y="3045454"/>
            <a:ext cx="2772793" cy="1290057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700" b="1" dirty="0">
                <a:solidFill>
                  <a:schemeClr val="accent1"/>
                </a:solidFill>
                <a:latin typeface="Bernina Sans Narrow Exbold" pitchFamily="2" charset="77"/>
              </a:rPr>
              <a:t>2020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7823746-A1C8-D348-B17D-7808ABDD6C0B}"/>
              </a:ext>
            </a:extLst>
          </p:cNvPr>
          <p:cNvSpPr txBox="1">
            <a:spLocks/>
          </p:cNvSpPr>
          <p:nvPr/>
        </p:nvSpPr>
        <p:spPr>
          <a:xfrm>
            <a:off x="557048" y="4233039"/>
            <a:ext cx="1196801" cy="2356947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b="1" dirty="0">
                <a:solidFill>
                  <a:schemeClr val="bg2">
                    <a:lumMod val="90000"/>
                  </a:schemeClr>
                </a:solidFill>
                <a:latin typeface="Bernina Sans Narrow Extrabold" pitchFamily="2" charset="77"/>
              </a:rPr>
              <a:t>7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704C214C-540C-C148-AE23-4DF697E105B9}"/>
              </a:ext>
            </a:extLst>
          </p:cNvPr>
          <p:cNvSpPr txBox="1">
            <a:spLocks/>
          </p:cNvSpPr>
          <p:nvPr/>
        </p:nvSpPr>
        <p:spPr>
          <a:xfrm>
            <a:off x="1665514" y="4210166"/>
            <a:ext cx="9993346" cy="2270242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latin typeface="Bernina Sans Condensed Light" pitchFamily="2" charset="77"/>
              </a:rPr>
              <a:t>Covering maps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E2FBA02-6A99-A54A-A233-8C34F2BAD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024" y="23643"/>
            <a:ext cx="2289632" cy="210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760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F2E91B0-83C9-0147-A372-DFA4F7D21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150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C190B-2CDF-5B42-A15B-BCB9C827B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Covering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B7654-3474-D841-995B-7F9BF96A3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“Fools” any deterministic algorithm</a:t>
            </a:r>
          </a:p>
          <a:p>
            <a:r>
              <a:rPr lang="en-US" dirty="0"/>
              <a:t>If </a:t>
            </a:r>
            <a:r>
              <a:rPr lang="en-US" i="1" dirty="0"/>
              <a:t>f</a:t>
            </a:r>
            <a:r>
              <a:rPr lang="en-US" dirty="0"/>
              <a:t> is a covering map from </a:t>
            </a:r>
            <a:r>
              <a:rPr lang="en-US" i="1" dirty="0"/>
              <a:t>N</a:t>
            </a:r>
            <a:r>
              <a:rPr lang="en-US" dirty="0"/>
              <a:t> to </a:t>
            </a:r>
            <a:r>
              <a:rPr lang="en-US" i="1" dirty="0"/>
              <a:t>N’</a:t>
            </a:r>
            <a:r>
              <a:rPr lang="en-US" dirty="0"/>
              <a:t>, then:</a:t>
            </a:r>
          </a:p>
          <a:p>
            <a:pPr lvl="1"/>
            <a:r>
              <a:rPr lang="en-US" i="1" dirty="0"/>
              <a:t>v</a:t>
            </a:r>
            <a:r>
              <a:rPr lang="en-US" dirty="0"/>
              <a:t> and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dirty="0"/>
              <a:t>) have the same state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before</a:t>
            </a:r>
            <a:r>
              <a:rPr lang="en-US" dirty="0"/>
              <a:t> round 1</a:t>
            </a:r>
          </a:p>
          <a:p>
            <a:pPr lvl="1"/>
            <a:r>
              <a:rPr lang="en-US" i="1" dirty="0"/>
              <a:t>v</a:t>
            </a:r>
            <a:r>
              <a:rPr lang="en-US" dirty="0"/>
              <a:t> and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dirty="0"/>
              <a:t>) send the same messages in round 1</a:t>
            </a:r>
          </a:p>
          <a:p>
            <a:pPr lvl="1"/>
            <a:r>
              <a:rPr lang="en-US" i="1" dirty="0"/>
              <a:t>v</a:t>
            </a:r>
            <a:r>
              <a:rPr lang="en-US" dirty="0"/>
              <a:t> and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dirty="0"/>
              <a:t>) receive the same messages in round 1</a:t>
            </a:r>
          </a:p>
          <a:p>
            <a:pPr lvl="1"/>
            <a:r>
              <a:rPr lang="en-US" i="1" dirty="0"/>
              <a:t>v</a:t>
            </a:r>
            <a:r>
              <a:rPr lang="en-US" dirty="0"/>
              <a:t> and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dirty="0"/>
              <a:t>) have the same state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after</a:t>
            </a:r>
            <a:r>
              <a:rPr lang="en-US" dirty="0"/>
              <a:t> round 1</a:t>
            </a:r>
          </a:p>
        </p:txBody>
      </p:sp>
    </p:spTree>
    <p:extLst>
      <p:ext uri="{BB962C8B-B14F-4D97-AF65-F5344CB8AC3E}">
        <p14:creationId xmlns:p14="http://schemas.microsoft.com/office/powerpoint/2010/main" val="205744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C190B-2CDF-5B42-A15B-BCB9C827B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Covering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B7654-3474-D841-995B-7F9BF96A3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“Fools” any deterministic algorithm</a:t>
            </a:r>
          </a:p>
          <a:p>
            <a:r>
              <a:rPr lang="en-US" dirty="0"/>
              <a:t>If </a:t>
            </a:r>
            <a:r>
              <a:rPr lang="en-US" i="1" dirty="0"/>
              <a:t>f</a:t>
            </a:r>
            <a:r>
              <a:rPr lang="en-US" dirty="0"/>
              <a:t> is a covering map from </a:t>
            </a:r>
            <a:r>
              <a:rPr lang="en-US" i="1" dirty="0"/>
              <a:t>N</a:t>
            </a:r>
            <a:r>
              <a:rPr lang="en-US" dirty="0"/>
              <a:t> to </a:t>
            </a:r>
            <a:r>
              <a:rPr lang="en-US" i="1" dirty="0"/>
              <a:t>N’</a:t>
            </a:r>
            <a:r>
              <a:rPr lang="en-US" dirty="0"/>
              <a:t>, then:</a:t>
            </a:r>
          </a:p>
          <a:p>
            <a:pPr lvl="1"/>
            <a:r>
              <a:rPr lang="en-US" i="1" dirty="0"/>
              <a:t>v</a:t>
            </a:r>
            <a:r>
              <a:rPr lang="en-US" dirty="0"/>
              <a:t> and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dirty="0"/>
              <a:t>) have the same state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before</a:t>
            </a:r>
            <a:r>
              <a:rPr lang="en-US" dirty="0"/>
              <a:t> round </a:t>
            </a:r>
            <a:r>
              <a:rPr lang="en-US" i="1" dirty="0"/>
              <a:t>T</a:t>
            </a:r>
          </a:p>
          <a:p>
            <a:pPr lvl="1"/>
            <a:r>
              <a:rPr lang="en-US" i="1" dirty="0"/>
              <a:t>v</a:t>
            </a:r>
            <a:r>
              <a:rPr lang="en-US" dirty="0"/>
              <a:t> and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dirty="0"/>
              <a:t>) send the same messages in round </a:t>
            </a:r>
            <a:r>
              <a:rPr lang="en-US" i="1" dirty="0"/>
              <a:t>T</a:t>
            </a:r>
          </a:p>
          <a:p>
            <a:pPr lvl="1"/>
            <a:r>
              <a:rPr lang="en-US" i="1" dirty="0"/>
              <a:t>v</a:t>
            </a:r>
            <a:r>
              <a:rPr lang="en-US" dirty="0"/>
              <a:t> and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dirty="0"/>
              <a:t>) receive the same messages in round </a:t>
            </a:r>
            <a:r>
              <a:rPr lang="en-US" i="1" dirty="0"/>
              <a:t>T</a:t>
            </a:r>
          </a:p>
          <a:p>
            <a:pPr lvl="1"/>
            <a:r>
              <a:rPr lang="en-US" i="1" dirty="0"/>
              <a:t>v</a:t>
            </a:r>
            <a:r>
              <a:rPr lang="en-US" dirty="0"/>
              <a:t> and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dirty="0"/>
              <a:t>) have the same state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after</a:t>
            </a:r>
            <a:r>
              <a:rPr lang="en-US" dirty="0"/>
              <a:t> round </a:t>
            </a:r>
            <a:r>
              <a:rPr lang="en-US" i="1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21019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7DA04-2A81-324A-8E0B-ECEA7C31D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AB741-D638-B045-B4D1-B3F0DE05B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Starting point: graph problem </a:t>
            </a:r>
            <a:r>
              <a:rPr lang="en-US" i="1" dirty="0"/>
              <a:t>X</a:t>
            </a:r>
          </a:p>
          <a:p>
            <a:r>
              <a:rPr lang="en-US" dirty="0"/>
              <a:t>Which graph </a:t>
            </a:r>
            <a:r>
              <a:rPr lang="en-US" i="1" dirty="0"/>
              <a:t>G</a:t>
            </a:r>
            <a:r>
              <a:rPr lang="en-US" dirty="0"/>
              <a:t> would be a “hard instance”?</a:t>
            </a:r>
          </a:p>
          <a:p>
            <a:r>
              <a:rPr lang="en-US" dirty="0"/>
              <a:t>How to choose a port numbering </a:t>
            </a:r>
            <a:r>
              <a:rPr lang="en-US" i="1" dirty="0"/>
              <a:t>N</a:t>
            </a:r>
            <a:r>
              <a:rPr lang="en-US" dirty="0"/>
              <a:t> of </a:t>
            </a:r>
            <a:r>
              <a:rPr lang="en-US" i="1" dirty="0"/>
              <a:t>G </a:t>
            </a:r>
            <a:r>
              <a:rPr lang="en-US" dirty="0"/>
              <a:t>?</a:t>
            </a:r>
          </a:p>
          <a:p>
            <a:r>
              <a:rPr lang="en-US" dirty="0"/>
              <a:t>How to choose the other network </a:t>
            </a:r>
            <a:r>
              <a:rPr lang="en-US" i="1" dirty="0"/>
              <a:t>N’ </a:t>
            </a:r>
            <a:r>
              <a:rPr lang="en-US" dirty="0"/>
              <a:t>?</a:t>
            </a:r>
          </a:p>
          <a:p>
            <a:r>
              <a:rPr lang="en-US" dirty="0"/>
              <a:t>How to construct mapping from </a:t>
            </a:r>
            <a:r>
              <a:rPr lang="en-US" i="1" dirty="0"/>
              <a:t>N</a:t>
            </a:r>
            <a:r>
              <a:rPr lang="en-US" dirty="0"/>
              <a:t> to </a:t>
            </a:r>
            <a:r>
              <a:rPr lang="en-US" i="1" dirty="0"/>
              <a:t>N’</a:t>
            </a:r>
            <a:r>
              <a:rPr lang="en-US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2220833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67534-8C9E-CA40-838F-1F0BBF6A6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2-node path</a:t>
            </a:r>
          </a:p>
        </p:txBody>
      </p:sp>
    </p:spTree>
    <p:extLst>
      <p:ext uri="{BB962C8B-B14F-4D97-AF65-F5344CB8AC3E}">
        <p14:creationId xmlns:p14="http://schemas.microsoft.com/office/powerpoint/2010/main" val="3492592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67534-8C9E-CA40-838F-1F0BBF6A6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4-node path</a:t>
            </a:r>
          </a:p>
        </p:txBody>
      </p:sp>
    </p:spTree>
    <p:extLst>
      <p:ext uri="{BB962C8B-B14F-4D97-AF65-F5344CB8AC3E}">
        <p14:creationId xmlns:p14="http://schemas.microsoft.com/office/powerpoint/2010/main" val="1805609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943C6-070E-624E-B430-AEE66872C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8C146-1DD3-7747-A3BD-02A7E40FD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accent2"/>
                </a:solidFill>
                <a:latin typeface="Bernino Sans" pitchFamily="2" charset="77"/>
              </a:rPr>
              <a:t>N is the network we care about</a:t>
            </a:r>
          </a:p>
          <a:p>
            <a:pPr lvl="1"/>
            <a:r>
              <a:rPr lang="en-US" dirty="0"/>
              <a:t>simple port-numbered network</a:t>
            </a:r>
          </a:p>
          <a:p>
            <a:pPr lvl="1"/>
            <a:r>
              <a:rPr lang="en-US" dirty="0"/>
              <a:t>well-defined and interesting underlying graph</a:t>
            </a:r>
          </a:p>
          <a:p>
            <a:r>
              <a:rPr lang="en-US" b="1" i="1" dirty="0">
                <a:solidFill>
                  <a:schemeClr val="accent2"/>
                </a:solidFill>
                <a:latin typeface="Bernino Sans" pitchFamily="2" charset="77"/>
              </a:rPr>
              <a:t>N’ is something strange</a:t>
            </a:r>
          </a:p>
          <a:p>
            <a:pPr lvl="1"/>
            <a:r>
              <a:rPr lang="en-US" dirty="0"/>
              <a:t>not necessarily a simple port-numbered network</a:t>
            </a:r>
          </a:p>
          <a:p>
            <a:pPr lvl="1"/>
            <a:r>
              <a:rPr lang="en-US" dirty="0"/>
              <a:t>running </a:t>
            </a:r>
            <a:r>
              <a:rPr lang="en-US" i="1" dirty="0"/>
              <a:t>A</a:t>
            </a:r>
            <a:r>
              <a:rPr lang="en-US" dirty="0"/>
              <a:t> in </a:t>
            </a:r>
            <a:r>
              <a:rPr lang="en-US" i="1" dirty="0"/>
              <a:t>N’</a:t>
            </a:r>
            <a:r>
              <a:rPr lang="en-US" dirty="0"/>
              <a:t> makes no sense</a:t>
            </a:r>
          </a:p>
          <a:p>
            <a:pPr lvl="1"/>
            <a:r>
              <a:rPr lang="en-US" dirty="0">
                <a:solidFill>
                  <a:schemeClr val="accent1"/>
                </a:solidFill>
                <a:latin typeface="Bernino Sans Semibold" pitchFamily="2" charset="77"/>
              </a:rPr>
              <a:t>introduced only to analyze what happens when we run </a:t>
            </a:r>
            <a:r>
              <a:rPr lang="en-US" i="1" dirty="0">
                <a:solidFill>
                  <a:schemeClr val="accent1"/>
                </a:solidFill>
                <a:latin typeface="Bernino Sans Semibold" pitchFamily="2" charset="77"/>
              </a:rPr>
              <a:t>A</a:t>
            </a:r>
            <a:r>
              <a:rPr lang="en-US" dirty="0">
                <a:solidFill>
                  <a:schemeClr val="accent1"/>
                </a:solidFill>
                <a:latin typeface="Bernino Sans Semibold" pitchFamily="2" charset="77"/>
              </a:rPr>
              <a:t> in </a:t>
            </a:r>
            <a:r>
              <a:rPr lang="en-US" i="1" dirty="0">
                <a:solidFill>
                  <a:schemeClr val="accent1"/>
                </a:solidFill>
                <a:latin typeface="Bernino Sans Semibold" pitchFamily="2" charset="77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716177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67534-8C9E-CA40-838F-1F0BBF6A6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5-node path</a:t>
            </a:r>
          </a:p>
        </p:txBody>
      </p:sp>
    </p:spTree>
    <p:extLst>
      <p:ext uri="{BB962C8B-B14F-4D97-AF65-F5344CB8AC3E}">
        <p14:creationId xmlns:p14="http://schemas.microsoft.com/office/powerpoint/2010/main" val="4159843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67534-8C9E-CA40-838F-1F0BBF6A6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two cycles</a:t>
            </a:r>
          </a:p>
        </p:txBody>
      </p:sp>
    </p:spTree>
    <p:extLst>
      <p:ext uri="{BB962C8B-B14F-4D97-AF65-F5344CB8AC3E}">
        <p14:creationId xmlns:p14="http://schemas.microsoft.com/office/powerpoint/2010/main" val="3760745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3725B2-56B5-6A40-BD9F-BAC9B830C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1B88E2-6B0D-4241-B731-6010FB5D2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covering maps to construct </a:t>
            </a:r>
            <a:r>
              <a:rPr lang="en-US" b="1" i="1" dirty="0">
                <a:solidFill>
                  <a:schemeClr val="accent2"/>
                </a:solidFill>
                <a:latin typeface="Bernino Sans" pitchFamily="2" charset="77"/>
              </a:rPr>
              <a:t>universal</a:t>
            </a:r>
            <a:r>
              <a:rPr lang="en-US" dirty="0"/>
              <a:t> counterexamples</a:t>
            </a:r>
          </a:p>
          <a:p>
            <a:pPr lvl="1"/>
            <a:r>
              <a:rPr lang="en-US" b="1" dirty="0">
                <a:latin typeface="Bernino Sans Semibold" pitchFamily="2" charset="77"/>
              </a:rPr>
              <a:t>adaptive: </a:t>
            </a:r>
            <a:r>
              <a:rPr lang="en-US" i="1" dirty="0"/>
              <a:t>“for any given algorithm A we can find</a:t>
            </a:r>
            <a:br>
              <a:rPr lang="en-US" i="1" dirty="0"/>
            </a:br>
            <a:r>
              <a:rPr lang="en-US" i="1" dirty="0"/>
              <a:t>a hard input N”</a:t>
            </a:r>
          </a:p>
          <a:p>
            <a:pPr lvl="1"/>
            <a:r>
              <a:rPr lang="en-US" b="1" dirty="0">
                <a:latin typeface="Bernino Sans Semibold" pitchFamily="2" charset="77"/>
              </a:rPr>
              <a:t>universal: </a:t>
            </a:r>
            <a:r>
              <a:rPr lang="en-US" i="1" dirty="0"/>
              <a:t>“there is an input N that is hard</a:t>
            </a:r>
            <a:br>
              <a:rPr lang="en-US" i="1" dirty="0"/>
            </a:br>
            <a:r>
              <a:rPr lang="en-US" i="1" dirty="0"/>
              <a:t>for any algorithm A”</a:t>
            </a:r>
          </a:p>
        </p:txBody>
      </p:sp>
    </p:spTree>
    <p:extLst>
      <p:ext uri="{BB962C8B-B14F-4D97-AF65-F5344CB8AC3E}">
        <p14:creationId xmlns:p14="http://schemas.microsoft.com/office/powerpoint/2010/main" val="2423179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FAF5DC9D-358C-5640-B495-BAA4A6AFE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24D60A0-0F2F-FF41-8CCE-736105A5AEA8}"/>
              </a:ext>
            </a:extLst>
          </p:cNvPr>
          <p:cNvSpPr txBox="1"/>
          <p:nvPr/>
        </p:nvSpPr>
        <p:spPr>
          <a:xfrm>
            <a:off x="5508171" y="174172"/>
            <a:ext cx="64495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  <a:t>You are in a room</a:t>
            </a:r>
            <a:b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</a:br>
            <a: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  <a:t>with three doors,</a:t>
            </a:r>
          </a:p>
          <a:p>
            <a:pPr algn="l"/>
            <a: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  <a:t>labeled 1, 2, and 3.</a:t>
            </a:r>
          </a:p>
          <a:p>
            <a:pPr algn="l"/>
            <a: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  <a:t>&gt; </a:t>
            </a:r>
            <a:r>
              <a:rPr lang="en-US" sz="3600" dirty="0">
                <a:solidFill>
                  <a:schemeClr val="accent2"/>
                </a:solidFill>
                <a:latin typeface="Andale Mono" panose="020B0509000000000004" pitchFamily="49" charset="0"/>
              </a:rPr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303827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D651C59-FD63-5E40-A127-A5FA50C21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1843561-68F2-AD46-8D49-90951ACABB9D}"/>
              </a:ext>
            </a:extLst>
          </p:cNvPr>
          <p:cNvSpPr txBox="1"/>
          <p:nvPr/>
        </p:nvSpPr>
        <p:spPr>
          <a:xfrm>
            <a:off x="5508171" y="174172"/>
            <a:ext cx="64495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  <a:t>You are in a room</a:t>
            </a:r>
            <a:b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</a:br>
            <a: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  <a:t>with three doors,</a:t>
            </a:r>
          </a:p>
          <a:p>
            <a:pPr algn="l"/>
            <a: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  <a:t>labeled 1, 2, and 3.</a:t>
            </a:r>
          </a:p>
          <a:p>
            <a:pPr algn="l"/>
            <a: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  <a:t>&gt; </a:t>
            </a:r>
            <a:r>
              <a:rPr lang="en-US" sz="3600" dirty="0">
                <a:solidFill>
                  <a:schemeClr val="accent2"/>
                </a:solidFill>
                <a:latin typeface="Andale Mono" panose="020B0509000000000004" pitchFamily="49" charset="0"/>
              </a:rPr>
              <a:t>open door 3</a:t>
            </a:r>
          </a:p>
        </p:txBody>
      </p:sp>
    </p:spTree>
    <p:extLst>
      <p:ext uri="{BB962C8B-B14F-4D97-AF65-F5344CB8AC3E}">
        <p14:creationId xmlns:p14="http://schemas.microsoft.com/office/powerpoint/2010/main" val="273184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B8180E-1A0B-D840-A8AE-451253B31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BA6C12-1AD1-E74B-A071-6790157A21B6}"/>
              </a:ext>
            </a:extLst>
          </p:cNvPr>
          <p:cNvSpPr txBox="1"/>
          <p:nvPr/>
        </p:nvSpPr>
        <p:spPr>
          <a:xfrm>
            <a:off x="5508172" y="174172"/>
            <a:ext cx="600837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  <a:t>You enter a room with</a:t>
            </a:r>
          </a:p>
          <a:p>
            <a:pPr algn="l"/>
            <a: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  <a:t>two doors, labeled 1</a:t>
            </a:r>
            <a:b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</a:br>
            <a: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  <a:t>and 2. You just came</a:t>
            </a:r>
            <a:b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</a:br>
            <a: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  <a:t>in through doorway 1.</a:t>
            </a:r>
          </a:p>
          <a:p>
            <a:pPr algn="l"/>
            <a: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  <a:t>&gt; </a:t>
            </a:r>
            <a:r>
              <a:rPr lang="en-US" sz="3600" dirty="0">
                <a:solidFill>
                  <a:schemeClr val="accent2"/>
                </a:solidFill>
                <a:latin typeface="Andale Mono" panose="020B0509000000000004" pitchFamily="49" charset="0"/>
              </a:rPr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1678322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8917CB-9890-F344-B351-113C891E7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BA6C12-1AD1-E74B-A071-6790157A21B6}"/>
              </a:ext>
            </a:extLst>
          </p:cNvPr>
          <p:cNvSpPr txBox="1"/>
          <p:nvPr/>
        </p:nvSpPr>
        <p:spPr>
          <a:xfrm>
            <a:off x="5508172" y="174172"/>
            <a:ext cx="600837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  <a:t>You enter a room with</a:t>
            </a:r>
          </a:p>
          <a:p>
            <a:pPr algn="l"/>
            <a: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  <a:t>two doors, labeled 1</a:t>
            </a:r>
            <a:b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</a:br>
            <a: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  <a:t>and 2. You just came</a:t>
            </a:r>
            <a:b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</a:br>
            <a: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  <a:t>in through doorway 1.</a:t>
            </a:r>
          </a:p>
          <a:p>
            <a:pPr algn="l"/>
            <a: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  <a:t>&gt; </a:t>
            </a:r>
            <a:r>
              <a:rPr lang="en-US" sz="3600" dirty="0">
                <a:solidFill>
                  <a:schemeClr val="accent2"/>
                </a:solidFill>
                <a:latin typeface="Andale Mono" panose="020B0509000000000004" pitchFamily="49" charset="0"/>
              </a:rPr>
              <a:t>open door 2</a:t>
            </a:r>
          </a:p>
        </p:txBody>
      </p:sp>
    </p:spTree>
    <p:extLst>
      <p:ext uri="{BB962C8B-B14F-4D97-AF65-F5344CB8AC3E}">
        <p14:creationId xmlns:p14="http://schemas.microsoft.com/office/powerpoint/2010/main" val="1342377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EC4F36-1614-B04B-A31E-91D2AAB66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BA6C12-1AD1-E74B-A071-6790157A21B6}"/>
              </a:ext>
            </a:extLst>
          </p:cNvPr>
          <p:cNvSpPr txBox="1"/>
          <p:nvPr/>
        </p:nvSpPr>
        <p:spPr>
          <a:xfrm>
            <a:off x="5508172" y="174172"/>
            <a:ext cx="600837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  <a:t>You enter a room with</a:t>
            </a:r>
          </a:p>
          <a:p>
            <a:pPr algn="l"/>
            <a: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  <a:t>two doors, labeled 1</a:t>
            </a:r>
            <a:b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</a:br>
            <a: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  <a:t>and 2. You just came</a:t>
            </a:r>
            <a:b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</a:br>
            <a: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  <a:t>in through doorway 1.</a:t>
            </a:r>
          </a:p>
          <a:p>
            <a:pPr algn="l"/>
            <a: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  <a:t>&gt; </a:t>
            </a:r>
            <a:r>
              <a:rPr lang="en-US" sz="3600" dirty="0">
                <a:solidFill>
                  <a:schemeClr val="accent2"/>
                </a:solidFill>
                <a:latin typeface="Andale Mono" panose="020B0509000000000004" pitchFamily="49" charset="0"/>
              </a:rPr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242349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964FA63-8B3B-2846-929A-220B07623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37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4A8D1-2C4D-0C4A-BB25-B8E5CA241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42C18-184A-3E49-AB0C-E34D0A156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78886" cy="4351338"/>
          </a:xfrm>
        </p:spPr>
        <p:txBody>
          <a:bodyPr/>
          <a:lstStyle/>
          <a:p>
            <a:r>
              <a:rPr lang="en-US" b="1" dirty="0">
                <a:latin typeface="Bernino Sans Extrabold" pitchFamily="2" charset="77"/>
              </a:rPr>
              <a:t>Goal:</a:t>
            </a:r>
            <a:endParaRPr lang="en-US" dirty="0"/>
          </a:p>
          <a:p>
            <a:pPr lvl="1"/>
            <a:r>
              <a:rPr lang="en-US" dirty="0"/>
              <a:t>show that problem </a:t>
            </a:r>
            <a:r>
              <a:rPr lang="en-US" i="1" dirty="0"/>
              <a:t>X</a:t>
            </a:r>
            <a:r>
              <a:rPr lang="en-US" dirty="0"/>
              <a:t> cannot be solved</a:t>
            </a:r>
            <a:br>
              <a:rPr lang="en-US" dirty="0"/>
            </a:br>
            <a:r>
              <a:rPr lang="en-US" dirty="0"/>
              <a:t>in the port-numbering model</a:t>
            </a:r>
          </a:p>
          <a:p>
            <a:r>
              <a:rPr lang="en-US" b="1" dirty="0">
                <a:latin typeface="Bernino Sans Extrabold" pitchFamily="2" charset="77"/>
              </a:rPr>
              <a:t>General approach:</a:t>
            </a:r>
          </a:p>
          <a:p>
            <a:pPr lvl="1"/>
            <a:r>
              <a:rPr lang="en-US" dirty="0"/>
              <a:t>construct port-numbered networks so that some nodes </a:t>
            </a:r>
            <a:r>
              <a:rPr lang="en-US" i="1" dirty="0"/>
              <a:t>u</a:t>
            </a:r>
            <a:r>
              <a:rPr lang="en-US" dirty="0"/>
              <a:t>, </a:t>
            </a:r>
            <a:r>
              <a:rPr lang="en-US" i="1" dirty="0"/>
              <a:t>v</a:t>
            </a:r>
            <a:r>
              <a:rPr lang="en-US" dirty="0"/>
              <a:t>, … will always produce the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same output</a:t>
            </a:r>
          </a:p>
          <a:p>
            <a:pPr lvl="1"/>
            <a:r>
              <a:rPr lang="en-US" dirty="0"/>
              <a:t>show that if </a:t>
            </a:r>
            <a:r>
              <a:rPr lang="en-US" i="1" dirty="0"/>
              <a:t>u</a:t>
            </a:r>
            <a:r>
              <a:rPr lang="en-US" dirty="0"/>
              <a:t>, </a:t>
            </a:r>
            <a:r>
              <a:rPr lang="en-US" i="1" dirty="0"/>
              <a:t>v</a:t>
            </a:r>
            <a:r>
              <a:rPr lang="en-US" dirty="0"/>
              <a:t>, … have the same output, then</a:t>
            </a:r>
            <a:br>
              <a:rPr lang="en-US" dirty="0"/>
            </a:br>
            <a:r>
              <a:rPr lang="en-US" dirty="0"/>
              <a:t>it is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not a feasible solution</a:t>
            </a:r>
            <a:r>
              <a:rPr lang="en-US" dirty="0"/>
              <a:t> for </a:t>
            </a:r>
            <a:r>
              <a:rPr lang="en-US" i="1" dirty="0"/>
              <a:t>X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1CB3B046-C463-6F46-89CD-898A9BDAE327}"/>
              </a:ext>
            </a:extLst>
          </p:cNvPr>
          <p:cNvSpPr/>
          <p:nvPr/>
        </p:nvSpPr>
        <p:spPr>
          <a:xfrm>
            <a:off x="9318173" y="1778907"/>
            <a:ext cx="2612570" cy="1861458"/>
          </a:xfrm>
          <a:prstGeom prst="wedgeRoundRectCallout">
            <a:avLst>
              <a:gd name="adj1" fmla="val -33714"/>
              <a:gd name="adj2" fmla="val 717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Bernino Sans Semibold" pitchFamily="2" charset="77"/>
              </a:rPr>
              <a:t>Covering maps used here</a:t>
            </a:r>
          </a:p>
        </p:txBody>
      </p:sp>
    </p:spTree>
    <p:extLst>
      <p:ext uri="{BB962C8B-B14F-4D97-AF65-F5344CB8AC3E}">
        <p14:creationId xmlns:p14="http://schemas.microsoft.com/office/powerpoint/2010/main" val="3636757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E0BC1-DF1F-8941-9ADB-D13787B8D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Covering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A47E0-B473-3242-8BAB-24C91B625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dirty="0"/>
              <a:t>Two port-numbered networks:</a:t>
            </a:r>
          </a:p>
          <a:p>
            <a:pPr lvl="1"/>
            <a:r>
              <a:rPr lang="en-US" i="1" dirty="0"/>
              <a:t>N</a:t>
            </a:r>
            <a:r>
              <a:rPr lang="en-US" dirty="0"/>
              <a:t> = (</a:t>
            </a:r>
            <a:r>
              <a:rPr lang="en-US" i="1" dirty="0"/>
              <a:t>V</a:t>
            </a:r>
            <a:r>
              <a:rPr lang="en-US" dirty="0"/>
              <a:t>, </a:t>
            </a:r>
            <a:r>
              <a:rPr lang="en-US" i="1" dirty="0"/>
              <a:t>P</a:t>
            </a:r>
            <a:r>
              <a:rPr lang="en-US" dirty="0"/>
              <a:t>, </a:t>
            </a:r>
            <a:r>
              <a:rPr lang="en-US" i="1" dirty="0"/>
              <a:t>p</a:t>
            </a:r>
            <a:r>
              <a:rPr lang="en-US" dirty="0"/>
              <a:t>)</a:t>
            </a:r>
          </a:p>
          <a:p>
            <a:pPr lvl="1"/>
            <a:r>
              <a:rPr lang="en-US" i="1" dirty="0"/>
              <a:t>N’</a:t>
            </a:r>
            <a:r>
              <a:rPr lang="en-US" dirty="0"/>
              <a:t> = (</a:t>
            </a:r>
            <a:r>
              <a:rPr lang="en-US" i="1" dirty="0"/>
              <a:t>V’</a:t>
            </a:r>
            <a:r>
              <a:rPr lang="en-US" dirty="0"/>
              <a:t>, </a:t>
            </a:r>
            <a:r>
              <a:rPr lang="en-US" i="1" dirty="0"/>
              <a:t>P’</a:t>
            </a:r>
            <a:r>
              <a:rPr lang="en-US" dirty="0"/>
              <a:t>, </a:t>
            </a:r>
            <a:r>
              <a:rPr lang="en-US" i="1" dirty="0"/>
              <a:t>p’</a:t>
            </a:r>
            <a:r>
              <a:rPr lang="en-US" dirty="0"/>
              <a:t>)</a:t>
            </a:r>
          </a:p>
          <a:p>
            <a:r>
              <a:rPr lang="en-US" dirty="0"/>
              <a:t>Surjection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f</a:t>
            </a:r>
            <a:r>
              <a:rPr lang="en-US" b="1" dirty="0">
                <a:solidFill>
                  <a:schemeClr val="accent2"/>
                </a:solidFill>
                <a:latin typeface="Bernino Sans Semibold" pitchFamily="2" charset="77"/>
              </a:rPr>
              <a:t>: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V</a:t>
            </a:r>
            <a:r>
              <a:rPr lang="en-US" b="1" dirty="0">
                <a:solidFill>
                  <a:schemeClr val="accent2"/>
                </a:solidFill>
                <a:latin typeface="Bernino Sans Semibold" pitchFamily="2" charset="77"/>
              </a:rPr>
              <a:t> →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V’</a:t>
            </a:r>
            <a:r>
              <a:rPr lang="en-US" dirty="0"/>
              <a:t> that preserves:</a:t>
            </a:r>
          </a:p>
          <a:p>
            <a:pPr lvl="1"/>
            <a:r>
              <a:rPr lang="en-US" dirty="0"/>
              <a:t>inputs</a:t>
            </a:r>
          </a:p>
          <a:p>
            <a:pPr lvl="1"/>
            <a:r>
              <a:rPr lang="en-US" dirty="0"/>
              <a:t>degrees</a:t>
            </a:r>
          </a:p>
          <a:p>
            <a:pPr lvl="1"/>
            <a:r>
              <a:rPr lang="en-US" dirty="0"/>
              <a:t>connections</a:t>
            </a:r>
          </a:p>
          <a:p>
            <a:pPr lvl="1"/>
            <a:r>
              <a:rPr lang="en-US" dirty="0"/>
              <a:t>port numbers</a:t>
            </a:r>
          </a:p>
        </p:txBody>
      </p:sp>
    </p:spTree>
    <p:extLst>
      <p:ext uri="{BB962C8B-B14F-4D97-AF65-F5344CB8AC3E}">
        <p14:creationId xmlns:p14="http://schemas.microsoft.com/office/powerpoint/2010/main" val="249657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505050"/>
      </a:dk2>
      <a:lt2>
        <a:srgbClr val="DFDFDF"/>
      </a:lt2>
      <a:accent1>
        <a:srgbClr val="0087CC"/>
      </a:accent1>
      <a:accent2>
        <a:srgbClr val="F16924"/>
      </a:accent2>
      <a:accent3>
        <a:srgbClr val="909090"/>
      </a:accent3>
      <a:accent4>
        <a:srgbClr val="0087CC"/>
      </a:accent4>
      <a:accent5>
        <a:srgbClr val="F16924"/>
      </a:accent5>
      <a:accent6>
        <a:srgbClr val="909090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spcBef>
            <a:spcPts val="2000"/>
          </a:spcBef>
          <a:defRPr sz="3200" b="1" dirty="0" smtClean="0">
            <a:latin typeface="Bernino Sans Semibold" pitchFamily="2" charset="7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3600" dirty="0" smtClean="0">
            <a:latin typeface="Bernino Sans Light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1841</TotalTime>
  <Words>532</Words>
  <Application>Microsoft Macintosh PowerPoint</Application>
  <PresentationFormat>Widescreen</PresentationFormat>
  <Paragraphs>72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1" baseType="lpstr">
      <vt:lpstr>Andale Mono</vt:lpstr>
      <vt:lpstr>Arial</vt:lpstr>
      <vt:lpstr>Bernina Sans Condensed Light</vt:lpstr>
      <vt:lpstr>Bernina Sans Extrabold</vt:lpstr>
      <vt:lpstr>Bernina Sans Narrow Exbold</vt:lpstr>
      <vt:lpstr>Bernina Sans Narrow Extrabold</vt:lpstr>
      <vt:lpstr>Bernino Sans</vt:lpstr>
      <vt:lpstr>Bernino Sans Extrabold</vt:lpstr>
      <vt:lpstr>Bernino Sans Light</vt:lpstr>
      <vt:lpstr>Bernino Sans Semibold</vt:lpstr>
      <vt:lpstr>Calibri</vt:lpstr>
      <vt:lpstr>Office Theme</vt:lpstr>
      <vt:lpstr>Distributed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High-level plan</vt:lpstr>
      <vt:lpstr>Covering map</vt:lpstr>
      <vt:lpstr>PowerPoint Presentation</vt:lpstr>
      <vt:lpstr>Covering map</vt:lpstr>
      <vt:lpstr>Covering map</vt:lpstr>
      <vt:lpstr>Common steps</vt:lpstr>
      <vt:lpstr>Example: 2-node path</vt:lpstr>
      <vt:lpstr>Example: 4-node path</vt:lpstr>
      <vt:lpstr>Common setup</vt:lpstr>
      <vt:lpstr>Example: 5-node path</vt:lpstr>
      <vt:lpstr>Example: two cycles</vt:lpstr>
      <vt:lpstr>Observations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Algorithms</dc:title>
  <dc:creator>Jukka Suomela</dc:creator>
  <cp:lastModifiedBy>Jukka Suomela</cp:lastModifiedBy>
  <cp:revision>110</cp:revision>
  <dcterms:created xsi:type="dcterms:W3CDTF">2020-08-20T21:40:58Z</dcterms:created>
  <dcterms:modified xsi:type="dcterms:W3CDTF">2020-10-27T12:02:06Z</dcterms:modified>
</cp:coreProperties>
</file>