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11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9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88316-7471-2845-A3B0-D00712B90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2682766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trabold" pitchFamily="2" charset="77"/>
              </a:rPr>
              <a:t>1a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239814" y="4225156"/>
            <a:ext cx="8952186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ight" pitchFamily="2" charset="77"/>
              </a:rPr>
              <a:t>Introduction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A0CC-499F-BC48-BD7A-D0818C6A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everyone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5952-8272-634A-9AFB-4DB983C6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round 3: </a:t>
            </a:r>
            <a:r>
              <a:rPr lang="en-US" dirty="0"/>
              <a:t>everyone knows</a:t>
            </a:r>
            <a:br>
              <a:rPr lang="en-US" dirty="0"/>
            </a:br>
            <a:r>
              <a:rPr lang="en-US" dirty="0"/>
              <a:t>everything up to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distance 2</a:t>
            </a:r>
          </a:p>
          <a:p>
            <a:r>
              <a:rPr lang="en-US" b="1" dirty="0">
                <a:latin typeface="Bernino Sans" pitchFamily="2" charset="77"/>
              </a:rPr>
              <a:t>During round 3: </a:t>
            </a:r>
            <a:r>
              <a:rPr lang="en-US" dirty="0"/>
              <a:t>everyone can send</a:t>
            </a:r>
            <a:br>
              <a:rPr lang="en-US" dirty="0"/>
            </a:br>
            <a:r>
              <a:rPr lang="en-US" dirty="0"/>
              <a:t>this information to their neighbors</a:t>
            </a:r>
          </a:p>
          <a:p>
            <a:r>
              <a:rPr lang="en-US" b="1" dirty="0">
                <a:latin typeface="Bernino Sans" pitchFamily="2" charset="77"/>
              </a:rPr>
              <a:t>After round 3: </a:t>
            </a:r>
            <a:r>
              <a:rPr lang="en-US" dirty="0"/>
              <a:t>everyone now knows</a:t>
            </a:r>
            <a:br>
              <a:rPr lang="en-US" dirty="0"/>
            </a:br>
            <a:r>
              <a:rPr lang="en-US" dirty="0"/>
              <a:t>everything up to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distance 3</a:t>
            </a:r>
          </a:p>
        </p:txBody>
      </p:sp>
    </p:spTree>
    <p:extLst>
      <p:ext uri="{BB962C8B-B14F-4D97-AF65-F5344CB8AC3E}">
        <p14:creationId xmlns:p14="http://schemas.microsoft.com/office/powerpoint/2010/main" val="81085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A0CC-499F-BC48-BD7A-D0818C6A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everyone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5952-8272-634A-9AFB-4DB983C6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round 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: </a:t>
            </a:r>
            <a:r>
              <a:rPr lang="en-US" dirty="0"/>
              <a:t>everyone knows</a:t>
            </a:r>
            <a:br>
              <a:rPr lang="en-US" dirty="0"/>
            </a:br>
            <a:r>
              <a:rPr lang="en-US" dirty="0"/>
              <a:t>everything up to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distance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T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 − 1</a:t>
            </a:r>
          </a:p>
          <a:p>
            <a:r>
              <a:rPr lang="en-US" b="1" dirty="0">
                <a:latin typeface="Bernino Sans" pitchFamily="2" charset="77"/>
              </a:rPr>
              <a:t>During round 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: </a:t>
            </a:r>
            <a:r>
              <a:rPr lang="en-US" dirty="0"/>
              <a:t>everyone can send</a:t>
            </a:r>
            <a:br>
              <a:rPr lang="en-US" dirty="0"/>
            </a:br>
            <a:r>
              <a:rPr lang="en-US" dirty="0"/>
              <a:t>this information to their neighbors</a:t>
            </a:r>
          </a:p>
          <a:p>
            <a:r>
              <a:rPr lang="en-US" b="1" dirty="0">
                <a:latin typeface="Bernino Sans" pitchFamily="2" charset="77"/>
              </a:rPr>
              <a:t>After round 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: </a:t>
            </a:r>
            <a:r>
              <a:rPr lang="en-US" dirty="0"/>
              <a:t>everyone now knows</a:t>
            </a:r>
            <a:br>
              <a:rPr lang="en-US" dirty="0"/>
            </a:br>
            <a:r>
              <a:rPr lang="en-US" dirty="0"/>
              <a:t>everything up to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distance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94414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B0DE-3C54-764E-BDC9-64C83980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BC20-8E04-064C-8634-6403668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graph problems are </a:t>
            </a:r>
            <a:r>
              <a:rPr lang="en-US" b="1" dirty="0">
                <a:latin typeface="Bernino Sans" pitchFamily="2" charset="77"/>
              </a:rPr>
              <a:t>local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be solved so that each node only looks at its own local neighborhood</a:t>
            </a:r>
          </a:p>
          <a:p>
            <a:r>
              <a:rPr lang="en-US" dirty="0"/>
              <a:t>Which graph problems are </a:t>
            </a:r>
            <a:r>
              <a:rPr lang="en-US" b="1" dirty="0">
                <a:latin typeface="Bernino Sans" pitchFamily="2" charset="77"/>
              </a:rPr>
              <a:t>global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cannot be solved using only local information</a:t>
            </a:r>
          </a:p>
          <a:p>
            <a:pPr lvl="1"/>
            <a:r>
              <a:rPr lang="en-US" dirty="0"/>
              <a:t>we need to see the whole input graph</a:t>
            </a:r>
          </a:p>
        </p:txBody>
      </p:sp>
    </p:spTree>
    <p:extLst>
      <p:ext uri="{BB962C8B-B14F-4D97-AF65-F5344CB8AC3E}">
        <p14:creationId xmlns:p14="http://schemas.microsoft.com/office/powerpoint/2010/main" val="118093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14D6-D96F-A24B-8B7B-EC77220B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588B2-48C7-904C-A604-B1D78418E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Mathematics:</a:t>
            </a:r>
          </a:p>
          <a:p>
            <a:pPr lvl="1"/>
            <a:r>
              <a:rPr lang="en-US" dirty="0"/>
              <a:t>graph theory, locality, distances…</a:t>
            </a:r>
          </a:p>
          <a:p>
            <a:r>
              <a:rPr lang="en-US" b="1" dirty="0">
                <a:latin typeface="Bernino Sans" pitchFamily="2" charset="77"/>
              </a:rPr>
              <a:t>Communication networks:</a:t>
            </a:r>
          </a:p>
          <a:p>
            <a:pPr lvl="1"/>
            <a:r>
              <a:rPr lang="en-US" dirty="0"/>
              <a:t>computers, network connections,</a:t>
            </a:r>
            <a:br>
              <a:rPr lang="en-US" dirty="0"/>
            </a:br>
            <a:r>
              <a:rPr lang="en-US" dirty="0"/>
              <a:t>message-passing, algorithms…</a:t>
            </a:r>
          </a:p>
        </p:txBody>
      </p:sp>
    </p:spTree>
    <p:extLst>
      <p:ext uri="{BB962C8B-B14F-4D97-AF65-F5344CB8AC3E}">
        <p14:creationId xmlns:p14="http://schemas.microsoft.com/office/powerpoint/2010/main" val="245234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6C8E-49BE-D246-9BBC-B3133D74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E836-2A14-524E-8C58-75439E95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Communication:</a:t>
            </a:r>
          </a:p>
          <a:p>
            <a:pPr marL="457200" lvl="1" indent="0">
              <a:buNone/>
            </a:pPr>
            <a:r>
              <a:rPr lang="en-US" dirty="0"/>
              <a:t>get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one </a:t>
            </a:r>
            <a:r>
              <a:rPr lang="en-US" dirty="0"/>
              <a:t>bit from another computer</a:t>
            </a:r>
            <a:br>
              <a:rPr lang="en-US" dirty="0"/>
            </a:br>
            <a:r>
              <a:rPr lang="en-US" dirty="0"/>
              <a:t>in the same local network ≈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0.5 milliseconds</a:t>
            </a:r>
          </a:p>
          <a:p>
            <a:r>
              <a:rPr lang="en-US" b="1" dirty="0">
                <a:latin typeface="Bernino Sans" pitchFamily="2" charset="77"/>
              </a:rPr>
              <a:t>Computation:</a:t>
            </a:r>
          </a:p>
          <a:p>
            <a:pPr marL="457200" lvl="1" indent="0">
              <a:buNone/>
            </a:pPr>
            <a:r>
              <a:rPr lang="en-US" dirty="0"/>
              <a:t>one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billion</a:t>
            </a:r>
            <a:r>
              <a:rPr lang="en-US" dirty="0"/>
              <a:t> arithmetic operations ≈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0.5 milliseconds</a:t>
            </a:r>
          </a:p>
        </p:txBody>
      </p:sp>
    </p:spTree>
    <p:extLst>
      <p:ext uri="{BB962C8B-B14F-4D97-AF65-F5344CB8AC3E}">
        <p14:creationId xmlns:p14="http://schemas.microsoft.com/office/powerpoint/2010/main" val="51017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5E1-D6EC-DD4A-9BAB-3E1B8461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D257-4FA1-F34F-A70C-C551CA7A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b="1" dirty="0">
                <a:latin typeface="Bernino Sans" pitchFamily="2" charset="77"/>
              </a:rPr>
              <a:t>fundamental limitations </a:t>
            </a: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all kinds of systems that consist of interacting entities?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computer networks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biological systems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social networks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job markets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animal populations …</a:t>
            </a:r>
          </a:p>
        </p:txBody>
      </p:sp>
    </p:spTree>
    <p:extLst>
      <p:ext uri="{BB962C8B-B14F-4D97-AF65-F5344CB8AC3E}">
        <p14:creationId xmlns:p14="http://schemas.microsoft.com/office/powerpoint/2010/main" val="395044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C75F-536B-E64A-9EE6-2B0EB107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133E-FC08-8F4E-AFDC-B3BA8251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prove that some problems</a:t>
            </a:r>
            <a:br>
              <a:rPr lang="en-US" dirty="0"/>
            </a:br>
            <a:r>
              <a:rPr lang="en-US" dirty="0"/>
              <a:t>cannot be solved efficiently</a:t>
            </a:r>
            <a:br>
              <a:rPr lang="en-US" dirty="0"/>
            </a:br>
            <a:r>
              <a:rPr lang="en-US" dirty="0"/>
              <a:t>in distributed settings?</a:t>
            </a:r>
          </a:p>
          <a:p>
            <a:r>
              <a:rPr lang="en-US" dirty="0"/>
              <a:t>How to prove that</a:t>
            </a:r>
            <a:br>
              <a:rPr lang="en-US" dirty="0"/>
            </a:br>
            <a:r>
              <a:rPr lang="en-US" dirty="0"/>
              <a:t>some </a:t>
            </a:r>
            <a:r>
              <a:rPr lang="en-US"/>
              <a:t>problems are</a:t>
            </a:r>
            <a:br>
              <a:rPr lang="en-US"/>
            </a:br>
            <a:r>
              <a:rPr lang="en-US"/>
              <a:t>inherently</a:t>
            </a:r>
            <a:r>
              <a:rPr lang="en-US" dirty="0"/>
              <a:t> </a:t>
            </a:r>
            <a:r>
              <a:rPr lang="en-US"/>
              <a:t>global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073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C819-DE18-A048-A4C1-B91B9C0A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885C-BEC0-454F-834C-F8F8C8F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Initially: </a:t>
            </a:r>
            <a:r>
              <a:rPr lang="en-US" dirty="0"/>
              <a:t>each node only aware of </a:t>
            </a:r>
            <a:r>
              <a:rPr lang="en-US" i="1" dirty="0"/>
              <a:t>itself</a:t>
            </a:r>
          </a:p>
        </p:txBody>
      </p:sp>
    </p:spTree>
    <p:extLst>
      <p:ext uri="{BB962C8B-B14F-4D97-AF65-F5344CB8AC3E}">
        <p14:creationId xmlns:p14="http://schemas.microsoft.com/office/powerpoint/2010/main" val="219593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C819-DE18-A048-A4C1-B91B9C0A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885C-BEC0-454F-834C-F8F8C8F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Initially: </a:t>
            </a:r>
            <a:r>
              <a:rPr lang="en-US" dirty="0"/>
              <a:t>each node only aware of </a:t>
            </a:r>
            <a:r>
              <a:rPr lang="en-US" i="1" dirty="0"/>
              <a:t>itself</a:t>
            </a:r>
          </a:p>
          <a:p>
            <a:r>
              <a:rPr lang="en-US" b="1" dirty="0">
                <a:latin typeface="Bernino Sans" pitchFamily="2" charset="77"/>
              </a:rPr>
              <a:t>Finally: </a:t>
            </a:r>
            <a:r>
              <a:rPr lang="en-US" dirty="0"/>
              <a:t>each node knows </a:t>
            </a:r>
            <a:r>
              <a:rPr lang="en-US" i="1" dirty="0"/>
              <a:t>its own part</a:t>
            </a:r>
            <a:br>
              <a:rPr lang="en-US" i="1" dirty="0"/>
            </a:br>
            <a:r>
              <a:rPr lang="en-US" i="1" dirty="0"/>
              <a:t>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267733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C819-DE18-A048-A4C1-B91B9C0A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885C-BEC0-454F-834C-F8F8C8F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Initially: </a:t>
            </a:r>
            <a:r>
              <a:rPr lang="en-US" dirty="0"/>
              <a:t>each node only aware of </a:t>
            </a:r>
            <a:r>
              <a:rPr lang="en-US" i="1" dirty="0"/>
              <a:t>itself</a:t>
            </a:r>
          </a:p>
          <a:p>
            <a:r>
              <a:rPr lang="en-US" b="1" dirty="0">
                <a:latin typeface="Bernino Sans" pitchFamily="2" charset="77"/>
              </a:rPr>
              <a:t>Communication rounds: </a:t>
            </a:r>
            <a:r>
              <a:rPr lang="en-US" dirty="0"/>
              <a:t>each node exchanges messages with </a:t>
            </a:r>
            <a:r>
              <a:rPr lang="en-US" i="1" dirty="0"/>
              <a:t>its own neighbors</a:t>
            </a:r>
          </a:p>
        </p:txBody>
      </p:sp>
    </p:spTree>
    <p:extLst>
      <p:ext uri="{BB962C8B-B14F-4D97-AF65-F5344CB8AC3E}">
        <p14:creationId xmlns:p14="http://schemas.microsoft.com/office/powerpoint/2010/main" val="18683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C819-DE18-A048-A4C1-B91B9C0A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885C-BEC0-454F-834C-F8F8C8F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Initially: </a:t>
            </a:r>
            <a:r>
              <a:rPr lang="en-US" dirty="0"/>
              <a:t>each node only aware of </a:t>
            </a:r>
            <a:r>
              <a:rPr lang="en-US" i="1" dirty="0"/>
              <a:t>itself</a:t>
            </a:r>
          </a:p>
          <a:p>
            <a:r>
              <a:rPr lang="en-US" b="1" dirty="0">
                <a:latin typeface="Bernino Sans" pitchFamily="2" charset="77"/>
              </a:rPr>
              <a:t>Communication rounds: </a:t>
            </a:r>
            <a:r>
              <a:rPr lang="en-US" dirty="0"/>
              <a:t>each node exchanges messages with </a:t>
            </a:r>
            <a:r>
              <a:rPr lang="en-US" i="1" dirty="0"/>
              <a:t>its own neighbors</a:t>
            </a:r>
          </a:p>
          <a:p>
            <a:r>
              <a:rPr lang="en-US" b="1" dirty="0">
                <a:latin typeface="Bernino Sans" pitchFamily="2" charset="77"/>
              </a:rPr>
              <a:t>Finally: </a:t>
            </a:r>
            <a:r>
              <a:rPr lang="en-US" dirty="0"/>
              <a:t>each node knows </a:t>
            </a:r>
            <a:r>
              <a:rPr lang="en-US" i="1" dirty="0"/>
              <a:t>its own part</a:t>
            </a:r>
            <a:br>
              <a:rPr lang="en-US" i="1" dirty="0"/>
            </a:br>
            <a:r>
              <a:rPr lang="en-US" i="1" dirty="0"/>
              <a:t>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324644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C819-DE18-A048-A4C1-B91B9C0A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885C-BEC0-454F-834C-F8F8C8F5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knows </a:t>
            </a:r>
            <a:r>
              <a:rPr lang="en-US" b="1" i="1" dirty="0">
                <a:latin typeface="Bernino Sans" pitchFamily="2" charset="77"/>
              </a:rPr>
              <a:t>its own color</a:t>
            </a:r>
          </a:p>
          <a:p>
            <a:r>
              <a:rPr lang="en-US" dirty="0"/>
              <a:t>Why enough?</a:t>
            </a:r>
          </a:p>
          <a:p>
            <a:r>
              <a:rPr lang="en-US" dirty="0"/>
              <a:t>Coloring used for scheduling: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accent1"/>
                </a:solidFill>
                <a:latin typeface="Bernino Sans Narrow Light" pitchFamily="2" charset="77"/>
              </a:rPr>
              <a:t>“I know my color is 5”</a:t>
            </a:r>
            <a:br>
              <a:rPr lang="en-US" i="1" dirty="0">
                <a:solidFill>
                  <a:schemeClr val="accent1"/>
                </a:solidFill>
                <a:latin typeface="Bernino Sans Narrow Light" pitchFamily="2" charset="77"/>
              </a:rPr>
            </a:br>
            <a:r>
              <a:rPr lang="en-US" dirty="0">
                <a:solidFill>
                  <a:schemeClr val="accent1"/>
                </a:solidFill>
                <a:latin typeface="Bernino Sans Narrow Light" pitchFamily="2" charset="77"/>
              </a:rPr>
              <a:t>=</a:t>
            </a:r>
            <a:br>
              <a:rPr lang="en-US" i="1" dirty="0">
                <a:solidFill>
                  <a:schemeClr val="accent1"/>
                </a:solidFill>
                <a:latin typeface="Bernino Sans Narrow Light" pitchFamily="2" charset="77"/>
              </a:rPr>
            </a:br>
            <a:r>
              <a:rPr lang="en-US" i="1" dirty="0">
                <a:solidFill>
                  <a:schemeClr val="accent1"/>
                </a:solidFill>
                <a:latin typeface="Bernino Sans Narrow Light" pitchFamily="2" charset="77"/>
              </a:rPr>
              <a:t>“I can safely be active during time slot number 5”</a:t>
            </a:r>
          </a:p>
        </p:txBody>
      </p:sp>
    </p:spTree>
    <p:extLst>
      <p:ext uri="{BB962C8B-B14F-4D97-AF65-F5344CB8AC3E}">
        <p14:creationId xmlns:p14="http://schemas.microsoft.com/office/powerpoint/2010/main" val="27745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A8EE-9C8A-8A47-93D4-A0A7798E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BDE6-B31C-E74B-BA90-3BAA377D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Bernino Sans" pitchFamily="2" charset="77"/>
              </a:rPr>
              <a:t>Fast </a:t>
            </a:r>
            <a:r>
              <a:rPr lang="en-US" dirty="0"/>
              <a:t>distributed algorithm</a:t>
            </a:r>
          </a:p>
          <a:p>
            <a:pPr marL="0" indent="0" algn="ctr">
              <a:buNone/>
            </a:pPr>
            <a:r>
              <a:rPr lang="en-US" dirty="0"/>
              <a:t>=</a:t>
            </a:r>
          </a:p>
          <a:p>
            <a:pPr marL="0" indent="0" algn="ctr">
              <a:buNone/>
            </a:pPr>
            <a:r>
              <a:rPr lang="en-US" dirty="0"/>
              <a:t>Small number of communication rounds</a:t>
            </a:r>
          </a:p>
          <a:p>
            <a:pPr marL="0" indent="0" algn="ctr">
              <a:buNone/>
            </a:pPr>
            <a:r>
              <a:rPr lang="en-US" dirty="0"/>
              <a:t>=</a:t>
            </a:r>
          </a:p>
          <a:p>
            <a:pPr marL="0" indent="0" algn="ctr">
              <a:buNone/>
            </a:pPr>
            <a:r>
              <a:rPr lang="en-US" dirty="0"/>
              <a:t>Nodes only use information</a:t>
            </a:r>
            <a:br>
              <a:rPr lang="en-US" dirty="0"/>
            </a:br>
            <a:r>
              <a:rPr lang="en-US" dirty="0"/>
              <a:t>in their own </a:t>
            </a:r>
            <a:r>
              <a:rPr lang="en-US" b="1" dirty="0">
                <a:latin typeface="Bernino Sans" pitchFamily="2" charset="77"/>
              </a:rPr>
              <a:t>local neighborhood</a:t>
            </a:r>
          </a:p>
        </p:txBody>
      </p:sp>
    </p:spTree>
    <p:extLst>
      <p:ext uri="{BB962C8B-B14F-4D97-AF65-F5344CB8AC3E}">
        <p14:creationId xmlns:p14="http://schemas.microsoft.com/office/powerpoint/2010/main" val="26568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A0CC-499F-BC48-BD7A-D0818C6A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everyone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5952-8272-634A-9AFB-4DB983C6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round 1: </a:t>
            </a:r>
            <a:r>
              <a:rPr lang="en-US" dirty="0"/>
              <a:t>each node only knows</a:t>
            </a:r>
            <a:br>
              <a:rPr lang="en-US" dirty="0"/>
            </a:br>
            <a:r>
              <a:rPr lang="en-US" dirty="0"/>
              <a:t>about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itself</a:t>
            </a:r>
          </a:p>
          <a:p>
            <a:r>
              <a:rPr lang="en-US" b="1" dirty="0">
                <a:latin typeface="Bernino Sans" pitchFamily="2" charset="77"/>
              </a:rPr>
              <a:t>During round 1: </a:t>
            </a:r>
            <a:r>
              <a:rPr lang="en-US" dirty="0"/>
              <a:t>everyone tells</a:t>
            </a:r>
            <a:br>
              <a:rPr lang="en-US" dirty="0"/>
            </a:br>
            <a:r>
              <a:rPr lang="en-US" dirty="0"/>
              <a:t>about themselves to their neighbors</a:t>
            </a:r>
          </a:p>
          <a:p>
            <a:r>
              <a:rPr lang="en-US" b="1" dirty="0">
                <a:latin typeface="Bernino Sans" pitchFamily="2" charset="77"/>
              </a:rPr>
              <a:t>After round 1: </a:t>
            </a:r>
            <a:r>
              <a:rPr lang="en-US" dirty="0"/>
              <a:t>everyone now knows about their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neighbors</a:t>
            </a:r>
            <a:r>
              <a:rPr lang="en-US" dirty="0"/>
              <a:t> — they see everything up to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distance 1</a:t>
            </a:r>
          </a:p>
        </p:txBody>
      </p:sp>
    </p:spTree>
    <p:extLst>
      <p:ext uri="{BB962C8B-B14F-4D97-AF65-F5344CB8AC3E}">
        <p14:creationId xmlns:p14="http://schemas.microsoft.com/office/powerpoint/2010/main" val="248715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A0CC-499F-BC48-BD7A-D0818C6A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everyone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5952-8272-634A-9AFB-4DB983C6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round 2: </a:t>
            </a:r>
            <a:r>
              <a:rPr lang="en-US" dirty="0"/>
              <a:t>everyone knows</a:t>
            </a:r>
            <a:br>
              <a:rPr lang="en-US" dirty="0"/>
            </a:br>
            <a:r>
              <a:rPr lang="en-US" dirty="0"/>
              <a:t>about their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neighbors</a:t>
            </a:r>
            <a:r>
              <a:rPr lang="en-US" dirty="0"/>
              <a:t> — i.e. up to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distance 1</a:t>
            </a:r>
            <a:endParaRPr lang="en-US" dirty="0"/>
          </a:p>
          <a:p>
            <a:r>
              <a:rPr lang="en-US" b="1" dirty="0">
                <a:latin typeface="Bernino Sans" pitchFamily="2" charset="77"/>
              </a:rPr>
              <a:t>During round 2: </a:t>
            </a:r>
            <a:r>
              <a:rPr lang="en-US" dirty="0"/>
              <a:t>everyone can send</a:t>
            </a:r>
            <a:br>
              <a:rPr lang="en-US" dirty="0"/>
            </a:br>
            <a:r>
              <a:rPr lang="en-US" dirty="0"/>
              <a:t>this information to their neighbors</a:t>
            </a:r>
          </a:p>
          <a:p>
            <a:r>
              <a:rPr lang="en-US" b="1" dirty="0">
                <a:latin typeface="Bernino Sans" pitchFamily="2" charset="77"/>
              </a:rPr>
              <a:t>After round 2: </a:t>
            </a:r>
            <a:r>
              <a:rPr lang="en-US" dirty="0"/>
              <a:t>everyone also aware of their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neighbors’ neighbors </a:t>
            </a:r>
            <a:r>
              <a:rPr lang="en-US" dirty="0"/>
              <a:t>— they see everything up to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distance 2</a:t>
            </a:r>
          </a:p>
        </p:txBody>
      </p:sp>
    </p:spTree>
    <p:extLst>
      <p:ext uri="{BB962C8B-B14F-4D97-AF65-F5344CB8AC3E}">
        <p14:creationId xmlns:p14="http://schemas.microsoft.com/office/powerpoint/2010/main" val="419190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493</Words>
  <Application>Microsoft Macintosh PowerPoint</Application>
  <PresentationFormat>Widescreen</PresentationFormat>
  <Paragraphs>71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Bernina Sans Condensed Light</vt:lpstr>
      <vt:lpstr>Bernina Sans Extrabold</vt:lpstr>
      <vt:lpstr>Bernina Sans Narrow Exbold</vt:lpstr>
      <vt:lpstr>Bernina Sans Narrow Extrabold</vt:lpstr>
      <vt:lpstr>Bernino Sans</vt:lpstr>
      <vt:lpstr>Bernino Sans Light</vt:lpstr>
      <vt:lpstr>Bernino Sans Narrow Light</vt:lpstr>
      <vt:lpstr>Bernino Sans Semibold</vt:lpstr>
      <vt:lpstr>Calibri</vt:lpstr>
      <vt:lpstr>Office Theme</vt:lpstr>
      <vt:lpstr>Distributed Algorithms</vt:lpstr>
      <vt:lpstr>Distributed problems</vt:lpstr>
      <vt:lpstr>Distributed problems</vt:lpstr>
      <vt:lpstr>Distributed problems</vt:lpstr>
      <vt:lpstr>Distributed problems</vt:lpstr>
      <vt:lpstr>Example: coloring</vt:lpstr>
      <vt:lpstr>Locality</vt:lpstr>
      <vt:lpstr>Tell everyone everything</vt:lpstr>
      <vt:lpstr>Tell everyone everything</vt:lpstr>
      <vt:lpstr>Tell everyone everything</vt:lpstr>
      <vt:lpstr>Tell everyone everything</vt:lpstr>
      <vt:lpstr>Locality</vt:lpstr>
      <vt:lpstr>Two perspectives</vt:lpstr>
      <vt:lpstr>Cost of communication</vt:lpstr>
      <vt:lpstr>Understanding nature</vt:lpstr>
      <vt:lpstr>Negative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26</cp:revision>
  <dcterms:created xsi:type="dcterms:W3CDTF">2020-08-20T21:40:58Z</dcterms:created>
  <dcterms:modified xsi:type="dcterms:W3CDTF">2020-08-30T17:52:03Z</dcterms:modified>
</cp:coreProperties>
</file>