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61" r:id="rId10"/>
    <p:sldId id="262" r:id="rId11"/>
    <p:sldId id="263" r:id="rId12"/>
    <p:sldId id="265" r:id="rId13"/>
    <p:sldId id="264" r:id="rId14"/>
    <p:sldId id="267" r:id="rId15"/>
    <p:sldId id="268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/>
    <p:restoredTop sz="94715"/>
  </p:normalViewPr>
  <p:slideViewPr>
    <p:cSldViewPr snapToGrid="0" snapToObjects="1" showGuides="1">
      <p:cViewPr varScale="1">
        <p:scale>
          <a:sx n="94" d="100"/>
          <a:sy n="94" d="100"/>
        </p:scale>
        <p:origin x="240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2a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439886" y="4225156"/>
            <a:ext cx="875211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2"/>
                </a:solidFill>
                <a:latin typeface="Bernina Sans" pitchFamily="2" charset="77"/>
              </a:rPr>
              <a:t>minimum vertex cover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1"/>
                </a:solidFill>
                <a:latin typeface="Bernina Sans" pitchFamily="2" charset="77"/>
              </a:rPr>
              <a:t>minimum dominating set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also a dominating set</a:t>
            </a:r>
          </a:p>
          <a:p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| ≤ </a:t>
            </a:r>
            <a:r>
              <a:rPr lang="en-US" i="1" dirty="0">
                <a:latin typeface="Bernina Sans" pitchFamily="2" charset="77"/>
              </a:rPr>
              <a:t>d · </a:t>
            </a:r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855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2"/>
                </a:solidFill>
                <a:latin typeface="Bernina Sans" pitchFamily="2" charset="77"/>
              </a:rPr>
              <a:t>minimum vertex cover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Y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 is a minimum dominating set for 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also a dominating set</a:t>
            </a:r>
          </a:p>
          <a:p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X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 ≤ 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d · 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Y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3247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minimum</a:t>
            </a:r>
            <a:r>
              <a:rPr lang="en-US" dirty="0">
                <a:latin typeface="Bernina Sans" pitchFamily="2" charset="77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ernina Sans" pitchFamily="2" charset="77"/>
              </a:rPr>
              <a:t>vertex cover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Y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 is a minimum dominating set for 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also a dominating set</a:t>
            </a:r>
          </a:p>
          <a:p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X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 ≤ 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d · 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Y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3541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2"/>
                </a:solidFill>
                <a:latin typeface="Bernina Sans" pitchFamily="2" charset="77"/>
              </a:rPr>
              <a:t>minimum vertex cover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1"/>
                </a:solidFill>
                <a:latin typeface="Bernina Sans" pitchFamily="2" charset="77"/>
              </a:rPr>
              <a:t>minimum dominating set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X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 is also a dominating set</a:t>
            </a:r>
          </a:p>
          <a:p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| ≤ </a:t>
            </a:r>
            <a:r>
              <a:rPr lang="en-US" i="1" dirty="0">
                <a:latin typeface="Bernina Sans" pitchFamily="2" charset="77"/>
              </a:rPr>
              <a:t>d · </a:t>
            </a:r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1445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2"/>
                </a:solidFill>
                <a:latin typeface="Bernina Sans" pitchFamily="2" charset="77"/>
              </a:rPr>
              <a:t>minimum vertex cover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minimum</a:t>
            </a:r>
            <a:r>
              <a:rPr lang="en-US" dirty="0">
                <a:solidFill>
                  <a:schemeClr val="accent1"/>
                </a:solidFill>
                <a:latin typeface="Bernina Sans" pitchFamily="2" charset="77"/>
              </a:rPr>
              <a:t> dominating set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solidFill>
                  <a:schemeClr val="bg2"/>
                </a:solidFill>
                <a:latin typeface="Bernina Sans" pitchFamily="2" charset="77"/>
              </a:rPr>
              <a:t>X</a:t>
            </a:r>
            <a:r>
              <a:rPr lang="en-US" dirty="0">
                <a:solidFill>
                  <a:schemeClr val="bg2"/>
                </a:solidFill>
                <a:latin typeface="Bernina Sans" pitchFamily="2" charset="77"/>
              </a:rPr>
              <a:t> is also a dominating set</a:t>
            </a:r>
          </a:p>
          <a:p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| ≤ </a:t>
            </a:r>
            <a:r>
              <a:rPr lang="en-US" i="1" dirty="0">
                <a:latin typeface="Bernina Sans" pitchFamily="2" charset="77"/>
              </a:rPr>
              <a:t>d · </a:t>
            </a:r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2273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b="1" dirty="0">
                <a:solidFill>
                  <a:schemeClr val="accent2"/>
                </a:solidFill>
                <a:latin typeface="Bernina Sans Extrabold" pitchFamily="2" charset="77"/>
              </a:rPr>
              <a:t>minimal</a:t>
            </a:r>
            <a:r>
              <a:rPr lang="en-US" dirty="0">
                <a:solidFill>
                  <a:schemeClr val="accent2"/>
                </a:solidFill>
                <a:latin typeface="Bernina Sans" pitchFamily="2" charset="77"/>
              </a:rPr>
              <a:t> vertex cover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dirty="0">
                <a:solidFill>
                  <a:schemeClr val="accent1"/>
                </a:solidFill>
                <a:latin typeface="Bernina Sans" pitchFamily="2" charset="77"/>
              </a:rPr>
              <a:t>minimum dominating set </a:t>
            </a:r>
            <a:r>
              <a:rPr lang="en-US" dirty="0">
                <a:latin typeface="Bernina Sans" pitchFamily="2" charset="77"/>
              </a:rPr>
              <a:t>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also a dominating set</a:t>
            </a:r>
          </a:p>
          <a:p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| ≤ </a:t>
            </a:r>
            <a:r>
              <a:rPr lang="en-US" i="1" dirty="0">
                <a:latin typeface="Bernina Sans" pitchFamily="2" charset="77"/>
              </a:rPr>
              <a:t>d · </a:t>
            </a:r>
            <a:r>
              <a:rPr lang="en-US" dirty="0">
                <a:latin typeface="Bernina Sans" pitchFamily="2" charset="77"/>
              </a:rPr>
              <a:t>|</a:t>
            </a:r>
            <a:r>
              <a:rPr lang="en-US" i="1" dirty="0">
                <a:solidFill>
                  <a:schemeClr val="accent1"/>
                </a:solidFill>
                <a:latin typeface="Bernina Sans" pitchFamily="2" charset="77"/>
              </a:rPr>
              <a:t>Y</a:t>
            </a:r>
            <a:r>
              <a:rPr lang="en-US" dirty="0">
                <a:latin typeface="Bernina Sans" pitchFamily="2" charset="77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1517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200" dirty="0">
                <a:latin typeface="Bernina Sans Light" pitchFamily="2" charset="77"/>
              </a:rPr>
              <a:t>simple undirected</a:t>
            </a:r>
            <a:br>
              <a:rPr lang="en-US" sz="5200" dirty="0">
                <a:latin typeface="Bernina Sans Light" pitchFamily="2" charset="77"/>
              </a:rPr>
            </a:br>
            <a:r>
              <a:rPr lang="en-US" sz="5200" dirty="0">
                <a:latin typeface="Bernina Sans Light" pitchFamily="2" charset="77"/>
              </a:rPr>
              <a:t>graph </a:t>
            </a:r>
            <a:r>
              <a:rPr lang="en-US" sz="5200" i="1" dirty="0">
                <a:latin typeface="Bernina Sans Light" pitchFamily="2" charset="77"/>
              </a:rPr>
              <a:t>G</a:t>
            </a:r>
            <a:r>
              <a:rPr lang="en-US" sz="5200" dirty="0">
                <a:latin typeface="Bernina Sans Light" pitchFamily="2" charset="77"/>
              </a:rPr>
              <a:t> = (</a:t>
            </a:r>
            <a:r>
              <a:rPr lang="en-US" sz="5200" i="1" dirty="0">
                <a:latin typeface="Bernina Sans Light" pitchFamily="2" charset="77"/>
              </a:rPr>
              <a:t>V</a:t>
            </a:r>
            <a:r>
              <a:rPr lang="en-US" sz="5200" dirty="0">
                <a:latin typeface="Bernina Sans Light" pitchFamily="2" charset="77"/>
              </a:rPr>
              <a:t>, </a:t>
            </a:r>
            <a:r>
              <a:rPr lang="en-US" sz="5200" i="1" dirty="0">
                <a:latin typeface="Bernina Sans Light" pitchFamily="2" charset="77"/>
              </a:rPr>
              <a:t>E</a:t>
            </a:r>
            <a:r>
              <a:rPr lang="en-US" sz="5200" dirty="0">
                <a:latin typeface="Bernina Sans Light" pitchFamily="2" charset="77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200" dirty="0">
                <a:latin typeface="Bernina Sans Light" pitchFamily="2" charset="77"/>
              </a:rPr>
              <a:t>set of nodes </a:t>
            </a:r>
            <a:r>
              <a:rPr lang="en-US" sz="5200" i="1" dirty="0">
                <a:latin typeface="Bernina Sans Light" pitchFamily="2" charset="77"/>
              </a:rPr>
              <a:t>V</a:t>
            </a:r>
          </a:p>
          <a:p>
            <a:pPr marL="0" indent="0" algn="ctr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200" dirty="0">
                <a:latin typeface="Bernina Sans Light" pitchFamily="2" charset="77"/>
              </a:rPr>
              <a:t>set of edges </a:t>
            </a:r>
            <a:r>
              <a:rPr lang="en-US" sz="5200" i="1" dirty="0">
                <a:latin typeface="Bernina Sans Light" pitchFamily="2" charset="77"/>
              </a:rPr>
              <a:t>E</a:t>
            </a:r>
          </a:p>
          <a:p>
            <a:pPr marL="0" indent="0" algn="ctr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200" dirty="0">
                <a:latin typeface="Bernina Sans Light" pitchFamily="2" charset="77"/>
              </a:rPr>
              <a:t>edge </a:t>
            </a:r>
            <a:r>
              <a:rPr lang="en-US" sz="5200" i="1" dirty="0">
                <a:latin typeface="Bernina Sans Light" pitchFamily="2" charset="77"/>
              </a:rPr>
              <a:t>e</a:t>
            </a:r>
            <a:r>
              <a:rPr lang="en-US" sz="5200" dirty="0">
                <a:latin typeface="Bernina Sans Light" pitchFamily="2" charset="77"/>
              </a:rPr>
              <a:t> = {</a:t>
            </a:r>
            <a:r>
              <a:rPr lang="en-US" sz="5200" i="1" dirty="0">
                <a:latin typeface="Bernina Sans Light" pitchFamily="2" charset="77"/>
              </a:rPr>
              <a:t>u</a:t>
            </a:r>
            <a:r>
              <a:rPr lang="en-US" sz="5200" dirty="0">
                <a:latin typeface="Bernina Sans Light" pitchFamily="2" charset="77"/>
              </a:rPr>
              <a:t>, </a:t>
            </a:r>
            <a:r>
              <a:rPr lang="en-US" sz="5200" i="1" dirty="0">
                <a:latin typeface="Bernina Sans Light" pitchFamily="2" charset="77"/>
              </a:rPr>
              <a:t>v</a:t>
            </a:r>
            <a:r>
              <a:rPr lang="en-US" sz="5200" dirty="0">
                <a:latin typeface="Bernina Sans Light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70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In any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-regular graph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 (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 ≥ 1),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 minimum </a:t>
            </a:r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Bernina Sans Extrabold" pitchFamily="2" charset="77"/>
              </a:rPr>
              <a:t>vertex cover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is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always a 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-approximation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of a minimum </a:t>
            </a:r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Bernina Sans Extrabold" pitchFamily="2" charset="77"/>
              </a:rPr>
              <a:t>dominating set</a:t>
            </a:r>
          </a:p>
        </p:txBody>
      </p:sp>
    </p:spTree>
    <p:extLst>
      <p:ext uri="{BB962C8B-B14F-4D97-AF65-F5344CB8AC3E}">
        <p14:creationId xmlns:p14="http://schemas.microsoft.com/office/powerpoint/2010/main" val="10843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In any 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-regular graph (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 ≥ 1),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 minimum </a:t>
            </a:r>
            <a:r>
              <a:rPr lang="en-US" sz="5400" b="1" dirty="0">
                <a:solidFill>
                  <a:schemeClr val="accent2"/>
                </a:solidFill>
                <a:latin typeface="Bernina Sans Extrabold" pitchFamily="2" charset="77"/>
              </a:rPr>
              <a:t>vertex cover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is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always a 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-approximation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of a minimum </a:t>
            </a:r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Bernina Sans Extrabold" pitchFamily="2" charset="77"/>
              </a:rPr>
              <a:t>dominating set</a:t>
            </a:r>
          </a:p>
        </p:txBody>
      </p:sp>
    </p:spTree>
    <p:extLst>
      <p:ext uri="{BB962C8B-B14F-4D97-AF65-F5344CB8AC3E}">
        <p14:creationId xmlns:p14="http://schemas.microsoft.com/office/powerpoint/2010/main" val="298196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In any 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-regular graph (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 ≥ 1),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 minimum </a:t>
            </a:r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Bernina Sans Extrabold" pitchFamily="2" charset="77"/>
              </a:rPr>
              <a:t>vertex cover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is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always a 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-approximation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of a minimum </a:t>
            </a: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dominating set</a:t>
            </a:r>
          </a:p>
        </p:txBody>
      </p:sp>
    </p:spTree>
    <p:extLst>
      <p:ext uri="{BB962C8B-B14F-4D97-AF65-F5344CB8AC3E}">
        <p14:creationId xmlns:p14="http://schemas.microsoft.com/office/powerpoint/2010/main" val="1107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Bernina Sans Light" pitchFamily="2" charset="77"/>
              </a:rPr>
              <a:t>In any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-regular graph (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 ≥ 1),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 minimum </a:t>
            </a:r>
            <a:r>
              <a:rPr lang="en-US" sz="5400" b="1" dirty="0">
                <a:solidFill>
                  <a:schemeClr val="accent2"/>
                </a:solidFill>
                <a:latin typeface="Bernina Sans Extrabold" pitchFamily="2" charset="77"/>
              </a:rPr>
              <a:t>vertex cover </a:t>
            </a:r>
            <a:r>
              <a:rPr lang="en-US" sz="5400" dirty="0">
                <a:latin typeface="Bernina Sans Light" pitchFamily="2" charset="77"/>
              </a:rPr>
              <a:t>is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always a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-approximation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of a minimum </a:t>
            </a: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dominating set</a:t>
            </a:r>
          </a:p>
        </p:txBody>
      </p:sp>
    </p:spTree>
    <p:extLst>
      <p:ext uri="{BB962C8B-B14F-4D97-AF65-F5344CB8AC3E}">
        <p14:creationId xmlns:p14="http://schemas.microsoft.com/office/powerpoint/2010/main" val="359900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In any 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-regular graph (</a:t>
            </a:r>
            <a:r>
              <a:rPr lang="en-US" sz="5400" i="1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d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 ≥ 1),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 minimum </a:t>
            </a:r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Bernina Sans Extrabold" pitchFamily="2" charset="77"/>
              </a:rPr>
              <a:t>vertex cover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is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always a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-approximation</a:t>
            </a:r>
            <a:b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</a:b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ernina Sans Light" pitchFamily="2" charset="77"/>
              </a:rPr>
              <a:t>of a minimum </a:t>
            </a:r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Bernina Sans Extrabold" pitchFamily="2" charset="77"/>
              </a:rPr>
              <a:t>dominating set</a:t>
            </a:r>
          </a:p>
        </p:txBody>
      </p:sp>
    </p:spTree>
    <p:extLst>
      <p:ext uri="{BB962C8B-B14F-4D97-AF65-F5344CB8AC3E}">
        <p14:creationId xmlns:p14="http://schemas.microsoft.com/office/powerpoint/2010/main" val="377368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Bernina Sans Light" pitchFamily="2" charset="77"/>
              </a:rPr>
              <a:t>In any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-regular graph (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 ≥ 1),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 </a:t>
            </a:r>
            <a:r>
              <a:rPr lang="en-US" sz="5400" b="1" i="1" dirty="0">
                <a:latin typeface="Bernina Sans Extrabold" pitchFamily="2" charset="77"/>
              </a:rPr>
              <a:t>minimal</a:t>
            </a:r>
            <a:r>
              <a:rPr lang="en-US" sz="5400" dirty="0">
                <a:latin typeface="Bernina Sans Light" pitchFamily="2" charset="77"/>
              </a:rPr>
              <a:t> </a:t>
            </a:r>
            <a:r>
              <a:rPr lang="en-US" sz="5400" b="1" dirty="0">
                <a:solidFill>
                  <a:schemeClr val="accent2"/>
                </a:solidFill>
                <a:latin typeface="Bernina Sans Extrabold" pitchFamily="2" charset="77"/>
              </a:rPr>
              <a:t>vertex cover </a:t>
            </a:r>
            <a:r>
              <a:rPr lang="en-US" sz="5400" dirty="0">
                <a:latin typeface="Bernina Sans Light" pitchFamily="2" charset="77"/>
              </a:rPr>
              <a:t>is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always a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-approximation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of a minimum </a:t>
            </a: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dominating set</a:t>
            </a:r>
          </a:p>
        </p:txBody>
      </p:sp>
    </p:spTree>
    <p:extLst>
      <p:ext uri="{BB962C8B-B14F-4D97-AF65-F5344CB8AC3E}">
        <p14:creationId xmlns:p14="http://schemas.microsoft.com/office/powerpoint/2010/main" val="393613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400" b="1" i="1" dirty="0">
                <a:latin typeface="Bernina Sans Extrabold" pitchFamily="2" charset="77"/>
              </a:rPr>
              <a:t>degree</a:t>
            </a:r>
            <a:r>
              <a:rPr lang="en-US" sz="5400" dirty="0">
                <a:latin typeface="Bernina Sans Light" pitchFamily="2" charset="77"/>
              </a:rPr>
              <a:t> of a node =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number of neighbors</a:t>
            </a:r>
          </a:p>
          <a:p>
            <a:pPr marL="0" indent="0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400" b="1" i="1" dirty="0">
                <a:latin typeface="Bernina Sans Extrabold" pitchFamily="2" charset="77"/>
              </a:rPr>
              <a:t>d-regular</a:t>
            </a:r>
            <a:r>
              <a:rPr lang="en-US" sz="5400" dirty="0">
                <a:latin typeface="Bernina Sans Light" pitchFamily="2" charset="77"/>
              </a:rPr>
              <a:t> graph =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all nodes have degree </a:t>
            </a:r>
            <a:r>
              <a:rPr lang="en-US" sz="5400" i="1" dirty="0">
                <a:latin typeface="Bernina Sans Ligh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344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400" dirty="0">
                <a:latin typeface="Bernina Sans Light" pitchFamily="2" charset="77"/>
              </a:rPr>
              <a:t>set </a:t>
            </a:r>
            <a:r>
              <a:rPr lang="en-US" sz="5400" i="1" dirty="0">
                <a:latin typeface="Bernina Sans Light" pitchFamily="2" charset="77"/>
              </a:rPr>
              <a:t>C</a:t>
            </a:r>
            <a:r>
              <a:rPr lang="en-US" sz="5400" dirty="0">
                <a:latin typeface="Bernina Sans Light" pitchFamily="2" charset="77"/>
              </a:rPr>
              <a:t> ⊆ </a:t>
            </a:r>
            <a:r>
              <a:rPr lang="en-US" sz="5400" i="1" dirty="0">
                <a:latin typeface="Bernina Sans Light" pitchFamily="2" charset="77"/>
              </a:rPr>
              <a:t>V</a:t>
            </a:r>
            <a:r>
              <a:rPr lang="en-US" sz="5400" dirty="0">
                <a:latin typeface="Bernina Sans Light" pitchFamily="2" charset="77"/>
              </a:rPr>
              <a:t> is a </a:t>
            </a:r>
            <a:r>
              <a:rPr lang="en-US" sz="5400" b="1" i="1" dirty="0">
                <a:solidFill>
                  <a:schemeClr val="accent2"/>
                </a:solidFill>
                <a:latin typeface="Bernina Sans Extrabold" pitchFamily="2" charset="77"/>
              </a:rPr>
              <a:t>vertex cover</a:t>
            </a:r>
            <a:r>
              <a:rPr lang="en-US" sz="5400" dirty="0">
                <a:solidFill>
                  <a:schemeClr val="accent2"/>
                </a:solidFill>
                <a:latin typeface="Bernina Sans" pitchFamily="2" charset="77"/>
              </a:rPr>
              <a:t> </a:t>
            </a:r>
            <a:br>
              <a:rPr lang="en-US" sz="5400" dirty="0">
                <a:latin typeface="Bernina Sans" pitchFamily="2" charset="77"/>
              </a:rPr>
            </a:br>
            <a:r>
              <a:rPr lang="en-US" sz="5400" dirty="0">
                <a:latin typeface="Bernina Sans Light" pitchFamily="2" charset="77"/>
              </a:rPr>
              <a:t>if every edge has at least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one endpoint in </a:t>
            </a:r>
            <a:r>
              <a:rPr lang="en-US" sz="5400" i="1" dirty="0">
                <a:latin typeface="Bernina Sans Ligh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4666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400" b="1" i="1" dirty="0">
                <a:solidFill>
                  <a:schemeClr val="accent2"/>
                </a:solidFill>
                <a:latin typeface="Bernina Sans Extrabold" pitchFamily="2" charset="77"/>
              </a:rPr>
              <a:t>minimum vertex cover</a:t>
            </a:r>
            <a:r>
              <a:rPr lang="en-US" sz="5400" dirty="0">
                <a:latin typeface="Bernina Sans Light" pitchFamily="2" charset="77"/>
              </a:rPr>
              <a:t> =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vertex cover with smallest possible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6831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400" dirty="0">
                <a:latin typeface="Bernina Sans Light" pitchFamily="2" charset="77"/>
              </a:rPr>
              <a:t>set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 ⊆ </a:t>
            </a:r>
            <a:r>
              <a:rPr lang="en-US" sz="5400" i="1" dirty="0">
                <a:latin typeface="Bernina Sans Light" pitchFamily="2" charset="77"/>
              </a:rPr>
              <a:t>V</a:t>
            </a:r>
            <a:r>
              <a:rPr lang="en-US" sz="5400" dirty="0">
                <a:latin typeface="Bernina Sans Light" pitchFamily="2" charset="77"/>
              </a:rPr>
              <a:t> is a </a:t>
            </a:r>
            <a:r>
              <a:rPr lang="en-US" sz="5400" b="1" i="1" dirty="0">
                <a:solidFill>
                  <a:schemeClr val="accent1"/>
                </a:solidFill>
                <a:latin typeface="Bernina Sans Extrabold" pitchFamily="2" charset="77"/>
              </a:rPr>
              <a:t>dominating set</a:t>
            </a:r>
            <a:r>
              <a:rPr lang="en-US" sz="5400" dirty="0">
                <a:solidFill>
                  <a:schemeClr val="accent1"/>
                </a:solidFill>
                <a:latin typeface="Bernina Sans" pitchFamily="2" charset="77"/>
              </a:rPr>
              <a:t> </a:t>
            </a:r>
            <a:br>
              <a:rPr lang="en-US" sz="5400" dirty="0">
                <a:latin typeface="Bernina Sans" pitchFamily="2" charset="77"/>
              </a:rPr>
            </a:br>
            <a:r>
              <a:rPr lang="en-US" sz="5400" dirty="0">
                <a:latin typeface="Bernina Sans Light" pitchFamily="2" charset="77"/>
              </a:rPr>
              <a:t>if each node is in </a:t>
            </a:r>
            <a:r>
              <a:rPr lang="en-US" sz="5400" i="1" dirty="0">
                <a:latin typeface="Bernina Sans Light" pitchFamily="2" charset="77"/>
              </a:rPr>
              <a:t>D</a:t>
            </a:r>
            <a:r>
              <a:rPr lang="en-US" sz="5400" dirty="0">
                <a:latin typeface="Bernina Sans Light" pitchFamily="2" charset="77"/>
              </a:rPr>
              <a:t> or has got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at least one neighbor in </a:t>
            </a:r>
            <a:r>
              <a:rPr lang="en-US" sz="5400" i="1" dirty="0">
                <a:latin typeface="Bernina Sans Ligh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0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4000"/>
              </a:spcBef>
              <a:buNone/>
            </a:pPr>
            <a:r>
              <a:rPr lang="en-US" sz="5400" b="1" i="1" dirty="0">
                <a:solidFill>
                  <a:schemeClr val="accent1"/>
                </a:solidFill>
                <a:latin typeface="Bernina Sans Extrabold" pitchFamily="2" charset="77"/>
              </a:rPr>
              <a:t>minimum dominating set</a:t>
            </a:r>
            <a:r>
              <a:rPr lang="en-US" sz="5400" dirty="0">
                <a:latin typeface="Bernina Sans Light" pitchFamily="2" charset="77"/>
              </a:rPr>
              <a:t> =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dominating set with smallest possible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20674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b="1" i="1" dirty="0">
                <a:solidFill>
                  <a:schemeClr val="accent1"/>
                </a:solidFill>
                <a:latin typeface="Bernina Sans Extrabold" pitchFamily="2" charset="77"/>
              </a:rPr>
              <a:t>k-approximation of minimum dominating set</a:t>
            </a:r>
            <a:r>
              <a:rPr lang="en-US" sz="5400" b="1" i="1" dirty="0">
                <a:solidFill>
                  <a:schemeClr val="accent1"/>
                </a:solidFill>
                <a:latin typeface="Bernina Sans" pitchFamily="2" charset="77"/>
              </a:rPr>
              <a:t>:</a:t>
            </a:r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en-US" sz="5400" dirty="0">
                <a:latin typeface="Bernina Sans Light" pitchFamily="2" charset="77"/>
              </a:rPr>
              <a:t>a dominating set</a:t>
            </a:r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en-US" sz="5400" dirty="0">
                <a:latin typeface="Bernina Sans Light" pitchFamily="2" charset="77"/>
              </a:rPr>
              <a:t>at most </a:t>
            </a:r>
            <a:r>
              <a:rPr lang="en-US" sz="5400" i="1" dirty="0">
                <a:latin typeface="Bernina Sans Light" pitchFamily="2" charset="77"/>
              </a:rPr>
              <a:t>k</a:t>
            </a:r>
            <a:r>
              <a:rPr lang="en-US" sz="5400" dirty="0">
                <a:latin typeface="Bernina Sans Light" pitchFamily="2" charset="77"/>
              </a:rPr>
              <a:t> times as large as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minimum dominating set</a:t>
            </a:r>
          </a:p>
        </p:txBody>
      </p:sp>
    </p:spTree>
    <p:extLst>
      <p:ext uri="{BB962C8B-B14F-4D97-AF65-F5344CB8AC3E}">
        <p14:creationId xmlns:p14="http://schemas.microsoft.com/office/powerpoint/2010/main" val="275305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If:</a:t>
            </a:r>
          </a:p>
          <a:p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 = 1, 2, 3 …</a:t>
            </a:r>
          </a:p>
          <a:p>
            <a:r>
              <a:rPr lang="en-US" i="1" dirty="0">
                <a:latin typeface="Bernina Sans" pitchFamily="2" charset="77"/>
              </a:rPr>
              <a:t>G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-regular graph</a:t>
            </a:r>
          </a:p>
          <a:p>
            <a:r>
              <a:rPr lang="en-US" i="1" dirty="0"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minimum vertex cover for </a:t>
            </a:r>
            <a:r>
              <a:rPr lang="en-US" i="1" dirty="0">
                <a:latin typeface="Bernina Sans" pitchFamily="2" charset="77"/>
              </a:rPr>
              <a:t>G</a:t>
            </a:r>
          </a:p>
          <a:p>
            <a:pPr marL="0" indent="0">
              <a:buNone/>
            </a:pPr>
            <a:r>
              <a:rPr lang="en-US" b="1" dirty="0">
                <a:latin typeface="Bernina Sans" pitchFamily="2" charset="77"/>
              </a:rPr>
              <a:t>Then:</a:t>
            </a:r>
          </a:p>
          <a:p>
            <a:r>
              <a:rPr lang="en-US" i="1" dirty="0">
                <a:latin typeface="Bernina Sans" pitchFamily="2" charset="77"/>
              </a:rPr>
              <a:t>X</a:t>
            </a:r>
            <a:r>
              <a:rPr lang="en-US" dirty="0">
                <a:latin typeface="Bernina Sans" pitchFamily="2" charset="77"/>
              </a:rPr>
              <a:t> is a </a:t>
            </a:r>
            <a:r>
              <a:rPr lang="en-US" i="1" dirty="0">
                <a:latin typeface="Bernina Sans" pitchFamily="2" charset="77"/>
              </a:rPr>
              <a:t>d</a:t>
            </a:r>
            <a:r>
              <a:rPr lang="en-US" dirty="0">
                <a:latin typeface="Bernina Sans" pitchFamily="2" charset="77"/>
              </a:rPr>
              <a:t>-approximation of</a:t>
            </a:r>
            <a:br>
              <a:rPr lang="en-US" dirty="0">
                <a:latin typeface="Bernina Sans" pitchFamily="2" charset="77"/>
              </a:rPr>
            </a:br>
            <a:r>
              <a:rPr lang="en-US" dirty="0">
                <a:latin typeface="Bernina Sans" pitchFamily="2" charset="77"/>
              </a:rPr>
              <a:t>a minimum dominating set</a:t>
            </a:r>
          </a:p>
        </p:txBody>
      </p:sp>
    </p:spTree>
    <p:extLst>
      <p:ext uri="{BB962C8B-B14F-4D97-AF65-F5344CB8AC3E}">
        <p14:creationId xmlns:p14="http://schemas.microsoft.com/office/powerpoint/2010/main" val="170499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617</Words>
  <Application>Microsoft Macintosh PowerPoint</Application>
  <PresentationFormat>Widescreen</PresentationFormat>
  <Paragraphs>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Bernina Sans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 Light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51</cp:revision>
  <dcterms:created xsi:type="dcterms:W3CDTF">2020-08-20T21:40:58Z</dcterms:created>
  <dcterms:modified xsi:type="dcterms:W3CDTF">2020-09-13T17:46:53Z</dcterms:modified>
</cp:coreProperties>
</file>