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9" r:id="rId21"/>
    <p:sldId id="281" r:id="rId22"/>
    <p:sldId id="280" r:id="rId23"/>
    <p:sldId id="292" r:id="rId24"/>
    <p:sldId id="282" r:id="rId25"/>
    <p:sldId id="294" r:id="rId26"/>
    <p:sldId id="283" r:id="rId27"/>
    <p:sldId id="295" r:id="rId28"/>
    <p:sldId id="300" r:id="rId29"/>
    <p:sldId id="299" r:id="rId30"/>
    <p:sldId id="298" r:id="rId31"/>
    <p:sldId id="297" r:id="rId32"/>
    <p:sldId id="296" r:id="rId33"/>
    <p:sldId id="284" r:id="rId34"/>
    <p:sldId id="285" r:id="rId35"/>
    <p:sldId id="287" r:id="rId36"/>
    <p:sldId id="293" r:id="rId37"/>
    <p:sldId id="286" r:id="rId38"/>
    <p:sldId id="288" r:id="rId39"/>
    <p:sldId id="289" r:id="rId40"/>
    <p:sldId id="290" r:id="rId41"/>
    <p:sldId id="291" r:id="rId42"/>
    <p:sldId id="301" r:id="rId43"/>
    <p:sldId id="302" r:id="rId4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2"/>
    <p:restoredTop sz="94694"/>
  </p:normalViewPr>
  <p:slideViewPr>
    <p:cSldViewPr snapToGrid="0" snapToObjects="1" showGuides="1">
      <p:cViewPr varScale="1">
        <p:scale>
          <a:sx n="105" d="100"/>
          <a:sy n="105" d="100"/>
        </p:scale>
        <p:origin x="208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3a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439886" y="4225156"/>
            <a:ext cx="875211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Port-numbering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2B0F0-4435-D247-9264-3704E980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02C875-B04E-4C4C-B106-B36E8C3E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88EF7-5E90-1F40-9ABD-3B3A1154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7BFDB-C46A-F547-8901-A35EE4DF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8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928DD4-07A0-B44E-A737-6CB24F7A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608C0-BDCA-434D-A107-2A487588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4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8CB49-0094-D14F-81F1-9B4107E7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CFD3D-84B2-6C48-8397-99154634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5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7E39-1520-CE47-90F2-22BA1F3D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4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7E39-1520-CE47-90F2-22BA1F3D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AD5F3-E230-F249-9945-F2B5EE05E32E}"/>
              </a:ext>
            </a:extLst>
          </p:cNvPr>
          <p:cNvSpPr txBox="1"/>
          <p:nvPr/>
        </p:nvSpPr>
        <p:spPr>
          <a:xfrm>
            <a:off x="304800" y="33745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V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 = { 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09003-9788-D44C-8839-5846F2A5856A}"/>
              </a:ext>
            </a:extLst>
          </p:cNvPr>
          <p:cNvSpPr txBox="1"/>
          <p:nvPr/>
        </p:nvSpPr>
        <p:spPr>
          <a:xfrm>
            <a:off x="304800" y="914008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 = {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2),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3),</a:t>
            </a:r>
            <a:b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</a:br>
            <a:r>
              <a:rPr lang="en-US" sz="2400" i="1" dirty="0">
                <a:solidFill>
                  <a:schemeClr val="bg1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Bernino Sans Light" pitchFamily="2" charset="77"/>
              </a:rPr>
              <a:t> = { 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2),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3),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97736-3D22-EE4C-AF13-5A519940ABC0}"/>
              </a:ext>
            </a:extLst>
          </p:cNvPr>
          <p:cNvSpPr txBox="1"/>
          <p:nvPr/>
        </p:nvSpPr>
        <p:spPr>
          <a:xfrm>
            <a:off x="304799" y="1859892"/>
            <a:ext cx="21307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2)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3)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2)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3)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accent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accent2"/>
                </a:solidFill>
                <a:latin typeface="Bernino Sans Light" pitchFamily="2" charset="77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44828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i="1" dirty="0">
                <a:latin typeface="Bernina Sans Extrabold" pitchFamily="2" charset="77"/>
              </a:rPr>
              <a:t>This week: </a:t>
            </a:r>
            <a:r>
              <a:rPr lang="en-US" sz="5400" dirty="0">
                <a:latin typeface="Bernina Sans Light" pitchFamily="2" charset="77"/>
              </a:rPr>
              <a:t>formal definition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of </a:t>
            </a:r>
            <a:r>
              <a:rPr lang="en-US" sz="5400" b="1" i="1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endParaRPr lang="en-US" sz="5400" dirty="0">
              <a:latin typeface="Bernina Sans Light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3600" dirty="0">
                <a:latin typeface="Bernina Sans Light" pitchFamily="2" charset="77"/>
              </a:rPr>
              <a:t>”PN model”</a:t>
            </a:r>
          </a:p>
          <a:p>
            <a:pPr lvl="1" indent="-288000">
              <a:spcBef>
                <a:spcPts val="2000"/>
              </a:spcBef>
            </a:pPr>
            <a:r>
              <a:rPr lang="en-US" sz="3600" dirty="0">
                <a:latin typeface="Bernina Sans Light" pitchFamily="2" charset="77"/>
              </a:rPr>
              <a:t>simple and weak</a:t>
            </a:r>
          </a:p>
        </p:txBody>
      </p:sp>
    </p:spTree>
    <p:extLst>
      <p:ext uri="{BB962C8B-B14F-4D97-AF65-F5344CB8AC3E}">
        <p14:creationId xmlns:p14="http://schemas.microsoft.com/office/powerpoint/2010/main" val="359900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7E39-1520-CE47-90F2-22BA1F3D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AD5F3-E230-F249-9945-F2B5EE05E32E}"/>
              </a:ext>
            </a:extLst>
          </p:cNvPr>
          <p:cNvSpPr txBox="1"/>
          <p:nvPr/>
        </p:nvSpPr>
        <p:spPr>
          <a:xfrm>
            <a:off x="304800" y="33745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ernino Sans Light" pitchFamily="2" charset="77"/>
              </a:rPr>
              <a:t>V</a:t>
            </a:r>
            <a:r>
              <a:rPr lang="en-US" sz="2400" dirty="0">
                <a:latin typeface="Bernino Sans Light" pitchFamily="2" charset="77"/>
              </a:rPr>
              <a:t> = { </a:t>
            </a:r>
            <a:r>
              <a:rPr lang="en-US" sz="2400" i="1" dirty="0">
                <a:latin typeface="Bernino Sans Light" pitchFamily="2" charset="77"/>
              </a:rPr>
              <a:t>a</a:t>
            </a:r>
            <a:r>
              <a:rPr lang="en-US" sz="2400" dirty="0">
                <a:latin typeface="Bernino Sans Light" pitchFamily="2" charset="77"/>
              </a:rPr>
              <a:t>, </a:t>
            </a:r>
            <a:r>
              <a:rPr lang="en-US" sz="2400" i="1" dirty="0">
                <a:latin typeface="Bernino Sans Light" pitchFamily="2" charset="77"/>
              </a:rPr>
              <a:t>b</a:t>
            </a:r>
            <a:r>
              <a:rPr lang="en-US" sz="2400" dirty="0">
                <a:latin typeface="Bernino Sans Light" pitchFamily="2" charset="77"/>
              </a:rPr>
              <a:t>, 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</a:t>
            </a:r>
            <a:r>
              <a:rPr lang="en-US" sz="2400" i="1" dirty="0">
                <a:latin typeface="Bernino Sans Light" pitchFamily="2" charset="77"/>
              </a:rPr>
              <a:t>e</a:t>
            </a:r>
            <a:r>
              <a:rPr lang="en-US" sz="2400" dirty="0">
                <a:latin typeface="Bernino Sans Light" pitchFamily="2" charset="77"/>
              </a:rPr>
              <a:t>, </a:t>
            </a:r>
            <a:r>
              <a:rPr lang="en-US" sz="2400" i="1" dirty="0">
                <a:latin typeface="Bernino Sans Light" pitchFamily="2" charset="77"/>
              </a:rPr>
              <a:t>f</a:t>
            </a:r>
            <a:r>
              <a:rPr lang="en-US" sz="2400" dirty="0">
                <a:latin typeface="Bernino Sans Light" pitchFamily="2" charset="77"/>
              </a:rPr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09003-9788-D44C-8839-5846F2A5856A}"/>
              </a:ext>
            </a:extLst>
          </p:cNvPr>
          <p:cNvSpPr txBox="1"/>
          <p:nvPr/>
        </p:nvSpPr>
        <p:spPr>
          <a:xfrm>
            <a:off x="304800" y="914008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 = {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3),</a:t>
            </a:r>
            <a:b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</a:br>
            <a:r>
              <a:rPr lang="en-US" sz="2400" i="1" dirty="0">
                <a:solidFill>
                  <a:schemeClr val="bg1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Bernino Sans Light" pitchFamily="2" charset="77"/>
              </a:rPr>
              <a:t> = { 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97736-3D22-EE4C-AF13-5A519940ABC0}"/>
              </a:ext>
            </a:extLst>
          </p:cNvPr>
          <p:cNvSpPr txBox="1"/>
          <p:nvPr/>
        </p:nvSpPr>
        <p:spPr>
          <a:xfrm>
            <a:off x="304799" y="1859892"/>
            <a:ext cx="21307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390107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7E39-1520-CE47-90F2-22BA1F3D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AD5F3-E230-F249-9945-F2B5EE05E32E}"/>
              </a:ext>
            </a:extLst>
          </p:cNvPr>
          <p:cNvSpPr txBox="1"/>
          <p:nvPr/>
        </p:nvSpPr>
        <p:spPr>
          <a:xfrm>
            <a:off x="304800" y="33745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V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 = {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09003-9788-D44C-8839-5846F2A5856A}"/>
              </a:ext>
            </a:extLst>
          </p:cNvPr>
          <p:cNvSpPr txBox="1"/>
          <p:nvPr/>
        </p:nvSpPr>
        <p:spPr>
          <a:xfrm>
            <a:off x="304800" y="914008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 = { (</a:t>
            </a:r>
            <a:r>
              <a:rPr lang="en-US" sz="2400" i="1" dirty="0">
                <a:latin typeface="Bernino Sans Light" pitchFamily="2" charset="77"/>
              </a:rPr>
              <a:t>a</a:t>
            </a:r>
            <a:r>
              <a:rPr lang="en-US" sz="2400" dirty="0">
                <a:latin typeface="Bernino Sans Light" pitchFamily="2" charset="77"/>
              </a:rPr>
              <a:t>, 1), (</a:t>
            </a:r>
            <a:r>
              <a:rPr lang="en-US" sz="2400" i="1" dirty="0">
                <a:latin typeface="Bernino Sans Light" pitchFamily="2" charset="77"/>
              </a:rPr>
              <a:t>b</a:t>
            </a:r>
            <a:r>
              <a:rPr lang="en-US" sz="2400" dirty="0">
                <a:latin typeface="Bernino Sans Light" pitchFamily="2" charset="77"/>
              </a:rPr>
              <a:t>, 1), 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1), 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2), 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3),</a:t>
            </a:r>
            <a:br>
              <a:rPr lang="en-US" sz="2400" dirty="0">
                <a:latin typeface="Bernino Sans Light" pitchFamily="2" charset="77"/>
              </a:rPr>
            </a:br>
            <a:r>
              <a:rPr lang="en-US" sz="2400" i="1" dirty="0">
                <a:solidFill>
                  <a:schemeClr val="bg1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Bernino Sans Light" pitchFamily="2" charset="77"/>
              </a:rPr>
              <a:t> = </a:t>
            </a:r>
            <a:r>
              <a:rPr lang="en-US" sz="2400" dirty="0">
                <a:latin typeface="Bernino Sans Light" pitchFamily="2" charset="77"/>
              </a:rPr>
              <a:t>{ 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1), 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2), 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3), (</a:t>
            </a:r>
            <a:r>
              <a:rPr lang="en-US" sz="2400" i="1" dirty="0">
                <a:latin typeface="Bernino Sans Light" pitchFamily="2" charset="77"/>
              </a:rPr>
              <a:t>e</a:t>
            </a:r>
            <a:r>
              <a:rPr lang="en-US" sz="2400" dirty="0">
                <a:latin typeface="Bernino Sans Light" pitchFamily="2" charset="77"/>
              </a:rPr>
              <a:t>, 1), (</a:t>
            </a:r>
            <a:r>
              <a:rPr lang="en-US" sz="2400" i="1" dirty="0">
                <a:latin typeface="Bernino Sans Light" pitchFamily="2" charset="77"/>
              </a:rPr>
              <a:t>f</a:t>
            </a:r>
            <a:r>
              <a:rPr lang="en-US" sz="2400" dirty="0">
                <a:latin typeface="Bernino Sans Light" pitchFamily="2" charset="77"/>
              </a:rPr>
              <a:t>, 1)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97736-3D22-EE4C-AF13-5A519940ABC0}"/>
              </a:ext>
            </a:extLst>
          </p:cNvPr>
          <p:cNvSpPr txBox="1"/>
          <p:nvPr/>
        </p:nvSpPr>
        <p:spPr>
          <a:xfrm>
            <a:off x="304799" y="1859892"/>
            <a:ext cx="21307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=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8914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7E39-1520-CE47-90F2-22BA1F3D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AD5F3-E230-F249-9945-F2B5EE05E32E}"/>
              </a:ext>
            </a:extLst>
          </p:cNvPr>
          <p:cNvSpPr txBox="1"/>
          <p:nvPr/>
        </p:nvSpPr>
        <p:spPr>
          <a:xfrm>
            <a:off x="304800" y="33745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V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 = {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09003-9788-D44C-8839-5846F2A5856A}"/>
              </a:ext>
            </a:extLst>
          </p:cNvPr>
          <p:cNvSpPr txBox="1"/>
          <p:nvPr/>
        </p:nvSpPr>
        <p:spPr>
          <a:xfrm>
            <a:off x="304800" y="914008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 = {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c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3),</a:t>
            </a:r>
            <a:b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</a:br>
            <a:r>
              <a:rPr lang="en-US" sz="2400" i="1" dirty="0">
                <a:solidFill>
                  <a:schemeClr val="bg1"/>
                </a:solidFill>
                <a:latin typeface="Bernino Sans Light" pitchFamily="2" charset="77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Bernino Sans Light" pitchFamily="2" charset="77"/>
              </a:rPr>
              <a:t> = { 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2),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d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3),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e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1), (</a:t>
            </a:r>
            <a:r>
              <a:rPr lang="en-US" sz="2400" i="1" dirty="0">
                <a:solidFill>
                  <a:schemeClr val="bg2"/>
                </a:solidFill>
                <a:latin typeface="Bernino Sans Light" pitchFamily="2" charset="77"/>
              </a:rPr>
              <a:t>f</a:t>
            </a:r>
            <a:r>
              <a:rPr lang="en-US" sz="2400" dirty="0">
                <a:solidFill>
                  <a:schemeClr val="bg2"/>
                </a:solidFill>
                <a:latin typeface="Bernino Sans Light" pitchFamily="2" charset="77"/>
              </a:rPr>
              <a:t>, 1)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97736-3D22-EE4C-AF13-5A519940ABC0}"/>
              </a:ext>
            </a:extLst>
          </p:cNvPr>
          <p:cNvSpPr txBox="1"/>
          <p:nvPr/>
        </p:nvSpPr>
        <p:spPr>
          <a:xfrm>
            <a:off x="304799" y="1859892"/>
            <a:ext cx="21307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a</a:t>
            </a:r>
            <a:r>
              <a:rPr lang="en-US" sz="2400" dirty="0">
                <a:latin typeface="Bernino Sans Light" pitchFamily="2" charset="77"/>
              </a:rPr>
              <a:t>, 1) = 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b</a:t>
            </a:r>
            <a:r>
              <a:rPr lang="en-US" sz="2400" dirty="0">
                <a:latin typeface="Bernino Sans Light" pitchFamily="2" charset="77"/>
              </a:rPr>
              <a:t>, 1) = 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1) = 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2)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2) = (</a:t>
            </a:r>
            <a:r>
              <a:rPr lang="en-US" sz="2400" i="1" dirty="0">
                <a:latin typeface="Bernino Sans Light" pitchFamily="2" charset="77"/>
              </a:rPr>
              <a:t>a</a:t>
            </a:r>
            <a:r>
              <a:rPr lang="en-US" sz="2400" dirty="0"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3) = (</a:t>
            </a:r>
            <a:r>
              <a:rPr lang="en-US" sz="2400" i="1" dirty="0">
                <a:latin typeface="Bernino Sans Light" pitchFamily="2" charset="77"/>
              </a:rPr>
              <a:t>b</a:t>
            </a:r>
            <a:r>
              <a:rPr lang="en-US" sz="2400" dirty="0"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1) = (</a:t>
            </a:r>
            <a:r>
              <a:rPr lang="en-US" sz="2400" i="1" dirty="0">
                <a:latin typeface="Bernino Sans Light" pitchFamily="2" charset="77"/>
              </a:rPr>
              <a:t>f</a:t>
            </a:r>
            <a:r>
              <a:rPr lang="en-US" sz="2400" dirty="0"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2) = (</a:t>
            </a:r>
            <a:r>
              <a:rPr lang="en-US" sz="2400" i="1" dirty="0">
                <a:latin typeface="Bernino Sans Light" pitchFamily="2" charset="77"/>
              </a:rPr>
              <a:t>c</a:t>
            </a:r>
            <a:r>
              <a:rPr lang="en-US" sz="2400" dirty="0"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3) = (</a:t>
            </a:r>
            <a:r>
              <a:rPr lang="en-US" sz="2400" i="1" dirty="0">
                <a:latin typeface="Bernino Sans Light" pitchFamily="2" charset="77"/>
              </a:rPr>
              <a:t>e</a:t>
            </a:r>
            <a:r>
              <a:rPr lang="en-US" sz="2400" dirty="0">
                <a:latin typeface="Bernino Sans Light" pitchFamily="2" charset="77"/>
              </a:rPr>
              <a:t>, 1)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e</a:t>
            </a:r>
            <a:r>
              <a:rPr lang="en-US" sz="2400" dirty="0">
                <a:latin typeface="Bernino Sans Light" pitchFamily="2" charset="77"/>
              </a:rPr>
              <a:t>, 1) = 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3)</a:t>
            </a:r>
          </a:p>
          <a:p>
            <a:r>
              <a:rPr lang="en-US" sz="2400" i="1" dirty="0">
                <a:latin typeface="Bernino Sans Light" pitchFamily="2" charset="77"/>
              </a:rPr>
              <a:t>p</a:t>
            </a:r>
            <a:r>
              <a:rPr lang="en-US" sz="2400" dirty="0">
                <a:latin typeface="Bernino Sans Light" pitchFamily="2" charset="77"/>
              </a:rPr>
              <a:t>(</a:t>
            </a:r>
            <a:r>
              <a:rPr lang="en-US" sz="2400" i="1" dirty="0">
                <a:latin typeface="Bernino Sans Light" pitchFamily="2" charset="77"/>
              </a:rPr>
              <a:t>f</a:t>
            </a:r>
            <a:r>
              <a:rPr lang="en-US" sz="2400" dirty="0">
                <a:latin typeface="Bernino Sans Light" pitchFamily="2" charset="77"/>
              </a:rPr>
              <a:t>, 1) = (</a:t>
            </a:r>
            <a:r>
              <a:rPr lang="en-US" sz="2400" i="1" dirty="0">
                <a:latin typeface="Bernino Sans Light" pitchFamily="2" charset="77"/>
              </a:rPr>
              <a:t>d</a:t>
            </a:r>
            <a:r>
              <a:rPr lang="en-US" sz="2400" dirty="0">
                <a:latin typeface="Bernino Sans Light" pitchFamily="2" charset="77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61529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4000"/>
              </a:spcBef>
              <a:buNone/>
            </a:pPr>
            <a:r>
              <a:rPr lang="en-US" sz="10000" b="1" i="1" dirty="0">
                <a:latin typeface="Bernina Sans Extrabold" pitchFamily="2" charset="77"/>
              </a:rPr>
              <a:t>Distributed</a:t>
            </a:r>
            <a:br>
              <a:rPr lang="en-US" sz="10000" b="1" i="1" dirty="0">
                <a:latin typeface="Bernina Sans Extrabold" pitchFamily="2" charset="77"/>
              </a:rPr>
            </a:br>
            <a:r>
              <a:rPr lang="en-US" sz="10000" b="1" i="1" dirty="0">
                <a:latin typeface="Bernina Sans Extrabold" pitchFamily="2" charset="77"/>
              </a:rPr>
              <a:t>algorithms in</a:t>
            </a:r>
            <a:br>
              <a:rPr lang="en-US" sz="10000" b="1" i="1" dirty="0">
                <a:latin typeface="Bernina Sans Extrabold" pitchFamily="2" charset="77"/>
              </a:rPr>
            </a:br>
            <a:r>
              <a:rPr lang="en-US" sz="10000" b="1" i="1" dirty="0">
                <a:latin typeface="Bernina Sans Extrabold" pitchFamily="2" charset="77"/>
              </a:rPr>
              <a:t>PN model</a:t>
            </a:r>
          </a:p>
        </p:txBody>
      </p:sp>
    </p:spTree>
    <p:extLst>
      <p:ext uri="{BB962C8B-B14F-4D97-AF65-F5344CB8AC3E}">
        <p14:creationId xmlns:p14="http://schemas.microsoft.com/office/powerpoint/2010/main" val="100967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5C15D-14CD-404B-A975-5551DF6D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5C15D-14CD-404B-A975-5551DF6D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238FDAC8-96B4-904D-9B67-A75436E7D09F}"/>
              </a:ext>
            </a:extLst>
          </p:cNvPr>
          <p:cNvSpPr/>
          <p:nvPr/>
        </p:nvSpPr>
        <p:spPr>
          <a:xfrm>
            <a:off x="4268474" y="1288328"/>
            <a:ext cx="2680966" cy="179624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latin typeface="Bernina Sans Narrow Semibold" pitchFamily="2" charset="77"/>
              </a:rPr>
              <a:t>My degree</a:t>
            </a:r>
            <a:br>
              <a:rPr lang="en-US" sz="2800" b="1" dirty="0">
                <a:latin typeface="Bernina Sans Narrow Semibold" pitchFamily="2" charset="77"/>
              </a:rPr>
            </a:br>
            <a:r>
              <a:rPr lang="en-US" sz="2800" b="1" dirty="0">
                <a:latin typeface="Bernina Sans Narrow Semibold" pitchFamily="2" charset="77"/>
              </a:rPr>
              <a:t>is three</a:t>
            </a:r>
          </a:p>
        </p:txBody>
      </p:sp>
    </p:spTree>
    <p:extLst>
      <p:ext uri="{BB962C8B-B14F-4D97-AF65-F5344CB8AC3E}">
        <p14:creationId xmlns:p14="http://schemas.microsoft.com/office/powerpoint/2010/main" val="19866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D7016A-45BD-5045-9BCF-E460626A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6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A1DB37-934A-EA4A-88A3-EE77E1DE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C22C1-6C98-7848-A458-1B8FCE53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91917-9286-EC45-A485-00AF636A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>
              <a:spcBef>
                <a:spcPts val="4000"/>
              </a:spcBef>
              <a:buNone/>
            </a:pPr>
            <a:r>
              <a:rPr lang="en-US" sz="5400" b="1" i="1" dirty="0">
                <a:latin typeface="Bernina Sans Extrabold" pitchFamily="2" charset="77"/>
              </a:rPr>
              <a:t>Coming weeks: </a:t>
            </a:r>
            <a:r>
              <a:rPr lang="en-US" sz="5400" dirty="0">
                <a:latin typeface="Bernina Sans Light" pitchFamily="2" charset="77"/>
              </a:rPr>
              <a:t>extensions</a:t>
            </a:r>
            <a:br>
              <a:rPr lang="en-US" sz="5400" dirty="0">
                <a:latin typeface="Bernina Sans Light" pitchFamily="2" charset="77"/>
              </a:rPr>
            </a:br>
            <a:r>
              <a:rPr lang="en-US" sz="5400" dirty="0">
                <a:latin typeface="Bernina Sans Light" pitchFamily="2" charset="77"/>
              </a:rPr>
              <a:t>and variants of PN model</a:t>
            </a:r>
          </a:p>
          <a:p>
            <a:pPr marL="397800" lvl="1" indent="0">
              <a:spcBef>
                <a:spcPts val="2000"/>
              </a:spcBef>
              <a:buNone/>
            </a:pPr>
            <a:r>
              <a:rPr lang="en-US" sz="3600" dirty="0">
                <a:latin typeface="Bernina Sans Light" pitchFamily="2" charset="77"/>
              </a:rPr>
              <a:t>+ unique identifiers = </a:t>
            </a: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LOCAL</a:t>
            </a:r>
            <a:r>
              <a:rPr lang="en-US" sz="3600" dirty="0">
                <a:latin typeface="Bernina Sans Light" pitchFamily="2" charset="77"/>
              </a:rPr>
              <a:t> model</a:t>
            </a:r>
          </a:p>
          <a:p>
            <a:pPr marL="397800" lvl="1" indent="0">
              <a:spcBef>
                <a:spcPts val="2000"/>
              </a:spcBef>
              <a:buNone/>
            </a:pPr>
            <a:r>
              <a:rPr lang="en-US" sz="3600" dirty="0">
                <a:latin typeface="Bernina Sans Light" pitchFamily="2" charset="77"/>
              </a:rPr>
              <a:t>+ message size limit = </a:t>
            </a: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CONGEST</a:t>
            </a:r>
            <a:r>
              <a:rPr lang="en-US" sz="3600" dirty="0">
                <a:latin typeface="Bernina Sans Light" pitchFamily="2" charset="77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77518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B4AEB8-99AB-AF43-B22E-22A9DE98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2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FE93C-2C89-4A4F-B3FF-D93D4062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82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55ADF6-5946-AE43-B422-48C16E4F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DD48CD-957E-3546-A146-6D965277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831C0-1759-0D48-8D4A-7CE56B5E29AA}"/>
              </a:ext>
            </a:extLst>
          </p:cNvPr>
          <p:cNvSpPr txBox="1"/>
          <p:nvPr/>
        </p:nvSpPr>
        <p:spPr>
          <a:xfrm>
            <a:off x="3313489" y="1443841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latin typeface="Bernina Sans Light" pitchFamily="2" charset="77"/>
              </a:rPr>
              <a:t>init</a:t>
            </a:r>
            <a:endParaRPr lang="en-US" sz="8000" dirty="0">
              <a:latin typeface="Bernina Sans Ligh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41215-FD6B-3048-9942-D7779D1A6080}"/>
              </a:ext>
            </a:extLst>
          </p:cNvPr>
          <p:cNvSpPr txBox="1"/>
          <p:nvPr/>
        </p:nvSpPr>
        <p:spPr>
          <a:xfrm>
            <a:off x="2624198" y="2767280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latin typeface="Bernina Sans Light" pitchFamily="2" charset="77"/>
              </a:rPr>
              <a:t>send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CBFCC-FA6F-6F44-A6C3-D23B0E97D270}"/>
              </a:ext>
            </a:extLst>
          </p:cNvPr>
          <p:cNvSpPr txBox="1"/>
          <p:nvPr/>
        </p:nvSpPr>
        <p:spPr>
          <a:xfrm>
            <a:off x="1489272" y="4090719"/>
            <a:ext cx="3547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latin typeface="Bernina Sans Light" pitchFamily="2" charset="77"/>
              </a:rPr>
              <a:t>receive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D7A9C6D-70BF-0340-96F2-40E602B48921}"/>
              </a:ext>
            </a:extLst>
          </p:cNvPr>
          <p:cNvSpPr/>
          <p:nvPr/>
        </p:nvSpPr>
        <p:spPr>
          <a:xfrm>
            <a:off x="5327904" y="1636776"/>
            <a:ext cx="553865" cy="3584448"/>
          </a:xfrm>
          <a:prstGeom prst="rightBrace">
            <a:avLst>
              <a:gd name="adj1" fmla="val 48333"/>
              <a:gd name="adj2" fmla="val 50000"/>
            </a:avLst>
          </a:prstGeom>
          <a:ln w="76200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7C34-87A4-004C-BAE7-41812900D424}"/>
              </a:ext>
            </a:extLst>
          </p:cNvPr>
          <p:cNvSpPr txBox="1"/>
          <p:nvPr/>
        </p:nvSpPr>
        <p:spPr>
          <a:xfrm>
            <a:off x="6096000" y="2767280"/>
            <a:ext cx="5012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Bernina Sans" pitchFamily="2" charset="77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57831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Port-numbered network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N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 = (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V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Distributed algorithm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2"/>
                </a:solidFill>
                <a:latin typeface="Bernina Sans Extrabold" pitchFamily="2" charset="77"/>
              </a:rPr>
              <a:t>A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 = (</a:t>
            </a:r>
            <a:r>
              <a:rPr lang="en-US" sz="4400" b="1" dirty="0" err="1">
                <a:solidFill>
                  <a:schemeClr val="accent2"/>
                </a:solidFill>
                <a:latin typeface="Bernina Sans Extrabold" pitchFamily="2" charset="77"/>
              </a:rPr>
              <a:t>init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, send, receive)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latin typeface="Bernina Sans Extrabold" pitchFamily="2" charset="77"/>
              </a:rPr>
              <a:t>Output of algorithm </a:t>
            </a:r>
            <a:r>
              <a:rPr lang="en-US" sz="4400" b="1" i="1" dirty="0">
                <a:latin typeface="Bernina Sans Extrabold" pitchFamily="2" charset="77"/>
              </a:rPr>
              <a:t>A</a:t>
            </a:r>
            <a:br>
              <a:rPr lang="en-US" sz="4400" b="1" dirty="0">
                <a:latin typeface="Bernina Sans Extrabold" pitchFamily="2" charset="77"/>
              </a:rPr>
            </a:br>
            <a:r>
              <a:rPr lang="en-US" sz="4400" b="1" dirty="0">
                <a:latin typeface="Bernina Sans Extrabold" pitchFamily="2" charset="77"/>
              </a:rPr>
              <a:t>in network </a:t>
            </a:r>
            <a:r>
              <a:rPr lang="en-US" sz="4400" b="1" i="1" dirty="0">
                <a:latin typeface="Bernina Sans Extra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69634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4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“Algorithm </a:t>
            </a:r>
            <a:r>
              <a:rPr lang="en-US" sz="7200" i="1" dirty="0">
                <a:latin typeface="Bernina Sans Light" pitchFamily="2" charset="77"/>
              </a:rPr>
              <a:t>A</a:t>
            </a:r>
            <a:r>
              <a:rPr lang="en-US" sz="7200" dirty="0">
                <a:latin typeface="Bernina Sans Light" pitchFamily="2" charset="77"/>
              </a:rPr>
              <a:t> solves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dirty="0">
                <a:latin typeface="Bernina Sans Light" pitchFamily="2" charset="77"/>
              </a:rPr>
              <a:t>problem </a:t>
            </a:r>
            <a:r>
              <a:rPr lang="en-US" sz="7200" i="1" dirty="0">
                <a:latin typeface="Bernina Sans Light" pitchFamily="2" charset="77"/>
              </a:rPr>
              <a:t>X</a:t>
            </a:r>
            <a:r>
              <a:rPr lang="en-US" sz="7200" dirty="0">
                <a:latin typeface="Bernina Sans Light" pitchFamily="2" charset="77"/>
              </a:rPr>
              <a:t> in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dirty="0">
                <a:latin typeface="Bernina Sans Light" pitchFamily="2" charset="77"/>
              </a:rPr>
              <a:t>graph family </a:t>
            </a:r>
            <a:r>
              <a:rPr lang="en-US" sz="7200" i="1" dirty="0">
                <a:latin typeface="Bernina Sans Light" pitchFamily="2" charset="77"/>
              </a:rPr>
              <a:t>F</a:t>
            </a:r>
            <a:r>
              <a:rPr lang="en-US" sz="7200" dirty="0">
                <a:latin typeface="Bernina Sans Light" pitchFamily="2" charset="77"/>
              </a:rPr>
              <a:t>”</a:t>
            </a:r>
            <a:endParaRPr lang="en-US" sz="4800" dirty="0">
              <a:latin typeface="Bernina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2626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7E871-7488-D143-BD5D-A77A5187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B5C14-50FC-B748-B724-5D1F9C97CF8F}"/>
              </a:ext>
            </a:extLst>
          </p:cNvPr>
          <p:cNvSpPr txBox="1"/>
          <p:nvPr/>
        </p:nvSpPr>
        <p:spPr>
          <a:xfrm>
            <a:off x="512064" y="5067953"/>
            <a:ext cx="2089033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</a:t>
            </a:r>
            <a:br>
              <a:rPr lang="en-US" sz="4000" dirty="0">
                <a:latin typeface="Bernino Sans Light" pitchFamily="2" charset="77"/>
              </a:rPr>
            </a:br>
            <a:r>
              <a:rPr lang="en-US" sz="4000" dirty="0">
                <a:latin typeface="Bernino Sans Light" pitchFamily="2" charset="77"/>
              </a:rPr>
              <a:t>family </a:t>
            </a:r>
            <a:r>
              <a:rPr lang="en-US" sz="4000" i="1" dirty="0">
                <a:latin typeface="Bernino Sans Light" pitchFamily="2" charset="77"/>
              </a:rPr>
              <a:t>F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6701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1D907-52A1-364D-9FA7-E7B5F341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ED602-49CD-C64C-91F0-D4D7B229AE63}"/>
              </a:ext>
            </a:extLst>
          </p:cNvPr>
          <p:cNvSpPr txBox="1"/>
          <p:nvPr/>
        </p:nvSpPr>
        <p:spPr>
          <a:xfrm>
            <a:off x="512064" y="5683506"/>
            <a:ext cx="2133918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1513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B03FF6-65E5-5149-98EB-13C3FCA8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FB579-87F9-5E44-B6C2-60AF48005185}"/>
              </a:ext>
            </a:extLst>
          </p:cNvPr>
          <p:cNvSpPr txBox="1"/>
          <p:nvPr/>
        </p:nvSpPr>
        <p:spPr>
          <a:xfrm>
            <a:off x="512064" y="4452400"/>
            <a:ext cx="2698175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Port-</a:t>
            </a:r>
          </a:p>
          <a:p>
            <a:r>
              <a:rPr lang="en-US" sz="4000" dirty="0">
                <a:latin typeface="Bernino Sans Light" pitchFamily="2" charset="77"/>
              </a:rPr>
              <a:t>numbered</a:t>
            </a:r>
            <a:br>
              <a:rPr lang="en-US" sz="4000" dirty="0">
                <a:latin typeface="Bernino Sans Light" pitchFamily="2" charset="77"/>
              </a:rPr>
            </a:br>
            <a:r>
              <a:rPr lang="en-US" sz="4000" dirty="0">
                <a:latin typeface="Bernino Sans Light" pitchFamily="2" charset="77"/>
              </a:rPr>
              <a:t>network </a:t>
            </a:r>
            <a:r>
              <a:rPr lang="en-US" sz="4000" i="1" dirty="0">
                <a:latin typeface="Bernino Sans Light" pitchFamily="2" charset="77"/>
              </a:rPr>
              <a:t>N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47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73110F-DB6C-D14E-A0A1-075CEA14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9E496-5F17-9F47-A6EF-529220A7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FB579-87F9-5E44-B6C2-60AF48005185}"/>
              </a:ext>
            </a:extLst>
          </p:cNvPr>
          <p:cNvSpPr txBox="1"/>
          <p:nvPr/>
        </p:nvSpPr>
        <p:spPr>
          <a:xfrm>
            <a:off x="512064" y="5683506"/>
            <a:ext cx="1914307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47978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63DCA-E568-7542-B8B4-DE1EB5DD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FB579-87F9-5E44-B6C2-60AF48005185}"/>
              </a:ext>
            </a:extLst>
          </p:cNvPr>
          <p:cNvSpPr txBox="1"/>
          <p:nvPr/>
        </p:nvSpPr>
        <p:spPr>
          <a:xfrm>
            <a:off x="512064" y="4452400"/>
            <a:ext cx="2658100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Solution</a:t>
            </a:r>
            <a:br>
              <a:rPr lang="en-US" sz="4000" dirty="0">
                <a:latin typeface="Bernino Sans Light" pitchFamily="2" charset="77"/>
              </a:rPr>
            </a:br>
            <a:r>
              <a:rPr lang="en-US" sz="4000" dirty="0">
                <a:latin typeface="Bernino Sans Light" pitchFamily="2" charset="77"/>
              </a:rPr>
              <a:t>to graph</a:t>
            </a:r>
            <a:br>
              <a:rPr lang="en-US" sz="4000" dirty="0">
                <a:latin typeface="Bernino Sans Light" pitchFamily="2" charset="77"/>
              </a:rPr>
            </a:br>
            <a:r>
              <a:rPr lang="en-US" sz="4000" dirty="0">
                <a:latin typeface="Bernino Sans Light" pitchFamily="2" charset="77"/>
              </a:rPr>
              <a:t>problem </a:t>
            </a:r>
            <a:r>
              <a:rPr lang="en-US" sz="4000" i="1" dirty="0">
                <a:latin typeface="Bernino Sans Light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73613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4000"/>
              </a:spcBef>
              <a:buNone/>
            </a:pPr>
            <a:r>
              <a:rPr lang="en-US" sz="9600" b="1" i="1" dirty="0">
                <a:latin typeface="Bernina Sans Extrabold" pitchFamily="2" charset="77"/>
              </a:rPr>
              <a:t>Time =</a:t>
            </a:r>
            <a:br>
              <a:rPr lang="en-US" sz="9600" b="1" i="1" dirty="0">
                <a:latin typeface="Bernina Sans Extrabold" pitchFamily="2" charset="77"/>
              </a:rPr>
            </a:br>
            <a:r>
              <a:rPr lang="en-US" sz="9600" b="1" i="1" dirty="0">
                <a:latin typeface="Bernina Sans Extrabold" pitchFamily="2" charset="77"/>
              </a:rPr>
              <a:t>number of</a:t>
            </a:r>
            <a:br>
              <a:rPr lang="en-US" sz="9600" b="1" i="1" dirty="0">
                <a:latin typeface="Bernina Sans Extrabold" pitchFamily="2" charset="77"/>
              </a:rPr>
            </a:br>
            <a:r>
              <a:rPr lang="en-US" sz="9600" b="1" i="1" dirty="0">
                <a:latin typeface="Bernina Sans Extrabold" pitchFamily="2" charset="77"/>
              </a:rPr>
              <a:t>communication</a:t>
            </a:r>
            <a:br>
              <a:rPr lang="en-US" sz="9600" b="1" i="1" dirty="0">
                <a:latin typeface="Bernina Sans Extrabold" pitchFamily="2" charset="77"/>
              </a:rPr>
            </a:br>
            <a:r>
              <a:rPr lang="en-US" sz="9600" b="1" i="1" dirty="0">
                <a:latin typeface="Bernina Sans Extrabold" pitchFamily="2" charset="77"/>
              </a:rPr>
              <a:t>rounds</a:t>
            </a:r>
            <a:endParaRPr lang="en-US" sz="6600" b="1" i="1" dirty="0"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1023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4000"/>
              </a:spcBef>
              <a:buNone/>
            </a:pPr>
            <a:r>
              <a:rPr lang="en-US" sz="9600" b="1" i="1" dirty="0">
                <a:latin typeface="Bernina Sans Extrabold" pitchFamily="2" charset="77"/>
              </a:rPr>
              <a:t>Everything is</a:t>
            </a:r>
            <a:br>
              <a:rPr lang="en-US" sz="9600" b="1" i="1" dirty="0">
                <a:latin typeface="Bernina Sans Extrabold" pitchFamily="2" charset="77"/>
              </a:rPr>
            </a:br>
            <a:r>
              <a:rPr lang="en-US" sz="9600" b="1" i="1" dirty="0">
                <a:latin typeface="Bernina Sans Extrabold" pitchFamily="2" charset="77"/>
              </a:rPr>
              <a:t>deterministic</a:t>
            </a:r>
            <a:endParaRPr lang="en-US" sz="6600" b="1" i="1" dirty="0"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33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00F25-C73A-0F4C-8D4A-46E316D4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A9ACCB-74B6-BF44-8713-36F763A6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FE67A-5ED5-5340-8E8A-FB21C389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6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08EBF-0EEC-9D45-AC70-07C002F6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38D92-299B-7942-8C6D-8D092FF2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914</Words>
  <Application>Microsoft Macintosh PowerPoint</Application>
  <PresentationFormat>Widescreen</PresentationFormat>
  <Paragraphs>79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Bernina Sans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Bernina Sans Narrow Semibold</vt:lpstr>
      <vt:lpstr>Bernino Sans Light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74</cp:revision>
  <dcterms:created xsi:type="dcterms:W3CDTF">2020-08-20T21:40:58Z</dcterms:created>
  <dcterms:modified xsi:type="dcterms:W3CDTF">2020-09-20T21:47:52Z</dcterms:modified>
</cp:coreProperties>
</file>