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5" r:id="rId4"/>
    <p:sldId id="261" r:id="rId5"/>
    <p:sldId id="262" r:id="rId6"/>
    <p:sldId id="266" r:id="rId7"/>
    <p:sldId id="267" r:id="rId8"/>
    <p:sldId id="263" r:id="rId9"/>
    <p:sldId id="264" r:id="rId10"/>
    <p:sldId id="268" r:id="rId11"/>
    <p:sldId id="271" r:id="rId12"/>
    <p:sldId id="279" r:id="rId13"/>
    <p:sldId id="280" r:id="rId14"/>
    <p:sldId id="278" r:id="rId15"/>
    <p:sldId id="277" r:id="rId16"/>
    <p:sldId id="281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4a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526970" y="4225156"/>
            <a:ext cx="8665029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Fast graph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latin typeface="Bernino Sans Extrabold" pitchFamily="2" charset="77"/>
              </a:rPr>
              <a:t>Why does it stop</a:t>
            </a:r>
            <a:br>
              <a:rPr lang="en-US" sz="8800" b="1" dirty="0">
                <a:latin typeface="Bernino Sans Extrabold" pitchFamily="2" charset="77"/>
              </a:rPr>
            </a:br>
            <a:r>
              <a:rPr lang="en-US" sz="8800" b="1" dirty="0">
                <a:latin typeface="Bernino Sans Extrabold" pitchFamily="2" charset="77"/>
              </a:rPr>
              <a:t>in </a:t>
            </a:r>
            <a:r>
              <a:rPr lang="en-US" sz="8800" b="1" i="1" dirty="0">
                <a:latin typeface="Bernino Sans Extrabold" pitchFamily="2" charset="77"/>
              </a:rPr>
              <a:t>q</a:t>
            </a:r>
            <a:r>
              <a:rPr lang="en-US" sz="8800" b="1" dirty="0">
                <a:latin typeface="Bernino Sans Extrabold" pitchFamily="2" charset="77"/>
              </a:rPr>
              <a:t> rounds?</a:t>
            </a:r>
          </a:p>
        </p:txBody>
      </p:sp>
    </p:spTree>
    <p:extLst>
      <p:ext uri="{BB962C8B-B14F-4D97-AF65-F5344CB8AC3E}">
        <p14:creationId xmlns:p14="http://schemas.microsoft.com/office/powerpoint/2010/main" val="340680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In 7 rounds: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2 conflicts with one neighbor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6 conflicts with all 3</a:t>
            </a:r>
            <a:r>
              <a:rPr lang="el-GR" sz="4800" dirty="0"/>
              <a:t> </a:t>
            </a:r>
            <a:r>
              <a:rPr lang="en-US" sz="4800" dirty="0"/>
              <a:t>neighbors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≤ </a:t>
            </a:r>
            <a:r>
              <a:rPr lang="en-US" sz="4800" dirty="0"/>
              <a:t>in total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Since 7 &gt; 6, there is</a:t>
            </a:r>
            <a:br>
              <a:rPr lang="en-US" sz="4800" b="1" dirty="0">
                <a:latin typeface="Bernino Sans Extrabold" pitchFamily="2" charset="77"/>
              </a:rPr>
            </a:br>
            <a:r>
              <a:rPr lang="en-US" sz="4800" b="1" dirty="0">
                <a:latin typeface="Bernino Sans Extrabold" pitchFamily="2" charset="77"/>
              </a:rPr>
              <a:t>a conflict-free round!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5F2E7-0BCA-0D44-B7A7-FF673AD7F966}"/>
              </a:ext>
            </a:extLst>
          </p:cNvPr>
          <p:cNvSpPr/>
          <p:nvPr/>
        </p:nvSpPr>
        <p:spPr>
          <a:xfrm>
            <a:off x="0" y="2449286"/>
            <a:ext cx="12192000" cy="4408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In 7 rounds: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2 conflicts with one neighbor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6 conflicts with all 3</a:t>
            </a:r>
            <a:r>
              <a:rPr lang="el-GR" sz="4800" dirty="0"/>
              <a:t> </a:t>
            </a:r>
            <a:r>
              <a:rPr lang="en-US" sz="4800" dirty="0"/>
              <a:t>neighbors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≤ </a:t>
            </a:r>
            <a:r>
              <a:rPr lang="en-US" sz="4800" dirty="0"/>
              <a:t>in total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Since 7 &gt; 6, there is</a:t>
            </a:r>
            <a:br>
              <a:rPr lang="en-US" sz="4800" b="1" dirty="0">
                <a:latin typeface="Bernino Sans Extrabold" pitchFamily="2" charset="77"/>
              </a:rPr>
            </a:br>
            <a:r>
              <a:rPr lang="en-US" sz="4800" b="1" dirty="0">
                <a:latin typeface="Bernino Sans Extrabold" pitchFamily="2" charset="77"/>
              </a:rPr>
              <a:t>a conflict-free round!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5F2E7-0BCA-0D44-B7A7-FF673AD7F966}"/>
              </a:ext>
            </a:extLst>
          </p:cNvPr>
          <p:cNvSpPr/>
          <p:nvPr/>
        </p:nvSpPr>
        <p:spPr>
          <a:xfrm>
            <a:off x="0" y="2449286"/>
            <a:ext cx="12192000" cy="4408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C3A29-11BC-DC49-AB72-2540B2D920CB}"/>
              </a:ext>
            </a:extLst>
          </p:cNvPr>
          <p:cNvSpPr txBox="1"/>
          <p:nvPr/>
        </p:nvSpPr>
        <p:spPr>
          <a:xfrm>
            <a:off x="2307772" y="2358517"/>
            <a:ext cx="977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Bernina Sans Light" pitchFamily="2" charset="77"/>
              </a:rPr>
              <a:t>≤ 1 conflict when it’s running</a:t>
            </a:r>
          </a:p>
        </p:txBody>
      </p:sp>
    </p:spTree>
    <p:extLst>
      <p:ext uri="{BB962C8B-B14F-4D97-AF65-F5344CB8AC3E}">
        <p14:creationId xmlns:p14="http://schemas.microsoft.com/office/powerpoint/2010/main" val="299606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In 7 rounds: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2 conflicts with one neighbor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6 conflicts with all 3</a:t>
            </a:r>
            <a:r>
              <a:rPr lang="el-GR" sz="4800" dirty="0"/>
              <a:t> </a:t>
            </a:r>
            <a:r>
              <a:rPr lang="en-US" sz="4800" dirty="0"/>
              <a:t>neighbors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≤ </a:t>
            </a:r>
            <a:r>
              <a:rPr lang="en-US" sz="4800" dirty="0"/>
              <a:t>in total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Since 7 &gt; 6, there is</a:t>
            </a:r>
            <a:br>
              <a:rPr lang="en-US" sz="4800" b="1" dirty="0">
                <a:latin typeface="Bernino Sans Extrabold" pitchFamily="2" charset="77"/>
              </a:rPr>
            </a:br>
            <a:r>
              <a:rPr lang="en-US" sz="4800" b="1" dirty="0">
                <a:latin typeface="Bernino Sans Extrabold" pitchFamily="2" charset="77"/>
              </a:rPr>
              <a:t>a conflict-free round!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5F2E7-0BCA-0D44-B7A7-FF673AD7F966}"/>
              </a:ext>
            </a:extLst>
          </p:cNvPr>
          <p:cNvSpPr/>
          <p:nvPr/>
        </p:nvSpPr>
        <p:spPr>
          <a:xfrm>
            <a:off x="0" y="2449286"/>
            <a:ext cx="12192000" cy="4408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C79B4-1A5F-4D42-9FA2-97514DD57A65}"/>
              </a:ext>
            </a:extLst>
          </p:cNvPr>
          <p:cNvSpPr txBox="1"/>
          <p:nvPr/>
        </p:nvSpPr>
        <p:spPr>
          <a:xfrm>
            <a:off x="2307772" y="2358517"/>
            <a:ext cx="977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Bernina Sans Light" pitchFamily="2" charset="77"/>
              </a:rPr>
              <a:t>≤ 1 conflict when it’s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25C76-B952-A843-9189-AF03C7C1CCF1}"/>
              </a:ext>
            </a:extLst>
          </p:cNvPr>
          <p:cNvSpPr txBox="1"/>
          <p:nvPr/>
        </p:nvSpPr>
        <p:spPr>
          <a:xfrm>
            <a:off x="2307772" y="2985449"/>
            <a:ext cx="977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Bernina Sans Light" pitchFamily="2" charset="77"/>
              </a:rPr>
              <a:t>≤ 1 conflict when it’s stopped</a:t>
            </a:r>
          </a:p>
        </p:txBody>
      </p:sp>
    </p:spTree>
    <p:extLst>
      <p:ext uri="{BB962C8B-B14F-4D97-AF65-F5344CB8AC3E}">
        <p14:creationId xmlns:p14="http://schemas.microsoft.com/office/powerpoint/2010/main" val="101194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In 7 rounds: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2 conflicts with one neighbor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6 conflicts with all 3</a:t>
            </a:r>
            <a:r>
              <a:rPr lang="el-GR" sz="4800" dirty="0"/>
              <a:t> </a:t>
            </a:r>
            <a:r>
              <a:rPr lang="en-US" sz="4800" dirty="0"/>
              <a:t>neighbors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≤ </a:t>
            </a:r>
            <a:r>
              <a:rPr lang="en-US" sz="4800" dirty="0"/>
              <a:t>in total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Since 7 &gt; 6, there is</a:t>
            </a:r>
            <a:br>
              <a:rPr lang="en-US" sz="4800" b="1" dirty="0">
                <a:latin typeface="Bernino Sans Extrabold" pitchFamily="2" charset="77"/>
              </a:rPr>
            </a:br>
            <a:r>
              <a:rPr lang="en-US" sz="4800" b="1" dirty="0">
                <a:latin typeface="Bernino Sans Extrabold" pitchFamily="2" charset="77"/>
              </a:rPr>
              <a:t>a conflict-free round!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5F2E7-0BCA-0D44-B7A7-FF673AD7F966}"/>
              </a:ext>
            </a:extLst>
          </p:cNvPr>
          <p:cNvSpPr/>
          <p:nvPr/>
        </p:nvSpPr>
        <p:spPr>
          <a:xfrm>
            <a:off x="0" y="4234543"/>
            <a:ext cx="12192000" cy="2623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In 7 rounds: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2 conflicts with one neighbor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4800" dirty="0"/>
              <a:t>≤ 6 conflicts with all 3</a:t>
            </a:r>
            <a:r>
              <a:rPr lang="el-GR" sz="4800" dirty="0"/>
              <a:t> </a:t>
            </a:r>
            <a:r>
              <a:rPr lang="en-US" sz="4800" dirty="0"/>
              <a:t>neighbors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≤ </a:t>
            </a:r>
            <a:r>
              <a:rPr lang="en-US" sz="4800" dirty="0"/>
              <a:t>in total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4800" b="1" dirty="0">
                <a:latin typeface="Bernino Sans Extrabold" pitchFamily="2" charset="77"/>
              </a:rPr>
              <a:t>Since 7 &gt; 6, there is</a:t>
            </a:r>
            <a:br>
              <a:rPr lang="en-US" sz="4800" b="1" dirty="0">
                <a:latin typeface="Bernino Sans Extrabold" pitchFamily="2" charset="77"/>
              </a:rPr>
            </a:br>
            <a:r>
              <a:rPr lang="en-US" sz="4800" b="1" dirty="0">
                <a:latin typeface="Bernino Sans Extrabold" pitchFamily="2" charset="77"/>
              </a:rPr>
              <a:t>a conflict-free round!</a:t>
            </a:r>
          </a:p>
        </p:txBody>
      </p:sp>
    </p:spTree>
    <p:extLst>
      <p:ext uri="{BB962C8B-B14F-4D97-AF65-F5344CB8AC3E}">
        <p14:creationId xmlns:p14="http://schemas.microsoft.com/office/powerpoint/2010/main" val="360105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5400" i="1" dirty="0"/>
              <a:t>Together with other algorithms: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  <a:t>Coloring with </a:t>
            </a:r>
            <a:r>
              <a:rPr lang="el-GR" sz="6000" b="1" dirty="0">
                <a:solidFill>
                  <a:schemeClr val="accent1"/>
                </a:solidFill>
                <a:latin typeface="Bernino Sans Extrabold" pitchFamily="2" charset="77"/>
              </a:rPr>
              <a:t>Δ</a:t>
            </a:r>
            <a: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  <a:t>+1 colors</a:t>
            </a:r>
            <a:b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  <a:t>in </a:t>
            </a:r>
            <a:r>
              <a:rPr lang="en-US" sz="6000" b="1" i="1" dirty="0">
                <a:solidFill>
                  <a:schemeClr val="accent1"/>
                </a:solidFill>
                <a:latin typeface="Bernino Sans Extrabold" pitchFamily="2" charset="77"/>
              </a:rPr>
              <a:t>O</a:t>
            </a:r>
            <a: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  <a:t>(log* </a:t>
            </a:r>
            <a:r>
              <a:rPr lang="en-US" sz="6000" b="1" i="1" dirty="0">
                <a:solidFill>
                  <a:schemeClr val="accent1"/>
                </a:solidFill>
                <a:latin typeface="Bernino Sans Extrabold" pitchFamily="2" charset="77"/>
              </a:rPr>
              <a:t>n</a:t>
            </a:r>
            <a: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  <a:t> + </a:t>
            </a:r>
            <a:r>
              <a:rPr lang="el-GR" sz="6000" b="1" dirty="0">
                <a:solidFill>
                  <a:schemeClr val="accent1"/>
                </a:solidFill>
                <a:latin typeface="Bernino Sans Extrabold" pitchFamily="2" charset="77"/>
              </a:rPr>
              <a:t>Δ</a:t>
            </a:r>
            <a:r>
              <a:rPr lang="en-US" sz="6000" b="1" dirty="0">
                <a:solidFill>
                  <a:schemeClr val="accent1"/>
                </a:solidFill>
                <a:latin typeface="Bernino Sans Extrabold" pitchFamily="2" charset="77"/>
              </a:rPr>
              <a:t>) rounds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5400" i="1" dirty="0"/>
              <a:t>(starting from unique identifiers)</a:t>
            </a:r>
          </a:p>
        </p:txBody>
      </p:sp>
    </p:spTree>
    <p:extLst>
      <p:ext uri="{BB962C8B-B14F-4D97-AF65-F5344CB8AC3E}">
        <p14:creationId xmlns:p14="http://schemas.microsoft.com/office/powerpoint/2010/main" val="358746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i="1" dirty="0"/>
              <a:t>q</a:t>
            </a:r>
            <a:r>
              <a:rPr lang="en-US" sz="7200" dirty="0"/>
              <a:t> = prime number</a:t>
            </a:r>
          </a:p>
          <a:p>
            <a:pPr lvl="1" indent="-288000">
              <a:spcBef>
                <a:spcPts val="2000"/>
              </a:spcBef>
            </a:pPr>
            <a:r>
              <a:rPr lang="en-US" sz="4800" i="1" dirty="0"/>
              <a:t>q</a:t>
            </a:r>
            <a:r>
              <a:rPr lang="en-US" sz="4800" dirty="0"/>
              <a:t> &gt; 2 × maximum degree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7200" b="1" dirty="0">
                <a:solidFill>
                  <a:schemeClr val="bg1"/>
                </a:solidFill>
                <a:latin typeface="Bernino Sans Extrabold" pitchFamily="2" charset="77"/>
              </a:rPr>
              <a:t>Color reduction</a:t>
            </a:r>
            <a:br>
              <a:rPr lang="en-US" sz="7200" b="1" dirty="0">
                <a:solidFill>
                  <a:schemeClr val="bg1"/>
                </a:solidFill>
                <a:latin typeface="Bernino Sans Extrabold" pitchFamily="2" charset="77"/>
              </a:rPr>
            </a:br>
            <a:r>
              <a:rPr lang="en-US" sz="7200" b="1" dirty="0">
                <a:solidFill>
                  <a:schemeClr val="bg1"/>
                </a:solidFill>
                <a:latin typeface="Bernino Sans Extrabold" pitchFamily="2" charset="77"/>
              </a:rPr>
              <a:t>from </a:t>
            </a:r>
            <a:r>
              <a:rPr lang="en-US" sz="7200" b="1" i="1" dirty="0">
                <a:solidFill>
                  <a:schemeClr val="bg1"/>
                </a:solidFill>
                <a:latin typeface="Bernino Sans Extrabold" pitchFamily="2" charset="77"/>
              </a:rPr>
              <a:t>q</a:t>
            </a:r>
            <a:r>
              <a:rPr lang="en-US" sz="7200" b="1" baseline="30000" dirty="0">
                <a:solidFill>
                  <a:schemeClr val="bg1"/>
                </a:solidFill>
                <a:latin typeface="Bernino Sans Extrabold" pitchFamily="2" charset="77"/>
              </a:rPr>
              <a:t>2</a:t>
            </a:r>
            <a:r>
              <a:rPr lang="en-US" sz="7200" b="1" dirty="0">
                <a:solidFill>
                  <a:schemeClr val="bg1"/>
                </a:solidFill>
                <a:latin typeface="Bernino Sans Extrabold" pitchFamily="2" charset="77"/>
              </a:rPr>
              <a:t> to </a:t>
            </a:r>
            <a:r>
              <a:rPr lang="en-US" sz="7200" b="1" i="1" dirty="0">
                <a:solidFill>
                  <a:schemeClr val="bg1"/>
                </a:solidFill>
                <a:latin typeface="Bernino Sans Extrabold" pitchFamily="2" charset="77"/>
              </a:rPr>
              <a:t>q</a:t>
            </a:r>
            <a:r>
              <a:rPr lang="en-US" sz="7200" b="1" dirty="0">
                <a:solidFill>
                  <a:schemeClr val="bg1"/>
                </a:solidFill>
                <a:latin typeface="Bernino Sans Extrabold" pitchFamily="2" charset="77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260960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i="1" dirty="0"/>
              <a:t>q</a:t>
            </a:r>
            <a:r>
              <a:rPr lang="en-US" sz="7200" dirty="0"/>
              <a:t> = prime number</a:t>
            </a:r>
          </a:p>
          <a:p>
            <a:pPr lvl="1" indent="-288000">
              <a:spcBef>
                <a:spcPts val="2000"/>
              </a:spcBef>
            </a:pPr>
            <a:r>
              <a:rPr lang="en-US" sz="4800" i="1" dirty="0"/>
              <a:t>q</a:t>
            </a:r>
            <a:r>
              <a:rPr lang="en-US" sz="4800" dirty="0"/>
              <a:t> &gt; 2 × maximum degree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7200" b="1" dirty="0">
                <a:latin typeface="Bernino Sans Extrabold" pitchFamily="2" charset="77"/>
              </a:rPr>
              <a:t>Color reduction</a:t>
            </a:r>
            <a:br>
              <a:rPr lang="en-US" sz="7200" b="1" dirty="0">
                <a:latin typeface="Bernino Sans Extrabold" pitchFamily="2" charset="77"/>
              </a:rPr>
            </a:br>
            <a:r>
              <a:rPr lang="en-US" sz="7200" b="1" dirty="0">
                <a:latin typeface="Bernino Sans Extrabold" pitchFamily="2" charset="77"/>
              </a:rPr>
              <a:t>from </a:t>
            </a:r>
            <a:r>
              <a:rPr lang="en-US" sz="7200" b="1" i="1" dirty="0">
                <a:latin typeface="Bernino Sans Extrabold" pitchFamily="2" charset="77"/>
              </a:rPr>
              <a:t>q</a:t>
            </a:r>
            <a:r>
              <a:rPr lang="en-US" sz="7200" b="1" baseline="30000" dirty="0">
                <a:latin typeface="Bernino Sans Extrabold" pitchFamily="2" charset="77"/>
              </a:rPr>
              <a:t>2</a:t>
            </a:r>
            <a:r>
              <a:rPr lang="en-US" sz="7200" b="1" dirty="0">
                <a:latin typeface="Bernino Sans Extrabold" pitchFamily="2" charset="77"/>
              </a:rPr>
              <a:t> to </a:t>
            </a:r>
            <a:r>
              <a:rPr lang="en-US" sz="7200" b="1" i="1" dirty="0">
                <a:latin typeface="Bernino Sans Extrabold" pitchFamily="2" charset="77"/>
              </a:rPr>
              <a:t>q</a:t>
            </a:r>
            <a:r>
              <a:rPr lang="en-US" sz="7200" b="1" dirty="0">
                <a:latin typeface="Bernino Sans Extrabold" pitchFamily="2" charset="77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57423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i="1" dirty="0"/>
              <a:t>q</a:t>
            </a:r>
            <a:r>
              <a:rPr lang="en-US" sz="7200" dirty="0"/>
              <a:t> = prime number = </a:t>
            </a: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7</a:t>
            </a:r>
          </a:p>
          <a:p>
            <a:pPr lvl="1" indent="-288000">
              <a:spcBef>
                <a:spcPts val="2000"/>
              </a:spcBef>
            </a:pPr>
            <a:r>
              <a:rPr lang="en-US" sz="4800" i="1" dirty="0"/>
              <a:t>q</a:t>
            </a:r>
            <a:r>
              <a:rPr lang="en-US" sz="4800" dirty="0"/>
              <a:t> &gt; 2 × maximum degree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7200" b="1" dirty="0">
                <a:latin typeface="Bernino Sans Extrabold" pitchFamily="2" charset="77"/>
              </a:rPr>
              <a:t>Color reduction</a:t>
            </a:r>
            <a:br>
              <a:rPr lang="en-US" sz="7200" b="1" dirty="0">
                <a:latin typeface="Bernino Sans Extrabold" pitchFamily="2" charset="77"/>
              </a:rPr>
            </a:br>
            <a:r>
              <a:rPr lang="en-US" sz="7200" b="1" dirty="0">
                <a:latin typeface="Bernino Sans Extrabold" pitchFamily="2" charset="77"/>
              </a:rPr>
              <a:t>from </a:t>
            </a: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49</a:t>
            </a:r>
            <a:r>
              <a:rPr lang="en-US" sz="7200" b="1" dirty="0">
                <a:latin typeface="Bernino Sans Extrabold" pitchFamily="2" charset="77"/>
              </a:rPr>
              <a:t> to </a:t>
            </a: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7</a:t>
            </a:r>
            <a:r>
              <a:rPr lang="en-US" sz="7200" b="1" dirty="0">
                <a:latin typeface="Bernino Sans Extrabold" pitchFamily="2" charset="77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412374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221CE-02F4-5745-8960-CCCFFBE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dirty="0"/>
              <a:t>49 input colors: (</a:t>
            </a:r>
            <a:r>
              <a:rPr lang="en-US" sz="7200" i="1" dirty="0"/>
              <a:t>a</a:t>
            </a:r>
            <a:r>
              <a:rPr lang="en-US" sz="7200" dirty="0"/>
              <a:t>, </a:t>
            </a:r>
            <a:r>
              <a:rPr lang="en-US" sz="7200" i="1" dirty="0"/>
              <a:t>b</a:t>
            </a:r>
            <a:r>
              <a:rPr lang="en-US" sz="7200" dirty="0"/>
              <a:t>)</a:t>
            </a:r>
          </a:p>
          <a:p>
            <a:pPr lvl="1" indent="-288000"/>
            <a:r>
              <a:rPr lang="en-US" sz="4800" i="1" dirty="0"/>
              <a:t>a</a:t>
            </a:r>
            <a:r>
              <a:rPr lang="en-US" sz="4800" dirty="0"/>
              <a:t> = 0, 1, …, 6</a:t>
            </a:r>
          </a:p>
          <a:p>
            <a:pPr lvl="1" indent="-288000"/>
            <a:r>
              <a:rPr lang="en-US" sz="4800" i="1" dirty="0"/>
              <a:t>b</a:t>
            </a:r>
            <a:r>
              <a:rPr lang="en-US" sz="4800" dirty="0"/>
              <a:t> = 0, 1, …, 6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7200" dirty="0"/>
              <a:t>7 output colors: (0, </a:t>
            </a:r>
            <a:r>
              <a:rPr lang="en-US" sz="7200" i="1" dirty="0"/>
              <a:t>b</a:t>
            </a:r>
            <a:r>
              <a:rPr lang="en-US" sz="7200" dirty="0"/>
              <a:t>)</a:t>
            </a:r>
          </a:p>
          <a:p>
            <a:pPr lvl="1" indent="-288000"/>
            <a:r>
              <a:rPr lang="en-US" sz="4800" i="1" dirty="0"/>
              <a:t>b</a:t>
            </a:r>
            <a:r>
              <a:rPr lang="en-US" sz="4800" dirty="0"/>
              <a:t> = 0, 1, …,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7B497-2DCA-704D-B07F-520038B09777}"/>
              </a:ext>
            </a:extLst>
          </p:cNvPr>
          <p:cNvSpPr/>
          <p:nvPr/>
        </p:nvSpPr>
        <p:spPr>
          <a:xfrm>
            <a:off x="0" y="3526971"/>
            <a:ext cx="12192000" cy="333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221CE-02F4-5745-8960-CCCFFBE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dirty="0"/>
              <a:t>49 input colors: (</a:t>
            </a:r>
            <a:r>
              <a:rPr lang="en-US" sz="7200" i="1" dirty="0"/>
              <a:t>a</a:t>
            </a:r>
            <a:r>
              <a:rPr lang="en-US" sz="7200" dirty="0"/>
              <a:t>, </a:t>
            </a:r>
            <a:r>
              <a:rPr lang="en-US" sz="7200" i="1" dirty="0"/>
              <a:t>b</a:t>
            </a:r>
            <a:r>
              <a:rPr lang="en-US" sz="7200" dirty="0"/>
              <a:t>)</a:t>
            </a:r>
          </a:p>
          <a:p>
            <a:pPr lvl="1" indent="-288000"/>
            <a:r>
              <a:rPr lang="en-US" sz="4800" i="1" dirty="0"/>
              <a:t>a</a:t>
            </a:r>
            <a:r>
              <a:rPr lang="en-US" sz="4800" dirty="0"/>
              <a:t> = 0, 1, …, 6</a:t>
            </a:r>
          </a:p>
          <a:p>
            <a:pPr lvl="1" indent="-288000"/>
            <a:r>
              <a:rPr lang="en-US" sz="4800" i="1" dirty="0"/>
              <a:t>b</a:t>
            </a:r>
            <a:r>
              <a:rPr lang="en-US" sz="4800" dirty="0"/>
              <a:t> = 0, 1, …, 6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7200" dirty="0"/>
              <a:t>7 output colors: (0, </a:t>
            </a:r>
            <a:r>
              <a:rPr lang="en-US" sz="7200" i="1" dirty="0"/>
              <a:t>b</a:t>
            </a:r>
            <a:r>
              <a:rPr lang="en-US" sz="7200" dirty="0"/>
              <a:t>)</a:t>
            </a:r>
          </a:p>
          <a:p>
            <a:pPr lvl="1" indent="-288000"/>
            <a:r>
              <a:rPr lang="en-US" sz="4800" i="1" dirty="0"/>
              <a:t>b</a:t>
            </a:r>
            <a:r>
              <a:rPr lang="en-US" sz="4800" dirty="0"/>
              <a:t> = 0, 1, …, 6</a:t>
            </a:r>
          </a:p>
        </p:txBody>
      </p:sp>
    </p:spTree>
    <p:extLst>
      <p:ext uri="{BB962C8B-B14F-4D97-AF65-F5344CB8AC3E}">
        <p14:creationId xmlns:p14="http://schemas.microsoft.com/office/powerpoint/2010/main" val="21290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F5958C-BFA2-8C4A-8238-458FE4D3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221CE-02F4-5745-8960-CCCFFBE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 = ”clock”</a:t>
            </a:r>
          </a:p>
          <a:p>
            <a:pPr lvl="1" indent="-288000"/>
            <a:r>
              <a:rPr lang="en-US" sz="4800" i="1" dirty="0"/>
              <a:t>a</a:t>
            </a:r>
            <a:r>
              <a:rPr lang="en-US" sz="4800" dirty="0"/>
              <a:t> = speed</a:t>
            </a:r>
          </a:p>
          <a:p>
            <a:pPr lvl="1" indent="-288000"/>
            <a:r>
              <a:rPr lang="en-US" sz="4800" i="1" dirty="0">
                <a:solidFill>
                  <a:schemeClr val="accent2"/>
                </a:solidFill>
              </a:rPr>
              <a:t>b</a:t>
            </a:r>
            <a:r>
              <a:rPr lang="en-US" sz="4800" dirty="0">
                <a:solidFill>
                  <a:schemeClr val="accent2"/>
                </a:solidFill>
              </a:rPr>
              <a:t> = position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 →</a:t>
            </a:r>
            <a:br>
              <a:rPr lang="en-US" sz="7200" dirty="0"/>
            </a:b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 err="1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 err="1">
                <a:solidFill>
                  <a:schemeClr val="accent2"/>
                </a:solidFill>
              </a:rPr>
              <a:t>+</a:t>
            </a:r>
            <a:r>
              <a:rPr lang="en-US" sz="7200" b="1" i="1" dirty="0" err="1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sz="7200" dirty="0"/>
              <a:t> mod 7)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25800-594C-284A-ABC7-0406199D4A08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62B4B-AF39-224E-86D4-E627A792DC11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58037-199F-834D-B429-E0A13D51A0E5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6D135-6E49-294A-92C4-37F68DE86332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AC463-BE27-344E-9EBE-88AB6E89C025}"/>
              </a:ext>
            </a:extLst>
          </p:cNvPr>
          <p:cNvSpPr/>
          <p:nvPr/>
        </p:nvSpPr>
        <p:spPr>
          <a:xfrm>
            <a:off x="0" y="3526971"/>
            <a:ext cx="12192000" cy="333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4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F5958C-BFA2-8C4A-8238-458FE4D3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221CE-02F4-5745-8960-CCCFFBE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 = ”clock”</a:t>
            </a:r>
          </a:p>
          <a:p>
            <a:pPr lvl="1" indent="-288000"/>
            <a:r>
              <a:rPr lang="en-US" sz="4800" i="1" dirty="0"/>
              <a:t>a</a:t>
            </a:r>
            <a:r>
              <a:rPr lang="en-US" sz="4800" dirty="0"/>
              <a:t> = speed</a:t>
            </a:r>
          </a:p>
          <a:p>
            <a:pPr lvl="1" indent="-288000"/>
            <a:r>
              <a:rPr lang="en-US" sz="4800" i="1" dirty="0">
                <a:solidFill>
                  <a:schemeClr val="accent2"/>
                </a:solidFill>
              </a:rPr>
              <a:t>b</a:t>
            </a:r>
            <a:r>
              <a:rPr lang="en-US" sz="4800" dirty="0">
                <a:solidFill>
                  <a:schemeClr val="accent2"/>
                </a:solidFill>
              </a:rPr>
              <a:t> = position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 →</a:t>
            </a:r>
            <a:br>
              <a:rPr lang="en-US" sz="7200" dirty="0"/>
            </a:b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 err="1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 err="1">
                <a:solidFill>
                  <a:schemeClr val="accent2"/>
                </a:solidFill>
              </a:rPr>
              <a:t>+</a:t>
            </a:r>
            <a:r>
              <a:rPr lang="en-US" sz="7200" b="1" i="1" dirty="0" err="1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sz="7200" dirty="0"/>
              <a:t> mod 7)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25800-594C-284A-ABC7-0406199D4A08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62B4B-AF39-224E-86D4-E627A792DC11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58037-199F-834D-B429-E0A13D51A0E5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6D135-6E49-294A-92C4-37F68DE86332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264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8A360-2FC8-E648-B090-ECCCD181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6221CE-02F4-5745-8960-CCCFFBE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 = ”clock”</a:t>
            </a:r>
          </a:p>
          <a:p>
            <a:pPr lvl="1" indent="-288000"/>
            <a:r>
              <a:rPr lang="en-US" sz="4800" i="1" dirty="0"/>
              <a:t>a</a:t>
            </a:r>
            <a:r>
              <a:rPr lang="en-US" sz="4800" dirty="0"/>
              <a:t> = speed</a:t>
            </a:r>
          </a:p>
          <a:p>
            <a:pPr lvl="1" indent="-288000"/>
            <a:r>
              <a:rPr lang="en-US" sz="4800" i="1" dirty="0">
                <a:solidFill>
                  <a:schemeClr val="accent2"/>
                </a:solidFill>
              </a:rPr>
              <a:t>b</a:t>
            </a:r>
            <a:r>
              <a:rPr lang="en-US" sz="4800" dirty="0">
                <a:solidFill>
                  <a:schemeClr val="accent2"/>
                </a:solidFill>
              </a:rPr>
              <a:t> = position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sz="7200" dirty="0"/>
              <a:t>(</a:t>
            </a:r>
            <a:r>
              <a:rPr lang="en-US" sz="7200" b="1" i="1" dirty="0">
                <a:latin typeface="Bernino Sans Semibold" pitchFamily="2" charset="77"/>
              </a:rPr>
              <a:t>a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 → (</a:t>
            </a:r>
            <a:r>
              <a:rPr lang="en-US" sz="7200" b="1" dirty="0">
                <a:latin typeface="Bernino Sans Semibold" pitchFamily="2" charset="77"/>
              </a:rPr>
              <a:t>0</a:t>
            </a:r>
            <a:r>
              <a:rPr lang="en-US" sz="7200" dirty="0"/>
              <a:t>, </a:t>
            </a:r>
            <a:r>
              <a:rPr lang="en-US" sz="7200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sz="7200" dirty="0"/>
              <a:t>)</a:t>
            </a:r>
            <a:br>
              <a:rPr lang="en-US" sz="7200" dirty="0"/>
            </a:b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if no conflict</a:t>
            </a:r>
            <a:endParaRPr lang="en-US" sz="4800" b="1" dirty="0">
              <a:solidFill>
                <a:schemeClr val="accent1"/>
              </a:solidFill>
              <a:latin typeface="Bernino Sans Extra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25800-594C-284A-ABC7-0406199D4A08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62B4B-AF39-224E-86D4-E627A792DC11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(0,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58037-199F-834D-B429-E0A13D51A0E5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700D7-184B-C54B-A548-88407F15299D}"/>
              </a:ext>
            </a:extLst>
          </p:cNvPr>
          <p:cNvSpPr txBox="1"/>
          <p:nvPr/>
        </p:nvSpPr>
        <p:spPr>
          <a:xfrm>
            <a:off x="10417627" y="6208215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13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497</Words>
  <Application>Microsoft Macintosh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89</cp:revision>
  <dcterms:created xsi:type="dcterms:W3CDTF">2020-08-20T21:40:58Z</dcterms:created>
  <dcterms:modified xsi:type="dcterms:W3CDTF">2020-09-27T16:46:10Z</dcterms:modified>
</cp:coreProperties>
</file>