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82" r:id="rId4"/>
    <p:sldId id="283" r:id="rId5"/>
    <p:sldId id="284" r:id="rId6"/>
    <p:sldId id="285" r:id="rId7"/>
    <p:sldId id="293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9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8316-7471-2845-A3B0-D00712B9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2682766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5a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461658" y="4225156"/>
            <a:ext cx="8730342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All-pairs shortest paths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latin typeface="Bernino Sans Extrabold" pitchFamily="2" charset="77"/>
              </a:rPr>
              <a:t>All-pairs</a:t>
            </a:r>
            <a:br>
              <a:rPr lang="en-US" sz="8800" b="1" dirty="0">
                <a:latin typeface="Bernino Sans Extrabold" pitchFamily="2" charset="77"/>
              </a:rPr>
            </a:br>
            <a:r>
              <a:rPr lang="en-US" sz="8800" b="1" dirty="0">
                <a:latin typeface="Bernino Sans Extrabold" pitchFamily="2" charset="77"/>
              </a:rPr>
              <a:t>shortest paths in CONGEST model</a:t>
            </a:r>
            <a:br>
              <a:rPr lang="en-US" sz="8800" b="1" dirty="0">
                <a:latin typeface="Bernino Sans Extrabold" pitchFamily="2" charset="77"/>
              </a:rPr>
            </a:br>
            <a:r>
              <a:rPr lang="en-US" sz="8800" b="1" dirty="0">
                <a:latin typeface="Bernino Sans Extrabold" pitchFamily="2" charset="77"/>
              </a:rPr>
              <a:t>in </a:t>
            </a:r>
            <a:r>
              <a:rPr lang="en-US" sz="8800" b="1" i="1" dirty="0">
                <a:solidFill>
                  <a:schemeClr val="accent2"/>
                </a:solidFill>
                <a:latin typeface="Bernino Sans Extrabold" pitchFamily="2" charset="77"/>
              </a:rPr>
              <a:t>O</a:t>
            </a:r>
            <a:r>
              <a:rPr lang="en-US" sz="8800" b="1" dirty="0">
                <a:solidFill>
                  <a:schemeClr val="accent2"/>
                </a:solidFill>
                <a:latin typeface="Bernino Sans Extrabold" pitchFamily="2" charset="77"/>
              </a:rPr>
              <a:t>(</a:t>
            </a:r>
            <a:r>
              <a:rPr lang="en-US" sz="8800" b="1" i="1" dirty="0">
                <a:solidFill>
                  <a:schemeClr val="accent2"/>
                </a:solidFill>
                <a:latin typeface="Bernino Sans Extrabold" pitchFamily="2" charset="77"/>
              </a:rPr>
              <a:t>n</a:t>
            </a:r>
            <a:r>
              <a:rPr lang="en-US" sz="8800" b="1" dirty="0">
                <a:solidFill>
                  <a:schemeClr val="accent2"/>
                </a:solidFill>
                <a:latin typeface="Bernino Sans Extrabold" pitchFamily="2" charset="77"/>
              </a:rPr>
              <a:t>) rounds</a:t>
            </a:r>
          </a:p>
        </p:txBody>
      </p:sp>
    </p:spTree>
    <p:extLst>
      <p:ext uri="{BB962C8B-B14F-4D97-AF65-F5344CB8AC3E}">
        <p14:creationId xmlns:p14="http://schemas.microsoft.com/office/powerpoint/2010/main" val="75627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B17D6-0702-934B-B654-EA3670CC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Preliminary steps:</a:t>
            </a:r>
          </a:p>
          <a:p>
            <a:r>
              <a:rPr lang="en-US" dirty="0"/>
              <a:t>choose a leader </a:t>
            </a:r>
            <a:r>
              <a:rPr lang="en-US" i="1" dirty="0"/>
              <a:t>s</a:t>
            </a:r>
          </a:p>
          <a:p>
            <a:r>
              <a:rPr lang="en-US" dirty="0"/>
              <a:t>construct a BFS tree rooted at </a:t>
            </a:r>
            <a:r>
              <a:rPr lang="en-US" i="1" dirty="0"/>
              <a:t>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Bernino Sans Extrabold" pitchFamily="2" charset="77"/>
              </a:rPr>
              <a:t>Can be implemented e.g. this way:</a:t>
            </a:r>
          </a:p>
          <a:p>
            <a:r>
              <a:rPr lang="en-US" dirty="0">
                <a:solidFill>
                  <a:schemeClr val="bg1"/>
                </a:solidFill>
              </a:rPr>
              <a:t>all nodes start to construct trees rooted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at them</a:t>
            </a:r>
          </a:p>
          <a:p>
            <a:r>
              <a:rPr lang="en-US" dirty="0">
                <a:solidFill>
                  <a:schemeClr val="bg1"/>
                </a:solidFill>
              </a:rPr>
              <a:t>ignores messages from root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if you have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already seen messages from root </a:t>
            </a:r>
            <a:r>
              <a:rPr lang="en-US" i="1" dirty="0">
                <a:solidFill>
                  <a:schemeClr val="bg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&lt; </a:t>
            </a:r>
            <a:r>
              <a:rPr lang="en-US" i="1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9980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B17D6-0702-934B-B654-EA3670CC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Preliminary steps:</a:t>
            </a:r>
          </a:p>
          <a:p>
            <a:r>
              <a:rPr lang="en-US" dirty="0"/>
              <a:t>choose a leader </a:t>
            </a:r>
            <a:r>
              <a:rPr lang="en-US" i="1" dirty="0"/>
              <a:t>s</a:t>
            </a:r>
          </a:p>
          <a:p>
            <a:r>
              <a:rPr lang="en-US" dirty="0"/>
              <a:t>construct a BFS tree rooted at </a:t>
            </a:r>
            <a:r>
              <a:rPr lang="en-US" i="1" dirty="0"/>
              <a:t>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Can be implemented e.g. this way:</a:t>
            </a:r>
          </a:p>
          <a:p>
            <a:r>
              <a:rPr lang="en-US" dirty="0"/>
              <a:t>all nodes start to construct trees rooted</a:t>
            </a:r>
            <a:br>
              <a:rPr lang="en-US" dirty="0"/>
            </a:br>
            <a:r>
              <a:rPr lang="en-US" dirty="0"/>
              <a:t>at them</a:t>
            </a:r>
          </a:p>
          <a:p>
            <a:r>
              <a:rPr lang="en-US" dirty="0"/>
              <a:t>ignores messages from root </a:t>
            </a:r>
            <a:r>
              <a:rPr lang="en-US" i="1" dirty="0"/>
              <a:t>x</a:t>
            </a:r>
            <a:r>
              <a:rPr lang="en-US" dirty="0"/>
              <a:t> if you have</a:t>
            </a:r>
            <a:br>
              <a:rPr lang="en-US" dirty="0"/>
            </a:br>
            <a:r>
              <a:rPr lang="en-US" dirty="0"/>
              <a:t>already seen messages from root </a:t>
            </a:r>
            <a:r>
              <a:rPr lang="en-US" i="1" dirty="0"/>
              <a:t>y</a:t>
            </a:r>
            <a:r>
              <a:rPr lang="en-US" dirty="0"/>
              <a:t> &lt; </a:t>
            </a:r>
            <a:r>
              <a:rPr lang="en-US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533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All-pairs</a:t>
            </a:r>
            <a:b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shortest paths:</a:t>
            </a:r>
          </a:p>
          <a:p>
            <a:pPr marL="0" indent="0">
              <a:buNone/>
            </a:pPr>
            <a:r>
              <a:rPr lang="en-US" sz="7200" i="1" dirty="0"/>
              <a:t>everyone knows distance to everyone else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861F0-1B4C-A54D-A06A-6011459C09EF}"/>
              </a:ext>
            </a:extLst>
          </p:cNvPr>
          <p:cNvSpPr txBox="1"/>
          <p:nvPr/>
        </p:nvSpPr>
        <p:spPr>
          <a:xfrm>
            <a:off x="7924800" y="0"/>
            <a:ext cx="4060371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500" dirty="0">
                <a:solidFill>
                  <a:schemeClr val="accent3"/>
                </a:solidFill>
                <a:latin typeface="Bernino Sans Condensed Light" pitchFamily="2" charset="77"/>
              </a:rPr>
              <a:t>APSP</a:t>
            </a:r>
          </a:p>
        </p:txBody>
      </p:sp>
    </p:spTree>
    <p:extLst>
      <p:ext uri="{BB962C8B-B14F-4D97-AF65-F5344CB8AC3E}">
        <p14:creationId xmlns:p14="http://schemas.microsoft.com/office/powerpoint/2010/main" val="260960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Single-source</a:t>
            </a:r>
            <a:b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shortest paths:</a:t>
            </a:r>
          </a:p>
          <a:p>
            <a:pPr marL="0" indent="0">
              <a:buNone/>
            </a:pPr>
            <a:r>
              <a:rPr lang="en-US" sz="7200" i="1" dirty="0"/>
              <a:t>everyone knows distance to special node 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16F8E-DC07-6B49-BB2D-41C59EE4990C}"/>
              </a:ext>
            </a:extLst>
          </p:cNvPr>
          <p:cNvSpPr txBox="1"/>
          <p:nvPr/>
        </p:nvSpPr>
        <p:spPr>
          <a:xfrm>
            <a:off x="7924800" y="0"/>
            <a:ext cx="4060371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500" dirty="0">
                <a:solidFill>
                  <a:schemeClr val="accent3"/>
                </a:solidFill>
                <a:latin typeface="Bernino Sans Condensed Light" pitchFamily="2" charset="77"/>
              </a:rPr>
              <a:t>SSSP</a:t>
            </a:r>
          </a:p>
        </p:txBody>
      </p:sp>
    </p:spTree>
    <p:extLst>
      <p:ext uri="{BB962C8B-B14F-4D97-AF65-F5344CB8AC3E}">
        <p14:creationId xmlns:p14="http://schemas.microsoft.com/office/powerpoint/2010/main" val="85241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C21698-98CB-BA42-B0A9-5FED82ADC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  <a:latin typeface="Bernina Sans Extrabold" pitchFamily="2" charset="77"/>
              </a:rPr>
              <a:t>LOCAL: unbounded messages</a:t>
            </a:r>
            <a:endParaRPr lang="en-US" sz="4000" b="1" dirty="0">
              <a:solidFill>
                <a:schemeClr val="accent1"/>
              </a:solidFill>
              <a:latin typeface="Bernina Sans Extrabold" pitchFamily="2" charset="77"/>
            </a:endParaRPr>
          </a:p>
          <a:p>
            <a:pPr>
              <a:spcBef>
                <a:spcPts val="1500"/>
              </a:spcBef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everything </a:t>
            </a:r>
            <a:r>
              <a:rPr lang="en-US" dirty="0"/>
              <a:t>(including APSP and SSSP)</a:t>
            </a:r>
            <a:br>
              <a:rPr lang="en-US" dirty="0"/>
            </a:br>
            <a:r>
              <a:rPr lang="en-US" dirty="0"/>
              <a:t>trivial to solve in </a:t>
            </a:r>
            <a:r>
              <a:rPr lang="en-US" i="1" dirty="0"/>
              <a:t>O</a:t>
            </a:r>
            <a:r>
              <a:rPr lang="en-US" dirty="0"/>
              <a:t>(diameter) rounds</a:t>
            </a:r>
          </a:p>
          <a:p>
            <a:pPr>
              <a:spcBef>
                <a:spcPts val="1500"/>
              </a:spcBef>
            </a:pPr>
            <a:r>
              <a:rPr lang="en-US" dirty="0"/>
              <a:t>just gather full input and solve locally</a:t>
            </a:r>
          </a:p>
        </p:txBody>
      </p:sp>
    </p:spTree>
    <p:extLst>
      <p:ext uri="{BB962C8B-B14F-4D97-AF65-F5344CB8AC3E}">
        <p14:creationId xmlns:p14="http://schemas.microsoft.com/office/powerpoint/2010/main" val="224616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C21698-98CB-BA42-B0A9-5FED82ADC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  <a:latin typeface="Bernina Sans Extrabold" pitchFamily="2" charset="77"/>
              </a:rPr>
              <a:t>LOCAL: unbounded messages</a:t>
            </a:r>
            <a:endParaRPr lang="en-US" sz="4000" b="1" dirty="0">
              <a:solidFill>
                <a:schemeClr val="accent1"/>
              </a:solidFill>
              <a:latin typeface="Bernina Sans Extrabold" pitchFamily="2" charset="77"/>
            </a:endParaRPr>
          </a:p>
          <a:p>
            <a:pPr>
              <a:spcBef>
                <a:spcPts val="1500"/>
              </a:spcBef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everything </a:t>
            </a:r>
            <a:r>
              <a:rPr lang="en-US" dirty="0"/>
              <a:t>(including APSP and SSSP)</a:t>
            </a:r>
            <a:br>
              <a:rPr lang="en-US" dirty="0"/>
            </a:br>
            <a:r>
              <a:rPr lang="en-US" dirty="0"/>
              <a:t>trivial to solve in </a:t>
            </a:r>
            <a:r>
              <a:rPr lang="en-US" i="1" dirty="0"/>
              <a:t>O</a:t>
            </a:r>
            <a:r>
              <a:rPr lang="en-US" dirty="0"/>
              <a:t>(diameter) rounds</a:t>
            </a:r>
          </a:p>
          <a:p>
            <a:pPr>
              <a:spcBef>
                <a:spcPts val="1500"/>
              </a:spcBef>
            </a:pPr>
            <a:r>
              <a:rPr lang="en-US" dirty="0"/>
              <a:t>just gather full input and solve locally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800" b="1" dirty="0">
                <a:solidFill>
                  <a:schemeClr val="accent1"/>
                </a:solidFill>
                <a:latin typeface="Bernina Sans Extrabold" pitchFamily="2" charset="77"/>
              </a:rPr>
              <a:t>CONGEST: bounded messages</a:t>
            </a:r>
          </a:p>
          <a:p>
            <a:pPr>
              <a:spcBef>
                <a:spcPts val="1500"/>
              </a:spcBef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one message can only hold 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 bits</a:t>
            </a:r>
          </a:p>
          <a:p>
            <a:pPr>
              <a:spcBef>
                <a:spcPts val="1500"/>
              </a:spcBef>
            </a:pPr>
            <a:r>
              <a:rPr lang="en-US" dirty="0"/>
              <a:t>gathering everything way too expensive:</a:t>
            </a:r>
            <a:br>
              <a:rPr lang="en-US" dirty="0"/>
            </a:br>
            <a:r>
              <a:rPr lang="en-US" dirty="0"/>
              <a:t>the description of the input graph is ≈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108242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latin typeface="Bernino Sans Extrabold" pitchFamily="2" charset="77"/>
              </a:rPr>
              <a:t>All-pairs</a:t>
            </a:r>
            <a:br>
              <a:rPr lang="en-US" sz="8800" b="1" dirty="0">
                <a:latin typeface="Bernino Sans Extrabold" pitchFamily="2" charset="77"/>
              </a:rPr>
            </a:br>
            <a:r>
              <a:rPr lang="en-US" sz="8800" b="1" dirty="0">
                <a:latin typeface="Bernino Sans Extrabold" pitchFamily="2" charset="77"/>
              </a:rPr>
              <a:t>shortest paths in CONGEST model?</a:t>
            </a:r>
          </a:p>
        </p:txBody>
      </p:sp>
    </p:spTree>
    <p:extLst>
      <p:ext uri="{BB962C8B-B14F-4D97-AF65-F5344CB8AC3E}">
        <p14:creationId xmlns:p14="http://schemas.microsoft.com/office/powerpoint/2010/main" val="295061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i="1" dirty="0">
                <a:latin typeface="Bernino Sans Extrabold" pitchFamily="2" charset="77"/>
              </a:rPr>
              <a:t>Single-source</a:t>
            </a:r>
            <a:br>
              <a:rPr lang="en-US" sz="8800" b="1" dirty="0">
                <a:latin typeface="Bernino Sans Extrabold" pitchFamily="2" charset="77"/>
              </a:rPr>
            </a:br>
            <a:r>
              <a:rPr lang="en-US" sz="8800" b="1" dirty="0">
                <a:latin typeface="Bernino Sans Extrabold" pitchFamily="2" charset="77"/>
              </a:rPr>
              <a:t>shortest paths in CONGEST model</a:t>
            </a:r>
          </a:p>
        </p:txBody>
      </p:sp>
    </p:spTree>
    <p:extLst>
      <p:ext uri="{BB962C8B-B14F-4D97-AF65-F5344CB8AC3E}">
        <p14:creationId xmlns:p14="http://schemas.microsoft.com/office/powerpoint/2010/main" val="60752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dirty="0"/>
              <a:t>SSSP for </a:t>
            </a:r>
            <a:r>
              <a:rPr lang="en-US" sz="8000" i="1" dirty="0">
                <a:solidFill>
                  <a:schemeClr val="accent1"/>
                </a:solidFill>
              </a:rPr>
              <a:t>one source</a:t>
            </a:r>
            <a:r>
              <a:rPr lang="en-US" sz="8000" dirty="0"/>
              <a:t>:</a:t>
            </a:r>
            <a:br>
              <a:rPr lang="en-US" sz="8000" dirty="0"/>
            </a:br>
            <a:r>
              <a:rPr lang="en-US" sz="8000" b="1" i="1" dirty="0">
                <a:latin typeface="Bernino Sans Extrabold" pitchFamily="2" charset="77"/>
              </a:rPr>
              <a:t>O</a:t>
            </a:r>
            <a:r>
              <a:rPr lang="en-US" sz="8000" b="1" dirty="0">
                <a:latin typeface="Bernino Sans Extrabold" pitchFamily="2" charset="77"/>
              </a:rPr>
              <a:t>(diam)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8000" dirty="0">
                <a:solidFill>
                  <a:schemeClr val="bg1"/>
                </a:solidFill>
              </a:rPr>
              <a:t>SSSP for </a:t>
            </a:r>
            <a:r>
              <a:rPr lang="en-US" sz="8000" i="1" dirty="0">
                <a:solidFill>
                  <a:schemeClr val="bg1"/>
                </a:solidFill>
              </a:rPr>
              <a:t>every source</a:t>
            </a:r>
            <a:r>
              <a:rPr lang="en-US" sz="8000" dirty="0">
                <a:solidFill>
                  <a:schemeClr val="bg1"/>
                </a:solidFill>
              </a:rPr>
              <a:t>: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b="1" i="1" dirty="0">
                <a:solidFill>
                  <a:schemeClr val="bg1"/>
                </a:solidFill>
                <a:latin typeface="Bernino Sans Extrabold" pitchFamily="2" charset="77"/>
              </a:rPr>
              <a:t>O</a:t>
            </a:r>
            <a:r>
              <a:rPr lang="en-US" sz="8000" b="1" dirty="0">
                <a:solidFill>
                  <a:schemeClr val="bg1"/>
                </a:solidFill>
                <a:latin typeface="Bernino Sans Extrabold" pitchFamily="2" charset="77"/>
              </a:rPr>
              <a:t>(</a:t>
            </a:r>
            <a:r>
              <a:rPr lang="en-US" sz="8000" b="1" i="1" dirty="0">
                <a:solidFill>
                  <a:schemeClr val="bg1"/>
                </a:solidFill>
                <a:latin typeface="Bernino Sans Extrabold" pitchFamily="2" charset="77"/>
              </a:rPr>
              <a:t>n</a:t>
            </a:r>
            <a:r>
              <a:rPr lang="en-US" sz="8000" b="1" dirty="0">
                <a:solidFill>
                  <a:schemeClr val="bg1"/>
                </a:solidFill>
                <a:latin typeface="Bernino Sans Extrabold" pitchFamily="2" charset="77"/>
              </a:rPr>
              <a:t> · diam)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dirty="0"/>
              <a:t>SSSP for </a:t>
            </a:r>
            <a:r>
              <a:rPr lang="en-US" sz="8000" i="1" dirty="0">
                <a:solidFill>
                  <a:schemeClr val="accent1"/>
                </a:solidFill>
              </a:rPr>
              <a:t>one source</a:t>
            </a:r>
            <a:r>
              <a:rPr lang="en-US" sz="8000" dirty="0"/>
              <a:t>:</a:t>
            </a:r>
            <a:br>
              <a:rPr lang="en-US" sz="8000" dirty="0"/>
            </a:br>
            <a:r>
              <a:rPr lang="en-US" sz="8000" b="1" i="1" dirty="0">
                <a:latin typeface="Bernino Sans Extrabold" pitchFamily="2" charset="77"/>
              </a:rPr>
              <a:t>O</a:t>
            </a:r>
            <a:r>
              <a:rPr lang="en-US" sz="8000" b="1" dirty="0">
                <a:latin typeface="Bernino Sans Extrabold" pitchFamily="2" charset="77"/>
              </a:rPr>
              <a:t>(diam)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8000" dirty="0"/>
              <a:t>SSSP for </a:t>
            </a:r>
            <a:r>
              <a:rPr lang="en-US" sz="8000" i="1" dirty="0">
                <a:solidFill>
                  <a:schemeClr val="accent2"/>
                </a:solidFill>
              </a:rPr>
              <a:t>every source</a:t>
            </a:r>
            <a:r>
              <a:rPr lang="en-US" sz="8000" dirty="0"/>
              <a:t>:</a:t>
            </a:r>
            <a:br>
              <a:rPr lang="en-US" sz="8000" dirty="0"/>
            </a:br>
            <a:r>
              <a:rPr lang="en-US" sz="8000" b="1" i="1" dirty="0">
                <a:latin typeface="Bernino Sans Extrabold" pitchFamily="2" charset="77"/>
              </a:rPr>
              <a:t>O</a:t>
            </a:r>
            <a:r>
              <a:rPr lang="en-US" sz="8000" b="1" dirty="0">
                <a:latin typeface="Bernino Sans Extrabold" pitchFamily="2" charset="77"/>
              </a:rPr>
              <a:t>(</a:t>
            </a:r>
            <a:r>
              <a:rPr lang="en-US" sz="8000" b="1" i="1" dirty="0">
                <a:solidFill>
                  <a:schemeClr val="accent2"/>
                </a:solidFill>
                <a:latin typeface="Bernino Sans Extrabold" pitchFamily="2" charset="77"/>
              </a:rPr>
              <a:t>n</a:t>
            </a:r>
            <a:r>
              <a:rPr lang="en-US" sz="8000" b="1" dirty="0">
                <a:latin typeface="Bernino Sans Extrabold" pitchFamily="2" charset="77"/>
              </a:rPr>
              <a:t> · diam)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74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297</Words>
  <Application>Microsoft Macintosh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Bernina Sans Condensed Light</vt:lpstr>
      <vt:lpstr>Bernina Sans Extrabold</vt:lpstr>
      <vt:lpstr>Bernina Sans Narrow Exbold</vt:lpstr>
      <vt:lpstr>Bernina Sans Narrow Extrabold</vt:lpstr>
      <vt:lpstr>Bernino Sans Condensed Light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98</cp:revision>
  <dcterms:created xsi:type="dcterms:W3CDTF">2020-08-20T21:40:58Z</dcterms:created>
  <dcterms:modified xsi:type="dcterms:W3CDTF">2020-10-04T19:42:36Z</dcterms:modified>
</cp:coreProperties>
</file>