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81" r:id="rId3"/>
    <p:sldId id="307" r:id="rId4"/>
    <p:sldId id="260" r:id="rId5"/>
    <p:sldId id="285" r:id="rId6"/>
    <p:sldId id="284" r:id="rId7"/>
    <p:sldId id="309" r:id="rId8"/>
    <p:sldId id="308" r:id="rId9"/>
    <p:sldId id="268" r:id="rId10"/>
    <p:sldId id="288" r:id="rId11"/>
    <p:sldId id="287" r:id="rId12"/>
    <p:sldId id="291" r:id="rId13"/>
    <p:sldId id="290" r:id="rId14"/>
    <p:sldId id="292" r:id="rId15"/>
    <p:sldId id="303" r:id="rId16"/>
    <p:sldId id="302" r:id="rId17"/>
    <p:sldId id="301" r:id="rId18"/>
    <p:sldId id="304" r:id="rId19"/>
    <p:sldId id="300" r:id="rId20"/>
    <p:sldId id="299" r:id="rId21"/>
    <p:sldId id="298" r:id="rId22"/>
    <p:sldId id="297" r:id="rId23"/>
    <p:sldId id="294" r:id="rId24"/>
    <p:sldId id="296" r:id="rId25"/>
    <p:sldId id="306" r:id="rId26"/>
    <p:sldId id="305" r:id="rId2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5"/>
    <p:restoredTop sz="94689"/>
  </p:normalViewPr>
  <p:slideViewPr>
    <p:cSldViewPr snapToGrid="0" snapToObjects="1" showGuides="1">
      <p:cViewPr>
        <p:scale>
          <a:sx n="140" d="100"/>
          <a:sy n="140" d="100"/>
        </p:scale>
        <p:origin x="416" y="1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7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77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5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4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8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1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7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5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93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1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8316-7471-2845-A3B0-D00712B9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2682766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6a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3614056" y="4225156"/>
            <a:ext cx="857794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Randomized coloring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0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5400" b="1" dirty="0">
                <a:latin typeface="Bernina Sans Extrabold" pitchFamily="2" charset="77"/>
              </a:rPr>
              <a:t>Lemma: </a:t>
            </a:r>
            <a:r>
              <a:rPr lang="en-US" sz="5400" dirty="0">
                <a:latin typeface="Bernina Sans Light" pitchFamily="2" charset="77"/>
              </a:rPr>
              <a:t>A node that is still running, will stop in this round with probability ≥ 0.25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5400" b="1" dirty="0">
                <a:latin typeface="Bernina Sans Extrabold" pitchFamily="2" charset="77"/>
              </a:rPr>
              <a:t>Corollary: </a:t>
            </a:r>
            <a:r>
              <a:rPr lang="en-US" sz="5400" dirty="0">
                <a:latin typeface="Bernina Sans Light" pitchFamily="2" charset="77"/>
              </a:rPr>
              <a:t>The node is still running after </a:t>
            </a:r>
            <a:r>
              <a:rPr lang="en-US" sz="5400" i="1" dirty="0">
                <a:latin typeface="Bernina Sans Light" pitchFamily="2" charset="77"/>
              </a:rPr>
              <a:t>T</a:t>
            </a:r>
            <a:r>
              <a:rPr lang="en-US" sz="5400" dirty="0">
                <a:latin typeface="Bernina Sans Light" pitchFamily="2" charset="77"/>
              </a:rPr>
              <a:t> rounds with probability ≤ 0.75</a:t>
            </a:r>
            <a:r>
              <a:rPr lang="en-US" sz="5400" i="1" baseline="30000" dirty="0">
                <a:latin typeface="Bernina Sans Light" pitchFamily="2" charset="77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8835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5400" b="1" dirty="0">
                <a:latin typeface="Bernina Sans Extrabold" pitchFamily="2" charset="77"/>
              </a:rPr>
              <a:t>Lemma: </a:t>
            </a:r>
            <a:r>
              <a:rPr lang="en-US" sz="5400" dirty="0">
                <a:latin typeface="Bernina Sans Light" pitchFamily="2" charset="77"/>
              </a:rPr>
              <a:t>A node that is still running, will stop in this round with probability ≥ 0.25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5400" b="1" dirty="0">
                <a:latin typeface="Bernina Sans Extrabold" pitchFamily="2" charset="77"/>
              </a:rPr>
              <a:t>Corollary: </a:t>
            </a:r>
            <a:r>
              <a:rPr lang="en-US" sz="5400" dirty="0">
                <a:latin typeface="Bernina Sans Light" pitchFamily="2" charset="77"/>
              </a:rPr>
              <a:t>The node will stop after </a:t>
            </a:r>
            <a:r>
              <a:rPr lang="en-US" sz="5400" b="1" i="1" dirty="0">
                <a:solidFill>
                  <a:schemeClr val="accent1"/>
                </a:solidFill>
                <a:latin typeface="Bernina Sans Semibold" pitchFamily="2" charset="77"/>
              </a:rPr>
              <a:t>O</a:t>
            </a:r>
            <a:r>
              <a:rPr lang="en-US" sz="5400" b="1" dirty="0">
                <a:solidFill>
                  <a:schemeClr val="accent1"/>
                </a:solidFill>
                <a:latin typeface="Bernina Sans Semibold" pitchFamily="2" charset="77"/>
              </a:rPr>
              <a:t>(log </a:t>
            </a:r>
            <a:r>
              <a:rPr lang="en-US" sz="5400" b="1" i="1" dirty="0">
                <a:solidFill>
                  <a:schemeClr val="accent1"/>
                </a:solidFill>
                <a:latin typeface="Bernina Sans Semibold" pitchFamily="2" charset="77"/>
              </a:rPr>
              <a:t>n</a:t>
            </a:r>
            <a:r>
              <a:rPr lang="en-US" sz="5400" b="1" dirty="0">
                <a:solidFill>
                  <a:schemeClr val="accent1"/>
                </a:solidFill>
                <a:latin typeface="Bernina Sans Semibold" pitchFamily="2" charset="77"/>
              </a:rPr>
              <a:t>)</a:t>
            </a:r>
            <a:r>
              <a:rPr lang="en-US" sz="5400" dirty="0">
                <a:latin typeface="Bernina Sans Light" pitchFamily="2" charset="77"/>
              </a:rPr>
              <a:t> rounds </a:t>
            </a:r>
            <a:r>
              <a:rPr lang="en-US" sz="5400" dirty="0" err="1">
                <a:latin typeface="Bernina Sans Light" pitchFamily="2" charset="77"/>
              </a:rPr>
              <a:t>w.h.p</a:t>
            </a:r>
            <a:r>
              <a:rPr lang="en-US" sz="5400" dirty="0">
                <a:latin typeface="Bernina Sans Light" pitchFamily="2" charset="77"/>
              </a:rPr>
              <a:t>.</a:t>
            </a:r>
            <a:br>
              <a:rPr lang="en-US" sz="5400" dirty="0">
                <a:latin typeface="Bernina Sans Light" pitchFamily="2" charset="77"/>
              </a:rPr>
            </a:br>
            <a:endParaRPr lang="en-US" sz="5400" dirty="0">
              <a:latin typeface="Bernina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71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5400" b="1" dirty="0">
                <a:latin typeface="Bernina Sans Extrabold" pitchFamily="2" charset="77"/>
              </a:rPr>
              <a:t>Lemma: </a:t>
            </a:r>
            <a:r>
              <a:rPr lang="en-US" sz="5400" dirty="0">
                <a:latin typeface="Bernina Sans Light" pitchFamily="2" charset="77"/>
              </a:rPr>
              <a:t>A node that is still running, will stop in this round with probability ≥ 0.25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5400" b="1" dirty="0">
                <a:latin typeface="Bernina Sans Extrabold" pitchFamily="2" charset="77"/>
              </a:rPr>
              <a:t>Corollary: </a:t>
            </a:r>
            <a:r>
              <a:rPr lang="en-US" sz="5400" b="1" i="1" dirty="0">
                <a:solidFill>
                  <a:schemeClr val="accent2"/>
                </a:solidFill>
                <a:latin typeface="Bernina Sans Semibold" pitchFamily="2" charset="77"/>
              </a:rPr>
              <a:t>All</a:t>
            </a:r>
            <a:r>
              <a:rPr lang="en-US" sz="5400" dirty="0">
                <a:latin typeface="Bernina Sans Light" pitchFamily="2" charset="77"/>
              </a:rPr>
              <a:t> nodes will stop after </a:t>
            </a:r>
            <a:r>
              <a:rPr lang="en-US" sz="5400" b="1" i="1" dirty="0">
                <a:solidFill>
                  <a:schemeClr val="accent1"/>
                </a:solidFill>
                <a:latin typeface="Bernina Sans Semibold" pitchFamily="2" charset="77"/>
              </a:rPr>
              <a:t>O</a:t>
            </a:r>
            <a:r>
              <a:rPr lang="en-US" sz="5400" b="1" dirty="0">
                <a:solidFill>
                  <a:schemeClr val="accent1"/>
                </a:solidFill>
                <a:latin typeface="Bernina Sans Semibold" pitchFamily="2" charset="77"/>
              </a:rPr>
              <a:t>(log </a:t>
            </a:r>
            <a:r>
              <a:rPr lang="en-US" sz="5400" b="1" i="1" dirty="0">
                <a:solidFill>
                  <a:schemeClr val="accent1"/>
                </a:solidFill>
                <a:latin typeface="Bernina Sans Semibold" pitchFamily="2" charset="77"/>
              </a:rPr>
              <a:t>n</a:t>
            </a:r>
            <a:r>
              <a:rPr lang="en-US" sz="5400" b="1" dirty="0">
                <a:solidFill>
                  <a:schemeClr val="accent1"/>
                </a:solidFill>
                <a:latin typeface="Bernina Sans Semibold" pitchFamily="2" charset="77"/>
              </a:rPr>
              <a:t>)</a:t>
            </a:r>
            <a:r>
              <a:rPr lang="en-US" sz="5400" dirty="0">
                <a:latin typeface="Bernina Sans Light" pitchFamily="2" charset="77"/>
              </a:rPr>
              <a:t> rounds </a:t>
            </a:r>
            <a:r>
              <a:rPr lang="en-US" sz="5400" dirty="0" err="1">
                <a:latin typeface="Bernina Sans Light" pitchFamily="2" charset="77"/>
              </a:rPr>
              <a:t>w.h.p</a:t>
            </a:r>
            <a:r>
              <a:rPr lang="en-US" sz="5400" dirty="0">
                <a:latin typeface="Bernina Sans Light" pitchFamily="2" charset="77"/>
              </a:rPr>
              <a:t>.</a:t>
            </a:r>
            <a:br>
              <a:rPr lang="en-US" sz="5400" dirty="0">
                <a:latin typeface="Bernina Sans Light" pitchFamily="2" charset="77"/>
              </a:rPr>
            </a:br>
            <a:endParaRPr lang="en-US" sz="5400" dirty="0">
              <a:latin typeface="Bernina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3502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5400" b="1" dirty="0">
                <a:latin typeface="Bernina Sans Extrabold" pitchFamily="2" charset="77"/>
              </a:rPr>
              <a:t>Lemma: </a:t>
            </a:r>
            <a:r>
              <a:rPr lang="en-US" sz="5400" dirty="0">
                <a:latin typeface="Bernina Sans Light" pitchFamily="2" charset="77"/>
              </a:rPr>
              <a:t>A node that is still running, will stop in this round with probability ≥ 0.25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5400" b="1" dirty="0">
                <a:latin typeface="Bernina Sans Extrabold" pitchFamily="2" charset="77"/>
              </a:rPr>
              <a:t>Proof…?</a:t>
            </a:r>
            <a:br>
              <a:rPr lang="en-US" sz="5400" b="1" dirty="0">
                <a:latin typeface="Bernina Sans Light" pitchFamily="2" charset="77"/>
              </a:rPr>
            </a:br>
            <a:br>
              <a:rPr lang="en-US" sz="5400" dirty="0">
                <a:latin typeface="Bernina Sans Light" pitchFamily="2" charset="77"/>
              </a:rPr>
            </a:br>
            <a:endParaRPr lang="en-US" sz="5400" dirty="0">
              <a:latin typeface="Bernina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4521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25136F6-FF6A-F043-AA67-3B35EE14F862}"/>
              </a:ext>
            </a:extLst>
          </p:cNvPr>
          <p:cNvSpPr/>
          <p:nvPr/>
        </p:nvSpPr>
        <p:spPr>
          <a:xfrm>
            <a:off x="5159826" y="284988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7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4FFD25-63F8-764D-9294-7471C6FA0DB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22395" cy="13004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18C8AA-E038-DF43-8944-D2C2E3F52191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11510" cy="2171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E2D5AC-64E3-A04C-9432-A557CAEBD44B}"/>
              </a:ext>
            </a:extLst>
          </p:cNvPr>
          <p:cNvCxnSpPr>
            <a:cxnSpLocks/>
          </p:cNvCxnSpPr>
          <p:nvPr/>
        </p:nvCxnSpPr>
        <p:spPr>
          <a:xfrm flipV="1">
            <a:off x="5478443" y="977535"/>
            <a:ext cx="2955052" cy="21830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66950D-DE42-4840-87C0-E102171D72C9}"/>
              </a:ext>
            </a:extLst>
          </p:cNvPr>
          <p:cNvCxnSpPr>
            <a:cxnSpLocks/>
          </p:cNvCxnSpPr>
          <p:nvPr/>
        </p:nvCxnSpPr>
        <p:spPr>
          <a:xfrm flipV="1">
            <a:off x="5478443" y="1848393"/>
            <a:ext cx="2955052" cy="1312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F7AD6A-2404-5343-9F7E-2A77C96FC263}"/>
              </a:ext>
            </a:extLst>
          </p:cNvPr>
          <p:cNvCxnSpPr>
            <a:cxnSpLocks/>
          </p:cNvCxnSpPr>
          <p:nvPr/>
        </p:nvCxnSpPr>
        <p:spPr>
          <a:xfrm flipV="1">
            <a:off x="5478443" y="2719251"/>
            <a:ext cx="2955052" cy="4412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F9AD6E-F4B5-CA43-9498-7C70FB4EBA0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55052" cy="4295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25136F6-FF6A-F043-AA67-3B35EE14F862}"/>
              </a:ext>
            </a:extLst>
          </p:cNvPr>
          <p:cNvSpPr/>
          <p:nvPr/>
        </p:nvSpPr>
        <p:spPr>
          <a:xfrm>
            <a:off x="5159826" y="284988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BDB971-D874-3E47-9936-1B13F2171797}"/>
              </a:ext>
            </a:extLst>
          </p:cNvPr>
          <p:cNvSpPr/>
          <p:nvPr/>
        </p:nvSpPr>
        <p:spPr>
          <a:xfrm>
            <a:off x="8142512" y="2414451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8F58C4-994A-444C-81A3-F227133DDF0A}"/>
              </a:ext>
            </a:extLst>
          </p:cNvPr>
          <p:cNvSpPr/>
          <p:nvPr/>
        </p:nvSpPr>
        <p:spPr>
          <a:xfrm>
            <a:off x="8142512" y="3285309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65A2C1-D863-4E4E-A7F0-E9149F1CFDCF}"/>
              </a:ext>
            </a:extLst>
          </p:cNvPr>
          <p:cNvSpPr/>
          <p:nvPr/>
        </p:nvSpPr>
        <p:spPr>
          <a:xfrm>
            <a:off x="8109855" y="4156167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561AD-19F3-CA49-976A-4D5D220BC1E9}"/>
              </a:ext>
            </a:extLst>
          </p:cNvPr>
          <p:cNvSpPr/>
          <p:nvPr/>
        </p:nvSpPr>
        <p:spPr>
          <a:xfrm>
            <a:off x="8098970" y="5027025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F0546-A997-1144-89C6-0C27743837E3}"/>
              </a:ext>
            </a:extLst>
          </p:cNvPr>
          <p:cNvSpPr/>
          <p:nvPr/>
        </p:nvSpPr>
        <p:spPr>
          <a:xfrm>
            <a:off x="8142512" y="1543593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C807A-7865-BE46-BC52-48C52495D7DE}"/>
              </a:ext>
            </a:extLst>
          </p:cNvPr>
          <p:cNvSpPr/>
          <p:nvPr/>
        </p:nvSpPr>
        <p:spPr>
          <a:xfrm>
            <a:off x="8142512" y="672735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9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4FFD25-63F8-764D-9294-7471C6FA0DB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22395" cy="13004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18C8AA-E038-DF43-8944-D2C2E3F52191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11510" cy="2171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8755FEE-0AFD-F94E-BFC7-985DF0353BEC}"/>
              </a:ext>
            </a:extLst>
          </p:cNvPr>
          <p:cNvSpPr/>
          <p:nvPr/>
        </p:nvSpPr>
        <p:spPr>
          <a:xfrm>
            <a:off x="9167862" y="672735"/>
            <a:ext cx="239486" cy="1480458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accent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2FFF8-D968-4F42-9710-CF267A221D95}"/>
              </a:ext>
            </a:extLst>
          </p:cNvPr>
          <p:cNvSpPr txBox="1"/>
          <p:nvPr/>
        </p:nvSpPr>
        <p:spPr>
          <a:xfrm>
            <a:off x="9592823" y="935911"/>
            <a:ext cx="17412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Bernino Sans" pitchFamily="2" charset="77"/>
              </a:rPr>
              <a:t>Stopped, ignore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7F40167-25E9-A245-9C49-FB8D0231D691}"/>
              </a:ext>
            </a:extLst>
          </p:cNvPr>
          <p:cNvSpPr/>
          <p:nvPr/>
        </p:nvSpPr>
        <p:spPr>
          <a:xfrm>
            <a:off x="9209314" y="2414451"/>
            <a:ext cx="239486" cy="3222174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D5453-60F4-0C47-958F-20995C10C8CE}"/>
              </a:ext>
            </a:extLst>
          </p:cNvPr>
          <p:cNvSpPr txBox="1"/>
          <p:nvPr/>
        </p:nvSpPr>
        <p:spPr>
          <a:xfrm>
            <a:off x="9634275" y="3548486"/>
            <a:ext cx="255772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neighbors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still running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E2D5AC-64E3-A04C-9432-A557CAEBD44B}"/>
              </a:ext>
            </a:extLst>
          </p:cNvPr>
          <p:cNvCxnSpPr>
            <a:cxnSpLocks/>
          </p:cNvCxnSpPr>
          <p:nvPr/>
        </p:nvCxnSpPr>
        <p:spPr>
          <a:xfrm flipV="1">
            <a:off x="5478443" y="977535"/>
            <a:ext cx="2955052" cy="2183007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66950D-DE42-4840-87C0-E102171D72C9}"/>
              </a:ext>
            </a:extLst>
          </p:cNvPr>
          <p:cNvCxnSpPr>
            <a:cxnSpLocks/>
          </p:cNvCxnSpPr>
          <p:nvPr/>
        </p:nvCxnSpPr>
        <p:spPr>
          <a:xfrm flipV="1">
            <a:off x="5478443" y="1848393"/>
            <a:ext cx="2955052" cy="1312149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F7AD6A-2404-5343-9F7E-2A77C96FC263}"/>
              </a:ext>
            </a:extLst>
          </p:cNvPr>
          <p:cNvCxnSpPr>
            <a:cxnSpLocks/>
          </p:cNvCxnSpPr>
          <p:nvPr/>
        </p:nvCxnSpPr>
        <p:spPr>
          <a:xfrm flipV="1">
            <a:off x="5478443" y="2719251"/>
            <a:ext cx="2955052" cy="4412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F9AD6E-F4B5-CA43-9498-7C70FB4EBA0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55052" cy="4295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25136F6-FF6A-F043-AA67-3B35EE14F862}"/>
              </a:ext>
            </a:extLst>
          </p:cNvPr>
          <p:cNvSpPr/>
          <p:nvPr/>
        </p:nvSpPr>
        <p:spPr>
          <a:xfrm>
            <a:off x="5159826" y="284988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BDB971-D874-3E47-9936-1B13F2171797}"/>
              </a:ext>
            </a:extLst>
          </p:cNvPr>
          <p:cNvSpPr/>
          <p:nvPr/>
        </p:nvSpPr>
        <p:spPr>
          <a:xfrm>
            <a:off x="8142512" y="2414451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8F58C4-994A-444C-81A3-F227133DDF0A}"/>
              </a:ext>
            </a:extLst>
          </p:cNvPr>
          <p:cNvSpPr/>
          <p:nvPr/>
        </p:nvSpPr>
        <p:spPr>
          <a:xfrm>
            <a:off x="8142512" y="3285309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65A2C1-D863-4E4E-A7F0-E9149F1CFDCF}"/>
              </a:ext>
            </a:extLst>
          </p:cNvPr>
          <p:cNvSpPr/>
          <p:nvPr/>
        </p:nvSpPr>
        <p:spPr>
          <a:xfrm>
            <a:off x="8109855" y="4156167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561AD-19F3-CA49-976A-4D5D220BC1E9}"/>
              </a:ext>
            </a:extLst>
          </p:cNvPr>
          <p:cNvSpPr/>
          <p:nvPr/>
        </p:nvSpPr>
        <p:spPr>
          <a:xfrm>
            <a:off x="8098970" y="5027025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F0546-A997-1144-89C6-0C27743837E3}"/>
              </a:ext>
            </a:extLst>
          </p:cNvPr>
          <p:cNvSpPr/>
          <p:nvPr/>
        </p:nvSpPr>
        <p:spPr>
          <a:xfrm>
            <a:off x="8142512" y="1543593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C807A-7865-BE46-BC52-48C52495D7DE}"/>
              </a:ext>
            </a:extLst>
          </p:cNvPr>
          <p:cNvSpPr/>
          <p:nvPr/>
        </p:nvSpPr>
        <p:spPr>
          <a:xfrm>
            <a:off x="8142512" y="672735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9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4FFD25-63F8-764D-9294-7471C6FA0DB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22395" cy="13004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18C8AA-E038-DF43-8944-D2C2E3F52191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11510" cy="2171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8755FEE-0AFD-F94E-BFC7-985DF0353BEC}"/>
              </a:ext>
            </a:extLst>
          </p:cNvPr>
          <p:cNvSpPr/>
          <p:nvPr/>
        </p:nvSpPr>
        <p:spPr>
          <a:xfrm>
            <a:off x="9167862" y="672735"/>
            <a:ext cx="239486" cy="1480458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accent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2FFF8-D968-4F42-9710-CF267A221D95}"/>
              </a:ext>
            </a:extLst>
          </p:cNvPr>
          <p:cNvSpPr txBox="1"/>
          <p:nvPr/>
        </p:nvSpPr>
        <p:spPr>
          <a:xfrm>
            <a:off x="9592823" y="935911"/>
            <a:ext cx="17412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Bernino Sans" pitchFamily="2" charset="77"/>
              </a:rPr>
              <a:t>Stopped, ignore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7F40167-25E9-A245-9C49-FB8D0231D691}"/>
              </a:ext>
            </a:extLst>
          </p:cNvPr>
          <p:cNvSpPr/>
          <p:nvPr/>
        </p:nvSpPr>
        <p:spPr>
          <a:xfrm>
            <a:off x="9209314" y="2414451"/>
            <a:ext cx="239486" cy="3222174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D5453-60F4-0C47-958F-20995C10C8CE}"/>
              </a:ext>
            </a:extLst>
          </p:cNvPr>
          <p:cNvSpPr txBox="1"/>
          <p:nvPr/>
        </p:nvSpPr>
        <p:spPr>
          <a:xfrm>
            <a:off x="9634275" y="3548486"/>
            <a:ext cx="255772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neighbors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still running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E2D5AC-64E3-A04C-9432-A557CAEBD44B}"/>
              </a:ext>
            </a:extLst>
          </p:cNvPr>
          <p:cNvCxnSpPr>
            <a:cxnSpLocks/>
          </p:cNvCxnSpPr>
          <p:nvPr/>
        </p:nvCxnSpPr>
        <p:spPr>
          <a:xfrm flipV="1">
            <a:off x="5478443" y="977535"/>
            <a:ext cx="2955052" cy="2183007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66950D-DE42-4840-87C0-E102171D72C9}"/>
              </a:ext>
            </a:extLst>
          </p:cNvPr>
          <p:cNvCxnSpPr>
            <a:cxnSpLocks/>
          </p:cNvCxnSpPr>
          <p:nvPr/>
        </p:nvCxnSpPr>
        <p:spPr>
          <a:xfrm flipV="1">
            <a:off x="5478443" y="1848393"/>
            <a:ext cx="2955052" cy="1312149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F7AD6A-2404-5343-9F7E-2A77C96FC263}"/>
              </a:ext>
            </a:extLst>
          </p:cNvPr>
          <p:cNvCxnSpPr>
            <a:cxnSpLocks/>
          </p:cNvCxnSpPr>
          <p:nvPr/>
        </p:nvCxnSpPr>
        <p:spPr>
          <a:xfrm flipV="1">
            <a:off x="5478443" y="2719251"/>
            <a:ext cx="2955052" cy="4412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F9AD6E-F4B5-CA43-9498-7C70FB4EBA0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55052" cy="4295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25136F6-FF6A-F043-AA67-3B35EE14F862}"/>
              </a:ext>
            </a:extLst>
          </p:cNvPr>
          <p:cNvSpPr/>
          <p:nvPr/>
        </p:nvSpPr>
        <p:spPr>
          <a:xfrm>
            <a:off x="5159826" y="284988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BDB971-D874-3E47-9936-1B13F2171797}"/>
              </a:ext>
            </a:extLst>
          </p:cNvPr>
          <p:cNvSpPr/>
          <p:nvPr/>
        </p:nvSpPr>
        <p:spPr>
          <a:xfrm>
            <a:off x="8142512" y="2414451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8F58C4-994A-444C-81A3-F227133DDF0A}"/>
              </a:ext>
            </a:extLst>
          </p:cNvPr>
          <p:cNvSpPr/>
          <p:nvPr/>
        </p:nvSpPr>
        <p:spPr>
          <a:xfrm>
            <a:off x="8142512" y="3285309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65A2C1-D863-4E4E-A7F0-E9149F1CFDCF}"/>
              </a:ext>
            </a:extLst>
          </p:cNvPr>
          <p:cNvSpPr/>
          <p:nvPr/>
        </p:nvSpPr>
        <p:spPr>
          <a:xfrm>
            <a:off x="8109855" y="4156167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561AD-19F3-CA49-976A-4D5D220BC1E9}"/>
              </a:ext>
            </a:extLst>
          </p:cNvPr>
          <p:cNvSpPr/>
          <p:nvPr/>
        </p:nvSpPr>
        <p:spPr>
          <a:xfrm>
            <a:off x="8098970" y="5027025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F0546-A997-1144-89C6-0C27743837E3}"/>
              </a:ext>
            </a:extLst>
          </p:cNvPr>
          <p:cNvSpPr/>
          <p:nvPr/>
        </p:nvSpPr>
        <p:spPr>
          <a:xfrm>
            <a:off x="8142512" y="1543593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C807A-7865-BE46-BC52-48C52495D7DE}"/>
              </a:ext>
            </a:extLst>
          </p:cNvPr>
          <p:cNvSpPr/>
          <p:nvPr/>
        </p:nvSpPr>
        <p:spPr>
          <a:xfrm>
            <a:off x="8142512" y="672735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75CC05-4BCA-464C-A3F9-AA284AA26DAB}"/>
              </a:ext>
            </a:extLst>
          </p:cNvPr>
          <p:cNvSpPr txBox="1"/>
          <p:nvPr/>
        </p:nvSpPr>
        <p:spPr>
          <a:xfrm>
            <a:off x="4568020" y="1366079"/>
            <a:ext cx="182084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Bernino Sans" pitchFamily="2" charset="77"/>
              </a:rPr>
              <a:t>&gt; </a:t>
            </a:r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free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colors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198687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4FFD25-63F8-764D-9294-7471C6FA0DB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22395" cy="13004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18C8AA-E038-DF43-8944-D2C2E3F52191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11510" cy="2171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8755FEE-0AFD-F94E-BFC7-985DF0353BEC}"/>
              </a:ext>
            </a:extLst>
          </p:cNvPr>
          <p:cNvSpPr/>
          <p:nvPr/>
        </p:nvSpPr>
        <p:spPr>
          <a:xfrm>
            <a:off x="9167862" y="672735"/>
            <a:ext cx="239486" cy="1480458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accent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2FFF8-D968-4F42-9710-CF267A221D95}"/>
              </a:ext>
            </a:extLst>
          </p:cNvPr>
          <p:cNvSpPr txBox="1"/>
          <p:nvPr/>
        </p:nvSpPr>
        <p:spPr>
          <a:xfrm>
            <a:off x="9592823" y="935911"/>
            <a:ext cx="17412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Bernino Sans" pitchFamily="2" charset="77"/>
              </a:rPr>
              <a:t>Stopped, ignore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7F40167-25E9-A245-9C49-FB8D0231D691}"/>
              </a:ext>
            </a:extLst>
          </p:cNvPr>
          <p:cNvSpPr/>
          <p:nvPr/>
        </p:nvSpPr>
        <p:spPr>
          <a:xfrm>
            <a:off x="9209314" y="2414451"/>
            <a:ext cx="239486" cy="3222174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D5453-60F4-0C47-958F-20995C10C8CE}"/>
              </a:ext>
            </a:extLst>
          </p:cNvPr>
          <p:cNvSpPr txBox="1"/>
          <p:nvPr/>
        </p:nvSpPr>
        <p:spPr>
          <a:xfrm>
            <a:off x="9634275" y="3548486"/>
            <a:ext cx="255772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neighbors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still running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E2D5AC-64E3-A04C-9432-A557CAEBD44B}"/>
              </a:ext>
            </a:extLst>
          </p:cNvPr>
          <p:cNvCxnSpPr>
            <a:cxnSpLocks/>
          </p:cNvCxnSpPr>
          <p:nvPr/>
        </p:nvCxnSpPr>
        <p:spPr>
          <a:xfrm flipV="1">
            <a:off x="5478443" y="977535"/>
            <a:ext cx="2955052" cy="2183007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66950D-DE42-4840-87C0-E102171D72C9}"/>
              </a:ext>
            </a:extLst>
          </p:cNvPr>
          <p:cNvCxnSpPr>
            <a:cxnSpLocks/>
          </p:cNvCxnSpPr>
          <p:nvPr/>
        </p:nvCxnSpPr>
        <p:spPr>
          <a:xfrm flipV="1">
            <a:off x="5478443" y="1848393"/>
            <a:ext cx="2955052" cy="1312149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F7AD6A-2404-5343-9F7E-2A77C96FC263}"/>
              </a:ext>
            </a:extLst>
          </p:cNvPr>
          <p:cNvCxnSpPr>
            <a:cxnSpLocks/>
          </p:cNvCxnSpPr>
          <p:nvPr/>
        </p:nvCxnSpPr>
        <p:spPr>
          <a:xfrm flipV="1">
            <a:off x="5478443" y="2719251"/>
            <a:ext cx="2955052" cy="4412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F9AD6E-F4B5-CA43-9498-7C70FB4EBA0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55052" cy="4295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25136F6-FF6A-F043-AA67-3B35EE14F862}"/>
              </a:ext>
            </a:extLst>
          </p:cNvPr>
          <p:cNvSpPr/>
          <p:nvPr/>
        </p:nvSpPr>
        <p:spPr>
          <a:xfrm>
            <a:off x="5159826" y="284988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BDB971-D874-3E47-9936-1B13F2171797}"/>
              </a:ext>
            </a:extLst>
          </p:cNvPr>
          <p:cNvSpPr/>
          <p:nvPr/>
        </p:nvSpPr>
        <p:spPr>
          <a:xfrm>
            <a:off x="8142512" y="2414451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8F58C4-994A-444C-81A3-F227133DDF0A}"/>
              </a:ext>
            </a:extLst>
          </p:cNvPr>
          <p:cNvSpPr/>
          <p:nvPr/>
        </p:nvSpPr>
        <p:spPr>
          <a:xfrm>
            <a:off x="8142512" y="3285309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65A2C1-D863-4E4E-A7F0-E9149F1CFDCF}"/>
              </a:ext>
            </a:extLst>
          </p:cNvPr>
          <p:cNvSpPr/>
          <p:nvPr/>
        </p:nvSpPr>
        <p:spPr>
          <a:xfrm>
            <a:off x="8109855" y="4156167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561AD-19F3-CA49-976A-4D5D220BC1E9}"/>
              </a:ext>
            </a:extLst>
          </p:cNvPr>
          <p:cNvSpPr/>
          <p:nvPr/>
        </p:nvSpPr>
        <p:spPr>
          <a:xfrm>
            <a:off x="8098970" y="5027025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F0546-A997-1144-89C6-0C27743837E3}"/>
              </a:ext>
            </a:extLst>
          </p:cNvPr>
          <p:cNvSpPr/>
          <p:nvPr/>
        </p:nvSpPr>
        <p:spPr>
          <a:xfrm>
            <a:off x="8142512" y="1543593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C807A-7865-BE46-BC52-48C52495D7DE}"/>
              </a:ext>
            </a:extLst>
          </p:cNvPr>
          <p:cNvSpPr/>
          <p:nvPr/>
        </p:nvSpPr>
        <p:spPr>
          <a:xfrm>
            <a:off x="8142512" y="672735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75CC05-4BCA-464C-A3F9-AA284AA26DAB}"/>
              </a:ext>
            </a:extLst>
          </p:cNvPr>
          <p:cNvSpPr txBox="1"/>
          <p:nvPr/>
        </p:nvSpPr>
        <p:spPr>
          <a:xfrm>
            <a:off x="4568020" y="1366079"/>
            <a:ext cx="182084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Bernino Sans" pitchFamily="2" charset="77"/>
              </a:rPr>
              <a:t>&gt; </a:t>
            </a:r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free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colors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left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AF1145-AE8E-0740-B327-82DB135B8CCC}"/>
              </a:ext>
            </a:extLst>
          </p:cNvPr>
          <p:cNvSpPr txBox="1"/>
          <p:nvPr/>
        </p:nvSpPr>
        <p:spPr>
          <a:xfrm>
            <a:off x="307732" y="356326"/>
            <a:ext cx="4141175" cy="5783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b="1" dirty="0">
                <a:solidFill>
                  <a:schemeClr val="accent1"/>
                </a:solidFill>
                <a:latin typeface="Bernina Sans Extrabold" pitchFamily="2" charset="77"/>
              </a:rPr>
              <a:t>I’m active:</a:t>
            </a:r>
          </a:p>
        </p:txBody>
      </p:sp>
    </p:spTree>
    <p:extLst>
      <p:ext uri="{BB962C8B-B14F-4D97-AF65-F5344CB8AC3E}">
        <p14:creationId xmlns:p14="http://schemas.microsoft.com/office/powerpoint/2010/main" val="39296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4FFD25-63F8-764D-9294-7471C6FA0DB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22395" cy="13004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18C8AA-E038-DF43-8944-D2C2E3F52191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11510" cy="2171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8755FEE-0AFD-F94E-BFC7-985DF0353BEC}"/>
              </a:ext>
            </a:extLst>
          </p:cNvPr>
          <p:cNvSpPr/>
          <p:nvPr/>
        </p:nvSpPr>
        <p:spPr>
          <a:xfrm>
            <a:off x="9167862" y="672735"/>
            <a:ext cx="239486" cy="1480458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accent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2FFF8-D968-4F42-9710-CF267A221D95}"/>
              </a:ext>
            </a:extLst>
          </p:cNvPr>
          <p:cNvSpPr txBox="1"/>
          <p:nvPr/>
        </p:nvSpPr>
        <p:spPr>
          <a:xfrm>
            <a:off x="9592823" y="935911"/>
            <a:ext cx="17412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Bernino Sans" pitchFamily="2" charset="77"/>
              </a:rPr>
              <a:t>Stopped, ignore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7F40167-25E9-A245-9C49-FB8D0231D691}"/>
              </a:ext>
            </a:extLst>
          </p:cNvPr>
          <p:cNvSpPr/>
          <p:nvPr/>
        </p:nvSpPr>
        <p:spPr>
          <a:xfrm>
            <a:off x="9209314" y="2414451"/>
            <a:ext cx="239486" cy="3222174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D5453-60F4-0C47-958F-20995C10C8CE}"/>
              </a:ext>
            </a:extLst>
          </p:cNvPr>
          <p:cNvSpPr txBox="1"/>
          <p:nvPr/>
        </p:nvSpPr>
        <p:spPr>
          <a:xfrm>
            <a:off x="9634275" y="3548486"/>
            <a:ext cx="255772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neighbors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still running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E2D5AC-64E3-A04C-9432-A557CAEBD44B}"/>
              </a:ext>
            </a:extLst>
          </p:cNvPr>
          <p:cNvCxnSpPr>
            <a:cxnSpLocks/>
          </p:cNvCxnSpPr>
          <p:nvPr/>
        </p:nvCxnSpPr>
        <p:spPr>
          <a:xfrm flipV="1">
            <a:off x="5478443" y="977535"/>
            <a:ext cx="2955052" cy="2183007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66950D-DE42-4840-87C0-E102171D72C9}"/>
              </a:ext>
            </a:extLst>
          </p:cNvPr>
          <p:cNvCxnSpPr>
            <a:cxnSpLocks/>
          </p:cNvCxnSpPr>
          <p:nvPr/>
        </p:nvCxnSpPr>
        <p:spPr>
          <a:xfrm flipV="1">
            <a:off x="5478443" y="1848393"/>
            <a:ext cx="2955052" cy="1312149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F7AD6A-2404-5343-9F7E-2A77C96FC263}"/>
              </a:ext>
            </a:extLst>
          </p:cNvPr>
          <p:cNvCxnSpPr>
            <a:cxnSpLocks/>
          </p:cNvCxnSpPr>
          <p:nvPr/>
        </p:nvCxnSpPr>
        <p:spPr>
          <a:xfrm flipV="1">
            <a:off x="5478443" y="2719251"/>
            <a:ext cx="2955052" cy="4412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F9AD6E-F4B5-CA43-9498-7C70FB4EBA0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55052" cy="42956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25136F6-FF6A-F043-AA67-3B35EE14F862}"/>
              </a:ext>
            </a:extLst>
          </p:cNvPr>
          <p:cNvSpPr/>
          <p:nvPr/>
        </p:nvSpPr>
        <p:spPr>
          <a:xfrm>
            <a:off x="5159826" y="284988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BDB971-D874-3E47-9936-1B13F2171797}"/>
              </a:ext>
            </a:extLst>
          </p:cNvPr>
          <p:cNvSpPr/>
          <p:nvPr/>
        </p:nvSpPr>
        <p:spPr>
          <a:xfrm>
            <a:off x="8142512" y="2414451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8F58C4-994A-444C-81A3-F227133DDF0A}"/>
              </a:ext>
            </a:extLst>
          </p:cNvPr>
          <p:cNvSpPr/>
          <p:nvPr/>
        </p:nvSpPr>
        <p:spPr>
          <a:xfrm>
            <a:off x="8142512" y="3285309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Bernina Sans Semibold" pitchFamily="2" charset="77"/>
              </a:rPr>
              <a:t>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65A2C1-D863-4E4E-A7F0-E9149F1CFDCF}"/>
              </a:ext>
            </a:extLst>
          </p:cNvPr>
          <p:cNvSpPr/>
          <p:nvPr/>
        </p:nvSpPr>
        <p:spPr>
          <a:xfrm>
            <a:off x="8109855" y="4156167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561AD-19F3-CA49-976A-4D5D220BC1E9}"/>
              </a:ext>
            </a:extLst>
          </p:cNvPr>
          <p:cNvSpPr/>
          <p:nvPr/>
        </p:nvSpPr>
        <p:spPr>
          <a:xfrm>
            <a:off x="8098970" y="5027025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F0546-A997-1144-89C6-0C27743837E3}"/>
              </a:ext>
            </a:extLst>
          </p:cNvPr>
          <p:cNvSpPr/>
          <p:nvPr/>
        </p:nvSpPr>
        <p:spPr>
          <a:xfrm>
            <a:off x="8142512" y="1543593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C807A-7865-BE46-BC52-48C52495D7DE}"/>
              </a:ext>
            </a:extLst>
          </p:cNvPr>
          <p:cNvSpPr/>
          <p:nvPr/>
        </p:nvSpPr>
        <p:spPr>
          <a:xfrm>
            <a:off x="8142512" y="672735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75CC05-4BCA-464C-A3F9-AA284AA26DAB}"/>
              </a:ext>
            </a:extLst>
          </p:cNvPr>
          <p:cNvSpPr txBox="1"/>
          <p:nvPr/>
        </p:nvSpPr>
        <p:spPr>
          <a:xfrm>
            <a:off x="4568020" y="1366079"/>
            <a:ext cx="182084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Bernino Sans" pitchFamily="2" charset="77"/>
              </a:rPr>
              <a:t>&gt; </a:t>
            </a:r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free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colors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left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AF1145-AE8E-0740-B327-82DB135B8CCC}"/>
              </a:ext>
            </a:extLst>
          </p:cNvPr>
          <p:cNvSpPr txBox="1"/>
          <p:nvPr/>
        </p:nvSpPr>
        <p:spPr>
          <a:xfrm>
            <a:off x="307732" y="356326"/>
            <a:ext cx="4141175" cy="5783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b="1" dirty="0">
                <a:solidFill>
                  <a:schemeClr val="accent1"/>
                </a:solidFill>
                <a:latin typeface="Bernina Sans Extrabold" pitchFamily="2" charset="77"/>
              </a:rPr>
              <a:t>I’m active:</a:t>
            </a:r>
          </a:p>
        </p:txBody>
      </p:sp>
    </p:spTree>
    <p:extLst>
      <p:ext uri="{BB962C8B-B14F-4D97-AF65-F5344CB8AC3E}">
        <p14:creationId xmlns:p14="http://schemas.microsoft.com/office/powerpoint/2010/main" val="344677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3000"/>
              </a:spcBef>
              <a:buNone/>
            </a:pPr>
            <a: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  <a:t>Vertex coloring</a:t>
            </a:r>
            <a:b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  <a:t>with </a:t>
            </a:r>
            <a:r>
              <a:rPr lang="el-GR" sz="7200" b="1" dirty="0">
                <a:solidFill>
                  <a:schemeClr val="accent1"/>
                </a:solidFill>
                <a:latin typeface="Bernino Sans Extrabold" pitchFamily="2" charset="77"/>
              </a:rPr>
              <a:t>Δ</a:t>
            </a:r>
            <a: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  <a:t>+1 colors</a:t>
            </a:r>
            <a:endParaRPr lang="en-US" sz="6000" b="1" dirty="0">
              <a:solidFill>
                <a:schemeClr val="accent1"/>
              </a:solidFill>
              <a:latin typeface="Bernino Sans Extrabold" pitchFamily="2" charset="77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400" b="1" dirty="0">
                <a:latin typeface="Bernino Sans Extrabold" pitchFamily="2" charset="77"/>
              </a:rPr>
              <a:t>Week 4: </a:t>
            </a:r>
            <a:r>
              <a:rPr lang="en-US" sz="4400" dirty="0"/>
              <a:t>deterministic, </a:t>
            </a:r>
            <a:r>
              <a:rPr lang="en-US" sz="4400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sz="4400" b="1" dirty="0">
                <a:solidFill>
                  <a:schemeClr val="accent2"/>
                </a:solidFill>
                <a:latin typeface="Bernino Sans Semibold" pitchFamily="2" charset="77"/>
              </a:rPr>
              <a:t>(</a:t>
            </a:r>
            <a:r>
              <a:rPr lang="el-GR" sz="4400" b="1" dirty="0">
                <a:solidFill>
                  <a:schemeClr val="accent2"/>
                </a:solidFill>
                <a:latin typeface="Bernino Sans Semibold" pitchFamily="2" charset="77"/>
              </a:rPr>
              <a:t>Δ</a:t>
            </a:r>
            <a:r>
              <a:rPr lang="en-US" sz="4400" b="1" dirty="0">
                <a:solidFill>
                  <a:schemeClr val="accent2"/>
                </a:solidFill>
                <a:latin typeface="Bernino Sans Semibold" pitchFamily="2" charset="77"/>
              </a:rPr>
              <a:t> + log* </a:t>
            </a:r>
            <a:r>
              <a:rPr lang="en-US" sz="4400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sz="4400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400" b="1" dirty="0">
                <a:solidFill>
                  <a:schemeClr val="bg1"/>
                </a:solidFill>
                <a:latin typeface="Bernino Sans Extrabold" pitchFamily="2" charset="77"/>
              </a:rPr>
              <a:t>Today: </a:t>
            </a:r>
            <a:r>
              <a:rPr lang="en-US" sz="4400" dirty="0">
                <a:solidFill>
                  <a:schemeClr val="bg1"/>
                </a:solidFill>
              </a:rPr>
              <a:t>randomized, </a:t>
            </a:r>
            <a:r>
              <a:rPr lang="en-US" sz="4400" dirty="0" err="1">
                <a:solidFill>
                  <a:schemeClr val="bg1"/>
                </a:solidFill>
              </a:rPr>
              <a:t>w.h.p</a:t>
            </a:r>
            <a:r>
              <a:rPr lang="en-US" sz="4400" dirty="0">
                <a:solidFill>
                  <a:schemeClr val="bg1"/>
                </a:solidFill>
              </a:rPr>
              <a:t>. </a:t>
            </a:r>
            <a:r>
              <a:rPr lang="en-US" sz="4400" b="1" i="1" dirty="0">
                <a:solidFill>
                  <a:schemeClr val="bg1"/>
                </a:solidFill>
                <a:latin typeface="Bernino Sans Semibold" pitchFamily="2" charset="77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Bernino Sans Semibold" pitchFamily="2" charset="77"/>
              </a:rPr>
              <a:t>(log </a:t>
            </a:r>
            <a:r>
              <a:rPr lang="en-US" sz="4400" b="1" i="1" dirty="0">
                <a:solidFill>
                  <a:schemeClr val="bg1"/>
                </a:solidFill>
                <a:latin typeface="Bernino Sans Semibold" pitchFamily="2" charset="77"/>
              </a:rPr>
              <a:t>n</a:t>
            </a:r>
            <a:r>
              <a:rPr lang="en-US" sz="4400" b="1" dirty="0">
                <a:solidFill>
                  <a:schemeClr val="bg1"/>
                </a:solidFill>
                <a:latin typeface="Bernino Sans Semibold" pitchFamily="2" charset="7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07632-5A58-6341-9334-6AADB91692C2}"/>
              </a:ext>
            </a:extLst>
          </p:cNvPr>
          <p:cNvSpPr txBox="1"/>
          <p:nvPr/>
        </p:nvSpPr>
        <p:spPr>
          <a:xfrm>
            <a:off x="7128838" y="288446"/>
            <a:ext cx="456246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3200" dirty="0">
                <a:latin typeface="Bernino Sans Light" pitchFamily="2" charset="77"/>
              </a:rPr>
              <a:t>(</a:t>
            </a:r>
            <a:r>
              <a:rPr lang="el-GR" sz="3200" dirty="0">
                <a:latin typeface="Bernino Sans Light" pitchFamily="2" charset="77"/>
              </a:rPr>
              <a:t>Δ</a:t>
            </a:r>
            <a:r>
              <a:rPr lang="en-US" sz="3200" dirty="0">
                <a:latin typeface="Bernino Sans Light" pitchFamily="2" charset="77"/>
              </a:rPr>
              <a:t> = maximum degree)</a:t>
            </a:r>
          </a:p>
        </p:txBody>
      </p:sp>
    </p:spTree>
    <p:extLst>
      <p:ext uri="{BB962C8B-B14F-4D97-AF65-F5344CB8AC3E}">
        <p14:creationId xmlns:p14="http://schemas.microsoft.com/office/powerpoint/2010/main" val="1254459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4FFD25-63F8-764D-9294-7471C6FA0DB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22395" cy="13004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18C8AA-E038-DF43-8944-D2C2E3F52191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11510" cy="2171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8755FEE-0AFD-F94E-BFC7-985DF0353BEC}"/>
              </a:ext>
            </a:extLst>
          </p:cNvPr>
          <p:cNvSpPr/>
          <p:nvPr/>
        </p:nvSpPr>
        <p:spPr>
          <a:xfrm>
            <a:off x="9167862" y="672735"/>
            <a:ext cx="239486" cy="1480458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accent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2FFF8-D968-4F42-9710-CF267A221D95}"/>
              </a:ext>
            </a:extLst>
          </p:cNvPr>
          <p:cNvSpPr txBox="1"/>
          <p:nvPr/>
        </p:nvSpPr>
        <p:spPr>
          <a:xfrm>
            <a:off x="9592823" y="935911"/>
            <a:ext cx="17412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Bernino Sans" pitchFamily="2" charset="77"/>
              </a:rPr>
              <a:t>Stopped, ignore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7F40167-25E9-A245-9C49-FB8D0231D691}"/>
              </a:ext>
            </a:extLst>
          </p:cNvPr>
          <p:cNvSpPr/>
          <p:nvPr/>
        </p:nvSpPr>
        <p:spPr>
          <a:xfrm>
            <a:off x="9209314" y="2414451"/>
            <a:ext cx="239486" cy="3222174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D5453-60F4-0C47-958F-20995C10C8CE}"/>
              </a:ext>
            </a:extLst>
          </p:cNvPr>
          <p:cNvSpPr txBox="1"/>
          <p:nvPr/>
        </p:nvSpPr>
        <p:spPr>
          <a:xfrm>
            <a:off x="9634275" y="3548486"/>
            <a:ext cx="255772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neighbors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still running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E2D5AC-64E3-A04C-9432-A557CAEBD44B}"/>
              </a:ext>
            </a:extLst>
          </p:cNvPr>
          <p:cNvCxnSpPr>
            <a:cxnSpLocks/>
          </p:cNvCxnSpPr>
          <p:nvPr/>
        </p:nvCxnSpPr>
        <p:spPr>
          <a:xfrm flipV="1">
            <a:off x="5478443" y="977535"/>
            <a:ext cx="2955052" cy="2183007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66950D-DE42-4840-87C0-E102171D72C9}"/>
              </a:ext>
            </a:extLst>
          </p:cNvPr>
          <p:cNvCxnSpPr>
            <a:cxnSpLocks/>
          </p:cNvCxnSpPr>
          <p:nvPr/>
        </p:nvCxnSpPr>
        <p:spPr>
          <a:xfrm flipV="1">
            <a:off x="5478443" y="1848393"/>
            <a:ext cx="2955052" cy="1312149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F7AD6A-2404-5343-9F7E-2A77C96FC263}"/>
              </a:ext>
            </a:extLst>
          </p:cNvPr>
          <p:cNvCxnSpPr>
            <a:cxnSpLocks/>
          </p:cNvCxnSpPr>
          <p:nvPr/>
        </p:nvCxnSpPr>
        <p:spPr>
          <a:xfrm flipV="1">
            <a:off x="5478443" y="2719251"/>
            <a:ext cx="2955052" cy="4412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F9AD6E-F4B5-CA43-9498-7C70FB4EBA0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55052" cy="42956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25136F6-FF6A-F043-AA67-3B35EE14F862}"/>
              </a:ext>
            </a:extLst>
          </p:cNvPr>
          <p:cNvSpPr/>
          <p:nvPr/>
        </p:nvSpPr>
        <p:spPr>
          <a:xfrm>
            <a:off x="5159826" y="284988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BDB971-D874-3E47-9936-1B13F2171797}"/>
              </a:ext>
            </a:extLst>
          </p:cNvPr>
          <p:cNvSpPr/>
          <p:nvPr/>
        </p:nvSpPr>
        <p:spPr>
          <a:xfrm>
            <a:off x="8142512" y="2414451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8F58C4-994A-444C-81A3-F227133DDF0A}"/>
              </a:ext>
            </a:extLst>
          </p:cNvPr>
          <p:cNvSpPr/>
          <p:nvPr/>
        </p:nvSpPr>
        <p:spPr>
          <a:xfrm>
            <a:off x="8142512" y="3285309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Bernina Sans Semibold" pitchFamily="2" charset="77"/>
              </a:rPr>
              <a:t>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65A2C1-D863-4E4E-A7F0-E9149F1CFDCF}"/>
              </a:ext>
            </a:extLst>
          </p:cNvPr>
          <p:cNvSpPr/>
          <p:nvPr/>
        </p:nvSpPr>
        <p:spPr>
          <a:xfrm>
            <a:off x="8109855" y="4156167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561AD-19F3-CA49-976A-4D5D220BC1E9}"/>
              </a:ext>
            </a:extLst>
          </p:cNvPr>
          <p:cNvSpPr/>
          <p:nvPr/>
        </p:nvSpPr>
        <p:spPr>
          <a:xfrm>
            <a:off x="8098970" y="5027025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F0546-A997-1144-89C6-0C27743837E3}"/>
              </a:ext>
            </a:extLst>
          </p:cNvPr>
          <p:cNvSpPr/>
          <p:nvPr/>
        </p:nvSpPr>
        <p:spPr>
          <a:xfrm>
            <a:off x="8142512" y="1543593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C807A-7865-BE46-BC52-48C52495D7DE}"/>
              </a:ext>
            </a:extLst>
          </p:cNvPr>
          <p:cNvSpPr/>
          <p:nvPr/>
        </p:nvSpPr>
        <p:spPr>
          <a:xfrm>
            <a:off x="8142512" y="672735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75CC05-4BCA-464C-A3F9-AA284AA26DAB}"/>
              </a:ext>
            </a:extLst>
          </p:cNvPr>
          <p:cNvSpPr txBox="1"/>
          <p:nvPr/>
        </p:nvSpPr>
        <p:spPr>
          <a:xfrm>
            <a:off x="4568020" y="1366079"/>
            <a:ext cx="182084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Bernino Sans" pitchFamily="2" charset="77"/>
              </a:rPr>
              <a:t>&gt; </a:t>
            </a:r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free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colors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left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AF1145-AE8E-0740-B327-82DB135B8CCC}"/>
              </a:ext>
            </a:extLst>
          </p:cNvPr>
          <p:cNvSpPr txBox="1"/>
          <p:nvPr/>
        </p:nvSpPr>
        <p:spPr>
          <a:xfrm>
            <a:off x="307732" y="356326"/>
            <a:ext cx="4141175" cy="5783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b="1" dirty="0">
                <a:solidFill>
                  <a:schemeClr val="accent1"/>
                </a:solidFill>
                <a:latin typeface="Bernina Sans Extrabold" pitchFamily="2" charset="77"/>
              </a:rPr>
              <a:t>I’m active: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716CDD-5DE2-FA4F-920D-F46363243C69}"/>
              </a:ext>
            </a:extLst>
          </p:cNvPr>
          <p:cNvSpPr txBox="1"/>
          <p:nvPr/>
        </p:nvSpPr>
        <p:spPr>
          <a:xfrm>
            <a:off x="1121641" y="1805741"/>
            <a:ext cx="307919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conflict</a:t>
            </a:r>
            <a:b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</a:br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probability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7A6668-FA41-F24E-B3DA-6F4BB500D80A}"/>
              </a:ext>
            </a:extLst>
          </p:cNvPr>
          <p:cNvSpPr txBox="1"/>
          <p:nvPr/>
        </p:nvSpPr>
        <p:spPr>
          <a:xfrm>
            <a:off x="667377" y="1033664"/>
            <a:ext cx="4141175" cy="8366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b="1" i="1" dirty="0">
                <a:latin typeface="Bernina Sans Semibold" pitchFamily="2" charset="77"/>
              </a:rPr>
              <a:t>case 1:</a:t>
            </a:r>
            <a:br>
              <a:rPr lang="en-US" sz="2800" b="1" i="1" dirty="0">
                <a:latin typeface="Bernina Sans Semibold" pitchFamily="2" charset="77"/>
              </a:rPr>
            </a:br>
            <a:r>
              <a:rPr lang="en-US" sz="2800" b="1" i="1" dirty="0">
                <a:latin typeface="Bernina Sans Semibold" pitchFamily="2" charset="77"/>
              </a:rPr>
              <a:t>v is passive</a:t>
            </a:r>
          </a:p>
        </p:txBody>
      </p:sp>
    </p:spTree>
    <p:extLst>
      <p:ext uri="{BB962C8B-B14F-4D97-AF65-F5344CB8AC3E}">
        <p14:creationId xmlns:p14="http://schemas.microsoft.com/office/powerpoint/2010/main" val="1047655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4FFD25-63F8-764D-9294-7471C6FA0DB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22395" cy="13004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18C8AA-E038-DF43-8944-D2C2E3F52191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11510" cy="2171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8755FEE-0AFD-F94E-BFC7-985DF0353BEC}"/>
              </a:ext>
            </a:extLst>
          </p:cNvPr>
          <p:cNvSpPr/>
          <p:nvPr/>
        </p:nvSpPr>
        <p:spPr>
          <a:xfrm>
            <a:off x="9167862" y="672735"/>
            <a:ext cx="239486" cy="1480458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accent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2FFF8-D968-4F42-9710-CF267A221D95}"/>
              </a:ext>
            </a:extLst>
          </p:cNvPr>
          <p:cNvSpPr txBox="1"/>
          <p:nvPr/>
        </p:nvSpPr>
        <p:spPr>
          <a:xfrm>
            <a:off x="9592823" y="935911"/>
            <a:ext cx="17412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Bernino Sans" pitchFamily="2" charset="77"/>
              </a:rPr>
              <a:t>Stopped, ignore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7F40167-25E9-A245-9C49-FB8D0231D691}"/>
              </a:ext>
            </a:extLst>
          </p:cNvPr>
          <p:cNvSpPr/>
          <p:nvPr/>
        </p:nvSpPr>
        <p:spPr>
          <a:xfrm>
            <a:off x="9209314" y="2414451"/>
            <a:ext cx="239486" cy="3222174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D5453-60F4-0C47-958F-20995C10C8CE}"/>
              </a:ext>
            </a:extLst>
          </p:cNvPr>
          <p:cNvSpPr txBox="1"/>
          <p:nvPr/>
        </p:nvSpPr>
        <p:spPr>
          <a:xfrm>
            <a:off x="9634275" y="3548486"/>
            <a:ext cx="255772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neighbors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still running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E2D5AC-64E3-A04C-9432-A557CAEBD44B}"/>
              </a:ext>
            </a:extLst>
          </p:cNvPr>
          <p:cNvCxnSpPr>
            <a:cxnSpLocks/>
          </p:cNvCxnSpPr>
          <p:nvPr/>
        </p:nvCxnSpPr>
        <p:spPr>
          <a:xfrm flipV="1">
            <a:off x="5478443" y="977535"/>
            <a:ext cx="2955052" cy="2183007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66950D-DE42-4840-87C0-E102171D72C9}"/>
              </a:ext>
            </a:extLst>
          </p:cNvPr>
          <p:cNvCxnSpPr>
            <a:cxnSpLocks/>
          </p:cNvCxnSpPr>
          <p:nvPr/>
        </p:nvCxnSpPr>
        <p:spPr>
          <a:xfrm flipV="1">
            <a:off x="5478443" y="1848393"/>
            <a:ext cx="2955052" cy="1312149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F7AD6A-2404-5343-9F7E-2A77C96FC263}"/>
              </a:ext>
            </a:extLst>
          </p:cNvPr>
          <p:cNvCxnSpPr>
            <a:cxnSpLocks/>
          </p:cNvCxnSpPr>
          <p:nvPr/>
        </p:nvCxnSpPr>
        <p:spPr>
          <a:xfrm flipV="1">
            <a:off x="5478443" y="2719251"/>
            <a:ext cx="2955052" cy="4412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F9AD6E-F4B5-CA43-9498-7C70FB4EBA0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55052" cy="42956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25136F6-FF6A-F043-AA67-3B35EE14F862}"/>
              </a:ext>
            </a:extLst>
          </p:cNvPr>
          <p:cNvSpPr/>
          <p:nvPr/>
        </p:nvSpPr>
        <p:spPr>
          <a:xfrm>
            <a:off x="5159826" y="284988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BDB971-D874-3E47-9936-1B13F2171797}"/>
              </a:ext>
            </a:extLst>
          </p:cNvPr>
          <p:cNvSpPr/>
          <p:nvPr/>
        </p:nvSpPr>
        <p:spPr>
          <a:xfrm>
            <a:off x="8142512" y="2414451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8F58C4-994A-444C-81A3-F227133DDF0A}"/>
              </a:ext>
            </a:extLst>
          </p:cNvPr>
          <p:cNvSpPr/>
          <p:nvPr/>
        </p:nvSpPr>
        <p:spPr>
          <a:xfrm>
            <a:off x="8142512" y="3285309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Bernina Sans Semibold" pitchFamily="2" charset="77"/>
              </a:rPr>
              <a:t>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65A2C1-D863-4E4E-A7F0-E9149F1CFDCF}"/>
              </a:ext>
            </a:extLst>
          </p:cNvPr>
          <p:cNvSpPr/>
          <p:nvPr/>
        </p:nvSpPr>
        <p:spPr>
          <a:xfrm>
            <a:off x="8109855" y="4156167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561AD-19F3-CA49-976A-4D5D220BC1E9}"/>
              </a:ext>
            </a:extLst>
          </p:cNvPr>
          <p:cNvSpPr/>
          <p:nvPr/>
        </p:nvSpPr>
        <p:spPr>
          <a:xfrm>
            <a:off x="8098970" y="5027025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F0546-A997-1144-89C6-0C27743837E3}"/>
              </a:ext>
            </a:extLst>
          </p:cNvPr>
          <p:cNvSpPr/>
          <p:nvPr/>
        </p:nvSpPr>
        <p:spPr>
          <a:xfrm>
            <a:off x="8142512" y="1543593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C807A-7865-BE46-BC52-48C52495D7DE}"/>
              </a:ext>
            </a:extLst>
          </p:cNvPr>
          <p:cNvSpPr/>
          <p:nvPr/>
        </p:nvSpPr>
        <p:spPr>
          <a:xfrm>
            <a:off x="8142512" y="672735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75CC05-4BCA-464C-A3F9-AA284AA26DAB}"/>
              </a:ext>
            </a:extLst>
          </p:cNvPr>
          <p:cNvSpPr txBox="1"/>
          <p:nvPr/>
        </p:nvSpPr>
        <p:spPr>
          <a:xfrm>
            <a:off x="4568020" y="1366079"/>
            <a:ext cx="182084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Bernino Sans" pitchFamily="2" charset="77"/>
              </a:rPr>
              <a:t>&gt; </a:t>
            </a:r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free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colors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left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AF1145-AE8E-0740-B327-82DB135B8CCC}"/>
              </a:ext>
            </a:extLst>
          </p:cNvPr>
          <p:cNvSpPr txBox="1"/>
          <p:nvPr/>
        </p:nvSpPr>
        <p:spPr>
          <a:xfrm>
            <a:off x="307732" y="356326"/>
            <a:ext cx="4141175" cy="5783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b="1" dirty="0">
                <a:solidFill>
                  <a:schemeClr val="accent1"/>
                </a:solidFill>
                <a:latin typeface="Bernina Sans Extrabold" pitchFamily="2" charset="77"/>
              </a:rPr>
              <a:t>I’m active: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716CDD-5DE2-FA4F-920D-F46363243C69}"/>
              </a:ext>
            </a:extLst>
          </p:cNvPr>
          <p:cNvSpPr txBox="1"/>
          <p:nvPr/>
        </p:nvSpPr>
        <p:spPr>
          <a:xfrm>
            <a:off x="1121641" y="1805741"/>
            <a:ext cx="307919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conflict</a:t>
            </a:r>
            <a:b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</a:br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probability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DA4E0E-0B36-4945-AFCB-0D7EC8605FB7}"/>
              </a:ext>
            </a:extLst>
          </p:cNvPr>
          <p:cNvSpPr txBox="1"/>
          <p:nvPr/>
        </p:nvSpPr>
        <p:spPr>
          <a:xfrm>
            <a:off x="672612" y="3016601"/>
            <a:ext cx="4141175" cy="8366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b="1" i="1" dirty="0">
                <a:latin typeface="Bernina Sans Semibold" pitchFamily="2" charset="77"/>
              </a:rPr>
              <a:t>case 2:</a:t>
            </a:r>
            <a:br>
              <a:rPr lang="en-US" sz="2800" b="1" i="1" dirty="0">
                <a:latin typeface="Bernina Sans Semibold" pitchFamily="2" charset="77"/>
              </a:rPr>
            </a:br>
            <a:r>
              <a:rPr lang="en-US" sz="2800" b="1" i="1" dirty="0">
                <a:latin typeface="Bernina Sans Semibold" pitchFamily="2" charset="77"/>
              </a:rPr>
              <a:t>v is active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7A6668-FA41-F24E-B3DA-6F4BB500D80A}"/>
              </a:ext>
            </a:extLst>
          </p:cNvPr>
          <p:cNvSpPr txBox="1"/>
          <p:nvPr/>
        </p:nvSpPr>
        <p:spPr>
          <a:xfrm>
            <a:off x="667377" y="1033664"/>
            <a:ext cx="4141175" cy="8366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b="1" i="1" dirty="0">
                <a:latin typeface="Bernina Sans Semibold" pitchFamily="2" charset="77"/>
              </a:rPr>
              <a:t>case 1:</a:t>
            </a:r>
            <a:br>
              <a:rPr lang="en-US" sz="2800" b="1" i="1" dirty="0">
                <a:latin typeface="Bernina Sans Semibold" pitchFamily="2" charset="77"/>
              </a:rPr>
            </a:br>
            <a:r>
              <a:rPr lang="en-US" sz="2800" b="1" i="1" dirty="0">
                <a:latin typeface="Bernina Sans Semibold" pitchFamily="2" charset="77"/>
              </a:rPr>
              <a:t>v is passive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AB2FC4-D48C-B541-A246-8EC86EA7F55F}"/>
              </a:ext>
            </a:extLst>
          </p:cNvPr>
          <p:cNvSpPr txBox="1"/>
          <p:nvPr/>
        </p:nvSpPr>
        <p:spPr>
          <a:xfrm>
            <a:off x="1067213" y="3783389"/>
            <a:ext cx="307919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conflict</a:t>
            </a:r>
            <a:b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</a:br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probability &lt; 1/</a:t>
            </a:r>
            <a:r>
              <a:rPr lang="en-US" sz="2800" i="1" dirty="0">
                <a:solidFill>
                  <a:schemeClr val="accent2"/>
                </a:solidFill>
                <a:latin typeface="Bernino Sans" pitchFamily="2" charset="77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042540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4FFD25-63F8-764D-9294-7471C6FA0DB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22395" cy="13004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18C8AA-E038-DF43-8944-D2C2E3F52191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11510" cy="2171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>
            <a:extLst>
              <a:ext uri="{FF2B5EF4-FFF2-40B4-BE49-F238E27FC236}">
                <a16:creationId xmlns:a16="http://schemas.microsoft.com/office/drawing/2014/main" id="{B801F9BB-2529-5B4F-8CF2-1459BE9DD406}"/>
              </a:ext>
            </a:extLst>
          </p:cNvPr>
          <p:cNvSpPr/>
          <p:nvPr/>
        </p:nvSpPr>
        <p:spPr>
          <a:xfrm>
            <a:off x="4555663" y="3509069"/>
            <a:ext cx="2723946" cy="2633227"/>
          </a:xfrm>
          <a:custGeom>
            <a:avLst/>
            <a:gdLst>
              <a:gd name="connsiteX0" fmla="*/ 0 w 2699238"/>
              <a:gd name="connsiteY0" fmla="*/ 2189285 h 2189285"/>
              <a:gd name="connsiteX1" fmla="*/ 1608992 w 2699238"/>
              <a:gd name="connsiteY1" fmla="*/ 1688123 h 2189285"/>
              <a:gd name="connsiteX2" fmla="*/ 2699238 w 2699238"/>
              <a:gd name="connsiteY2" fmla="*/ 0 h 218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9238" h="2189285">
                <a:moveTo>
                  <a:pt x="0" y="2189285"/>
                </a:moveTo>
                <a:cubicBezTo>
                  <a:pt x="579559" y="2121144"/>
                  <a:pt x="1159119" y="2053004"/>
                  <a:pt x="1608992" y="1688123"/>
                </a:cubicBezTo>
                <a:cubicBezTo>
                  <a:pt x="2058865" y="1323242"/>
                  <a:pt x="2472103" y="400050"/>
                  <a:pt x="2699238" y="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8755FEE-0AFD-F94E-BFC7-985DF0353BEC}"/>
              </a:ext>
            </a:extLst>
          </p:cNvPr>
          <p:cNvSpPr/>
          <p:nvPr/>
        </p:nvSpPr>
        <p:spPr>
          <a:xfrm>
            <a:off x="9167862" y="672735"/>
            <a:ext cx="239486" cy="1480458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accent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2FFF8-D968-4F42-9710-CF267A221D95}"/>
              </a:ext>
            </a:extLst>
          </p:cNvPr>
          <p:cNvSpPr txBox="1"/>
          <p:nvPr/>
        </p:nvSpPr>
        <p:spPr>
          <a:xfrm>
            <a:off x="9592823" y="935911"/>
            <a:ext cx="17412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Bernino Sans" pitchFamily="2" charset="77"/>
              </a:rPr>
              <a:t>Stopped, ignore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7F40167-25E9-A245-9C49-FB8D0231D691}"/>
              </a:ext>
            </a:extLst>
          </p:cNvPr>
          <p:cNvSpPr/>
          <p:nvPr/>
        </p:nvSpPr>
        <p:spPr>
          <a:xfrm>
            <a:off x="9209314" y="2414451"/>
            <a:ext cx="239486" cy="3222174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D5453-60F4-0C47-958F-20995C10C8CE}"/>
              </a:ext>
            </a:extLst>
          </p:cNvPr>
          <p:cNvSpPr txBox="1"/>
          <p:nvPr/>
        </p:nvSpPr>
        <p:spPr>
          <a:xfrm>
            <a:off x="9634275" y="3548486"/>
            <a:ext cx="255772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neighbors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still running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E2D5AC-64E3-A04C-9432-A557CAEBD44B}"/>
              </a:ext>
            </a:extLst>
          </p:cNvPr>
          <p:cNvCxnSpPr>
            <a:cxnSpLocks/>
          </p:cNvCxnSpPr>
          <p:nvPr/>
        </p:nvCxnSpPr>
        <p:spPr>
          <a:xfrm flipV="1">
            <a:off x="5478443" y="977535"/>
            <a:ext cx="2955052" cy="2183007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66950D-DE42-4840-87C0-E102171D72C9}"/>
              </a:ext>
            </a:extLst>
          </p:cNvPr>
          <p:cNvCxnSpPr>
            <a:cxnSpLocks/>
          </p:cNvCxnSpPr>
          <p:nvPr/>
        </p:nvCxnSpPr>
        <p:spPr>
          <a:xfrm flipV="1">
            <a:off x="5478443" y="1848393"/>
            <a:ext cx="2955052" cy="1312149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F7AD6A-2404-5343-9F7E-2A77C96FC263}"/>
              </a:ext>
            </a:extLst>
          </p:cNvPr>
          <p:cNvCxnSpPr>
            <a:cxnSpLocks/>
          </p:cNvCxnSpPr>
          <p:nvPr/>
        </p:nvCxnSpPr>
        <p:spPr>
          <a:xfrm flipV="1">
            <a:off x="5478443" y="2719251"/>
            <a:ext cx="2955052" cy="4412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F9AD6E-F4B5-CA43-9498-7C70FB4EBA0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55052" cy="42956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25136F6-FF6A-F043-AA67-3B35EE14F862}"/>
              </a:ext>
            </a:extLst>
          </p:cNvPr>
          <p:cNvSpPr/>
          <p:nvPr/>
        </p:nvSpPr>
        <p:spPr>
          <a:xfrm>
            <a:off x="5159826" y="284988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BDB971-D874-3E47-9936-1B13F2171797}"/>
              </a:ext>
            </a:extLst>
          </p:cNvPr>
          <p:cNvSpPr/>
          <p:nvPr/>
        </p:nvSpPr>
        <p:spPr>
          <a:xfrm>
            <a:off x="8142512" y="2414451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8F58C4-994A-444C-81A3-F227133DDF0A}"/>
              </a:ext>
            </a:extLst>
          </p:cNvPr>
          <p:cNvSpPr/>
          <p:nvPr/>
        </p:nvSpPr>
        <p:spPr>
          <a:xfrm>
            <a:off x="8142512" y="3285309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Bernina Sans Semibold" pitchFamily="2" charset="77"/>
              </a:rPr>
              <a:t>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65A2C1-D863-4E4E-A7F0-E9149F1CFDCF}"/>
              </a:ext>
            </a:extLst>
          </p:cNvPr>
          <p:cNvSpPr/>
          <p:nvPr/>
        </p:nvSpPr>
        <p:spPr>
          <a:xfrm>
            <a:off x="8109855" y="4156167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561AD-19F3-CA49-976A-4D5D220BC1E9}"/>
              </a:ext>
            </a:extLst>
          </p:cNvPr>
          <p:cNvSpPr/>
          <p:nvPr/>
        </p:nvSpPr>
        <p:spPr>
          <a:xfrm>
            <a:off x="8098970" y="5027025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F0546-A997-1144-89C6-0C27743837E3}"/>
              </a:ext>
            </a:extLst>
          </p:cNvPr>
          <p:cNvSpPr/>
          <p:nvPr/>
        </p:nvSpPr>
        <p:spPr>
          <a:xfrm>
            <a:off x="8142512" y="1543593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C807A-7865-BE46-BC52-48C52495D7DE}"/>
              </a:ext>
            </a:extLst>
          </p:cNvPr>
          <p:cNvSpPr/>
          <p:nvPr/>
        </p:nvSpPr>
        <p:spPr>
          <a:xfrm>
            <a:off x="8142512" y="672735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75CC05-4BCA-464C-A3F9-AA284AA26DAB}"/>
              </a:ext>
            </a:extLst>
          </p:cNvPr>
          <p:cNvSpPr txBox="1"/>
          <p:nvPr/>
        </p:nvSpPr>
        <p:spPr>
          <a:xfrm>
            <a:off x="4568020" y="1366079"/>
            <a:ext cx="182084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Bernino Sans" pitchFamily="2" charset="77"/>
              </a:rPr>
              <a:t>&gt; </a:t>
            </a:r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free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colors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left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AF1145-AE8E-0740-B327-82DB135B8CCC}"/>
              </a:ext>
            </a:extLst>
          </p:cNvPr>
          <p:cNvSpPr txBox="1"/>
          <p:nvPr/>
        </p:nvSpPr>
        <p:spPr>
          <a:xfrm>
            <a:off x="307732" y="356326"/>
            <a:ext cx="4141175" cy="5783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b="1" dirty="0">
                <a:solidFill>
                  <a:schemeClr val="accent1"/>
                </a:solidFill>
                <a:latin typeface="Bernina Sans Extrabold" pitchFamily="2" charset="77"/>
              </a:rPr>
              <a:t>I’m active: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716CDD-5DE2-FA4F-920D-F46363243C69}"/>
              </a:ext>
            </a:extLst>
          </p:cNvPr>
          <p:cNvSpPr txBox="1"/>
          <p:nvPr/>
        </p:nvSpPr>
        <p:spPr>
          <a:xfrm>
            <a:off x="1121641" y="1805741"/>
            <a:ext cx="307919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conflict</a:t>
            </a:r>
            <a:b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</a:br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probability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DA4E0E-0B36-4945-AFCB-0D7EC8605FB7}"/>
              </a:ext>
            </a:extLst>
          </p:cNvPr>
          <p:cNvSpPr txBox="1"/>
          <p:nvPr/>
        </p:nvSpPr>
        <p:spPr>
          <a:xfrm>
            <a:off x="672612" y="3016601"/>
            <a:ext cx="4141175" cy="8366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b="1" i="1" dirty="0">
                <a:latin typeface="Bernina Sans Semibold" pitchFamily="2" charset="77"/>
              </a:rPr>
              <a:t>case 2:</a:t>
            </a:r>
            <a:br>
              <a:rPr lang="en-US" sz="2800" b="1" i="1" dirty="0">
                <a:latin typeface="Bernina Sans Semibold" pitchFamily="2" charset="77"/>
              </a:rPr>
            </a:br>
            <a:r>
              <a:rPr lang="en-US" sz="2800" b="1" i="1" dirty="0">
                <a:latin typeface="Bernina Sans Semibold" pitchFamily="2" charset="77"/>
              </a:rPr>
              <a:t>v is active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7A6668-FA41-F24E-B3DA-6F4BB500D80A}"/>
              </a:ext>
            </a:extLst>
          </p:cNvPr>
          <p:cNvSpPr txBox="1"/>
          <p:nvPr/>
        </p:nvSpPr>
        <p:spPr>
          <a:xfrm>
            <a:off x="667377" y="1033664"/>
            <a:ext cx="4141175" cy="8366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b="1" i="1" dirty="0">
                <a:latin typeface="Bernina Sans Semibold" pitchFamily="2" charset="77"/>
              </a:rPr>
              <a:t>case 1:</a:t>
            </a:r>
            <a:br>
              <a:rPr lang="en-US" sz="2800" b="1" i="1" dirty="0">
                <a:latin typeface="Bernina Sans Semibold" pitchFamily="2" charset="77"/>
              </a:rPr>
            </a:br>
            <a:r>
              <a:rPr lang="en-US" sz="2800" b="1" i="1" dirty="0">
                <a:latin typeface="Bernina Sans Semibold" pitchFamily="2" charset="77"/>
              </a:rPr>
              <a:t>v is passive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AB2FC4-D48C-B541-A246-8EC86EA7F55F}"/>
              </a:ext>
            </a:extLst>
          </p:cNvPr>
          <p:cNvSpPr txBox="1"/>
          <p:nvPr/>
        </p:nvSpPr>
        <p:spPr>
          <a:xfrm>
            <a:off x="1067213" y="3783389"/>
            <a:ext cx="307919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conflict</a:t>
            </a:r>
            <a:b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</a:br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probability &lt; 1/</a:t>
            </a:r>
            <a:r>
              <a:rPr lang="en-US" sz="2800" i="1" dirty="0">
                <a:solidFill>
                  <a:schemeClr val="accent2"/>
                </a:solidFill>
                <a:latin typeface="Bernino Sans" pitchFamily="2" charset="77"/>
              </a:rPr>
              <a:t>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A878DB-D71E-9346-A755-DE04F5959EE3}"/>
              </a:ext>
            </a:extLst>
          </p:cNvPr>
          <p:cNvSpPr txBox="1"/>
          <p:nvPr/>
        </p:nvSpPr>
        <p:spPr>
          <a:xfrm>
            <a:off x="619641" y="4994249"/>
            <a:ext cx="4141175" cy="47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b="1" i="1" dirty="0">
                <a:latin typeface="Bernina Sans Semibold" pitchFamily="2" charset="77"/>
              </a:rPr>
              <a:t>overall: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51DB79-6C3E-504C-8DA1-374E37B5F5D0}"/>
              </a:ext>
            </a:extLst>
          </p:cNvPr>
          <p:cNvSpPr txBox="1"/>
          <p:nvPr/>
        </p:nvSpPr>
        <p:spPr>
          <a:xfrm>
            <a:off x="1013836" y="5433891"/>
            <a:ext cx="413510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conflict</a:t>
            </a:r>
            <a:b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</a:br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probability &lt; 1/(2</a:t>
            </a:r>
            <a:r>
              <a:rPr lang="en-US" sz="2800" i="1" dirty="0">
                <a:solidFill>
                  <a:schemeClr val="accent2"/>
                </a:solidFill>
                <a:latin typeface="Bernino Sans" pitchFamily="2" charset="77"/>
              </a:rPr>
              <a:t>k</a:t>
            </a:r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endParaRPr lang="en-US" sz="2800" i="1" dirty="0">
              <a:solidFill>
                <a:schemeClr val="accent2"/>
              </a:solidFill>
              <a:latin typeface="Bernin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28335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C01DF15D-D57E-8D48-B49C-27C02D570324}"/>
              </a:ext>
            </a:extLst>
          </p:cNvPr>
          <p:cNvSpPr/>
          <p:nvPr/>
        </p:nvSpPr>
        <p:spPr>
          <a:xfrm>
            <a:off x="6691363" y="2663151"/>
            <a:ext cx="905608" cy="2126898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8755FEE-0AFD-F94E-BFC7-985DF0353BEC}"/>
              </a:ext>
            </a:extLst>
          </p:cNvPr>
          <p:cNvSpPr/>
          <p:nvPr/>
        </p:nvSpPr>
        <p:spPr>
          <a:xfrm>
            <a:off x="9167862" y="672735"/>
            <a:ext cx="239486" cy="1480458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accent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2FFF8-D968-4F42-9710-CF267A221D95}"/>
              </a:ext>
            </a:extLst>
          </p:cNvPr>
          <p:cNvSpPr txBox="1"/>
          <p:nvPr/>
        </p:nvSpPr>
        <p:spPr>
          <a:xfrm>
            <a:off x="9592823" y="935911"/>
            <a:ext cx="17412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Bernino Sans" pitchFamily="2" charset="77"/>
              </a:rPr>
              <a:t>Stopped, ignore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7F40167-25E9-A245-9C49-FB8D0231D691}"/>
              </a:ext>
            </a:extLst>
          </p:cNvPr>
          <p:cNvSpPr/>
          <p:nvPr/>
        </p:nvSpPr>
        <p:spPr>
          <a:xfrm>
            <a:off x="9209314" y="2414451"/>
            <a:ext cx="239486" cy="3222174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D5453-60F4-0C47-958F-20995C10C8CE}"/>
              </a:ext>
            </a:extLst>
          </p:cNvPr>
          <p:cNvSpPr txBox="1"/>
          <p:nvPr/>
        </p:nvSpPr>
        <p:spPr>
          <a:xfrm>
            <a:off x="9634275" y="3548486"/>
            <a:ext cx="255772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neighbors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still running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F7AD6A-2404-5343-9F7E-2A77C96FC263}"/>
              </a:ext>
            </a:extLst>
          </p:cNvPr>
          <p:cNvCxnSpPr>
            <a:cxnSpLocks/>
          </p:cNvCxnSpPr>
          <p:nvPr/>
        </p:nvCxnSpPr>
        <p:spPr>
          <a:xfrm flipV="1">
            <a:off x="5478443" y="2719251"/>
            <a:ext cx="2955052" cy="441291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F9AD6E-F4B5-CA43-9498-7C70FB4EBA0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55052" cy="429567"/>
          </a:xfrm>
          <a:prstGeom prst="line">
            <a:avLst/>
          </a:prstGeom>
          <a:ln w="57150">
            <a:solidFill>
              <a:schemeClr val="accent2"/>
            </a:solidFill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4FFD25-63F8-764D-9294-7471C6FA0DB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22395" cy="1300425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18C8AA-E038-DF43-8944-D2C2E3F52191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11510" cy="2171283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75CC05-4BCA-464C-A3F9-AA284AA26DAB}"/>
              </a:ext>
            </a:extLst>
          </p:cNvPr>
          <p:cNvSpPr txBox="1"/>
          <p:nvPr/>
        </p:nvSpPr>
        <p:spPr>
          <a:xfrm>
            <a:off x="4568020" y="1366079"/>
            <a:ext cx="182084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Bernino Sans" pitchFamily="2" charset="77"/>
              </a:rPr>
              <a:t>&gt; </a:t>
            </a:r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free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colors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left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AF1145-AE8E-0740-B327-82DB135B8CCC}"/>
              </a:ext>
            </a:extLst>
          </p:cNvPr>
          <p:cNvSpPr txBox="1"/>
          <p:nvPr/>
        </p:nvSpPr>
        <p:spPr>
          <a:xfrm>
            <a:off x="307732" y="356326"/>
            <a:ext cx="4141175" cy="5783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b="1" dirty="0">
                <a:solidFill>
                  <a:schemeClr val="accent1"/>
                </a:solidFill>
                <a:latin typeface="Bernina Sans Extrabold" pitchFamily="2" charset="77"/>
              </a:rPr>
              <a:t>I’m active: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716CDD-5DE2-FA4F-920D-F46363243C69}"/>
              </a:ext>
            </a:extLst>
          </p:cNvPr>
          <p:cNvSpPr txBox="1"/>
          <p:nvPr/>
        </p:nvSpPr>
        <p:spPr>
          <a:xfrm>
            <a:off x="1121641" y="1805741"/>
            <a:ext cx="307919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conflict</a:t>
            </a:r>
            <a:b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</a:br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probability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DA4E0E-0B36-4945-AFCB-0D7EC8605FB7}"/>
              </a:ext>
            </a:extLst>
          </p:cNvPr>
          <p:cNvSpPr txBox="1"/>
          <p:nvPr/>
        </p:nvSpPr>
        <p:spPr>
          <a:xfrm>
            <a:off x="672612" y="3016601"/>
            <a:ext cx="4141175" cy="8366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b="1" i="1" dirty="0">
                <a:latin typeface="Bernina Sans Semibold" pitchFamily="2" charset="77"/>
              </a:rPr>
              <a:t>case 2:</a:t>
            </a:r>
            <a:br>
              <a:rPr lang="en-US" sz="2800" b="1" i="1" dirty="0">
                <a:latin typeface="Bernina Sans Semibold" pitchFamily="2" charset="77"/>
              </a:rPr>
            </a:br>
            <a:r>
              <a:rPr lang="en-US" sz="2800" b="1" i="1" dirty="0">
                <a:latin typeface="Bernina Sans Semibold" pitchFamily="2" charset="77"/>
              </a:rPr>
              <a:t>v is active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7A6668-FA41-F24E-B3DA-6F4BB500D80A}"/>
              </a:ext>
            </a:extLst>
          </p:cNvPr>
          <p:cNvSpPr txBox="1"/>
          <p:nvPr/>
        </p:nvSpPr>
        <p:spPr>
          <a:xfrm>
            <a:off x="667377" y="1033664"/>
            <a:ext cx="4141175" cy="8366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b="1" i="1" dirty="0">
                <a:latin typeface="Bernina Sans Semibold" pitchFamily="2" charset="77"/>
              </a:rPr>
              <a:t>case 1:</a:t>
            </a:r>
            <a:br>
              <a:rPr lang="en-US" sz="2800" b="1" i="1" dirty="0">
                <a:latin typeface="Bernina Sans Semibold" pitchFamily="2" charset="77"/>
              </a:rPr>
            </a:br>
            <a:r>
              <a:rPr lang="en-US" sz="2800" b="1" i="1" dirty="0">
                <a:latin typeface="Bernina Sans Semibold" pitchFamily="2" charset="77"/>
              </a:rPr>
              <a:t>v is passive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AB2FC4-D48C-B541-A246-8EC86EA7F55F}"/>
              </a:ext>
            </a:extLst>
          </p:cNvPr>
          <p:cNvSpPr txBox="1"/>
          <p:nvPr/>
        </p:nvSpPr>
        <p:spPr>
          <a:xfrm>
            <a:off x="1067213" y="3783389"/>
            <a:ext cx="307919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conflict</a:t>
            </a:r>
            <a:b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</a:br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probability &lt; 1/</a:t>
            </a:r>
            <a:r>
              <a:rPr lang="en-US" sz="2800" i="1" dirty="0">
                <a:solidFill>
                  <a:schemeClr val="accent2"/>
                </a:solidFill>
                <a:latin typeface="Bernino Sans" pitchFamily="2" charset="77"/>
              </a:rPr>
              <a:t>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A878DB-D71E-9346-A755-DE04F5959EE3}"/>
              </a:ext>
            </a:extLst>
          </p:cNvPr>
          <p:cNvSpPr txBox="1"/>
          <p:nvPr/>
        </p:nvSpPr>
        <p:spPr>
          <a:xfrm>
            <a:off x="619641" y="4994249"/>
            <a:ext cx="4141175" cy="47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b="1" i="1" dirty="0">
                <a:latin typeface="Bernina Sans Semibold" pitchFamily="2" charset="77"/>
              </a:rPr>
              <a:t>overall: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51DB79-6C3E-504C-8DA1-374E37B5F5D0}"/>
              </a:ext>
            </a:extLst>
          </p:cNvPr>
          <p:cNvSpPr txBox="1"/>
          <p:nvPr/>
        </p:nvSpPr>
        <p:spPr>
          <a:xfrm>
            <a:off x="1013836" y="5433891"/>
            <a:ext cx="413510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conflict</a:t>
            </a:r>
            <a:b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</a:br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probability &lt; 1/(2</a:t>
            </a:r>
            <a:r>
              <a:rPr lang="en-US" sz="2800" i="1" dirty="0">
                <a:solidFill>
                  <a:schemeClr val="accent2"/>
                </a:solidFill>
                <a:latin typeface="Bernino Sans" pitchFamily="2" charset="77"/>
              </a:rPr>
              <a:t>k</a:t>
            </a:r>
            <a:r>
              <a:rPr lang="en-US" sz="2800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endParaRPr lang="en-US" sz="2800" i="1" dirty="0">
              <a:solidFill>
                <a:schemeClr val="accent2"/>
              </a:solidFill>
              <a:latin typeface="Bernino Sa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CDA05-AAD8-AB45-A435-364DBDEDEA69}"/>
              </a:ext>
            </a:extLst>
          </p:cNvPr>
          <p:cNvSpPr txBox="1"/>
          <p:nvPr/>
        </p:nvSpPr>
        <p:spPr>
          <a:xfrm>
            <a:off x="5526941" y="5660315"/>
            <a:ext cx="525781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  <a:t>conflict</a:t>
            </a:r>
            <a:b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</a:br>
            <a: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  <a:t>probability &lt; </a:t>
            </a:r>
            <a:r>
              <a:rPr lang="en-US" sz="2800" i="1" dirty="0">
                <a:solidFill>
                  <a:schemeClr val="accent1"/>
                </a:solidFill>
                <a:latin typeface="Bernino Sans" pitchFamily="2" charset="77"/>
              </a:rPr>
              <a:t>k</a:t>
            </a:r>
            <a: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  <a:t> · 1/(2</a:t>
            </a:r>
            <a:r>
              <a:rPr lang="en-US" sz="2800" i="1" dirty="0">
                <a:solidFill>
                  <a:schemeClr val="accent1"/>
                </a:solidFill>
                <a:latin typeface="Bernino Sans" pitchFamily="2" charset="77"/>
              </a:rPr>
              <a:t>k</a:t>
            </a:r>
            <a: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  <a:t>) = 1/2</a:t>
            </a:r>
            <a:endParaRPr lang="en-US" sz="2800" i="1" dirty="0">
              <a:solidFill>
                <a:schemeClr val="accent1"/>
              </a:solidFill>
              <a:latin typeface="Bernino Sans" pitchFamily="2" charset="77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3E9392-2844-BB4F-BFE1-C6B0B55EBAE2}"/>
              </a:ext>
            </a:extLst>
          </p:cNvPr>
          <p:cNvCxnSpPr>
            <a:cxnSpLocks/>
          </p:cNvCxnSpPr>
          <p:nvPr/>
        </p:nvCxnSpPr>
        <p:spPr>
          <a:xfrm flipV="1">
            <a:off x="5478443" y="2719251"/>
            <a:ext cx="2955052" cy="441291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1CCA8F-E49E-CA49-A276-BB6E2A85487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55052" cy="429567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464061-F9FC-BD4E-BD1C-2FA5F1A71A9B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22395" cy="1300425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B758E2-A8E8-094D-9484-6F97CFCB2C79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11510" cy="2171283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E2D5AC-64E3-A04C-9432-A557CAEBD44B}"/>
              </a:ext>
            </a:extLst>
          </p:cNvPr>
          <p:cNvCxnSpPr>
            <a:cxnSpLocks/>
          </p:cNvCxnSpPr>
          <p:nvPr/>
        </p:nvCxnSpPr>
        <p:spPr>
          <a:xfrm flipV="1">
            <a:off x="5478443" y="977535"/>
            <a:ext cx="2955052" cy="2183007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66950D-DE42-4840-87C0-E102171D72C9}"/>
              </a:ext>
            </a:extLst>
          </p:cNvPr>
          <p:cNvCxnSpPr>
            <a:cxnSpLocks/>
          </p:cNvCxnSpPr>
          <p:nvPr/>
        </p:nvCxnSpPr>
        <p:spPr>
          <a:xfrm flipV="1">
            <a:off x="5478443" y="1848393"/>
            <a:ext cx="2955052" cy="1312149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25136F6-FF6A-F043-AA67-3B35EE14F862}"/>
              </a:ext>
            </a:extLst>
          </p:cNvPr>
          <p:cNvSpPr/>
          <p:nvPr/>
        </p:nvSpPr>
        <p:spPr>
          <a:xfrm>
            <a:off x="5159826" y="284988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BDB971-D874-3E47-9936-1B13F2171797}"/>
              </a:ext>
            </a:extLst>
          </p:cNvPr>
          <p:cNvSpPr/>
          <p:nvPr/>
        </p:nvSpPr>
        <p:spPr>
          <a:xfrm>
            <a:off x="8142512" y="2414451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8F58C4-994A-444C-81A3-F227133DDF0A}"/>
              </a:ext>
            </a:extLst>
          </p:cNvPr>
          <p:cNvSpPr/>
          <p:nvPr/>
        </p:nvSpPr>
        <p:spPr>
          <a:xfrm>
            <a:off x="8142512" y="3285309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Bernina Sans Semibold" pitchFamily="2" charset="77"/>
              </a:rPr>
              <a:t>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65A2C1-D863-4E4E-A7F0-E9149F1CFDCF}"/>
              </a:ext>
            </a:extLst>
          </p:cNvPr>
          <p:cNvSpPr/>
          <p:nvPr/>
        </p:nvSpPr>
        <p:spPr>
          <a:xfrm>
            <a:off x="8109855" y="4156167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561AD-19F3-CA49-976A-4D5D220BC1E9}"/>
              </a:ext>
            </a:extLst>
          </p:cNvPr>
          <p:cNvSpPr/>
          <p:nvPr/>
        </p:nvSpPr>
        <p:spPr>
          <a:xfrm>
            <a:off x="8098970" y="5027025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F0546-A997-1144-89C6-0C27743837E3}"/>
              </a:ext>
            </a:extLst>
          </p:cNvPr>
          <p:cNvSpPr/>
          <p:nvPr/>
        </p:nvSpPr>
        <p:spPr>
          <a:xfrm>
            <a:off x="8142512" y="1543593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C807A-7865-BE46-BC52-48C52495D7DE}"/>
              </a:ext>
            </a:extLst>
          </p:cNvPr>
          <p:cNvSpPr/>
          <p:nvPr/>
        </p:nvSpPr>
        <p:spPr>
          <a:xfrm>
            <a:off x="8142512" y="672735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635048AF-D752-6A45-BA6B-20968C4C02D6}"/>
              </a:ext>
            </a:extLst>
          </p:cNvPr>
          <p:cNvSpPr/>
          <p:nvPr/>
        </p:nvSpPr>
        <p:spPr>
          <a:xfrm>
            <a:off x="6691363" y="2663151"/>
            <a:ext cx="905608" cy="2126898"/>
          </a:xfrm>
          <a:prstGeom prst="arc">
            <a:avLst>
              <a:gd name="adj1" fmla="val 7324143"/>
              <a:gd name="adj2" fmla="val 15234574"/>
            </a:avLst>
          </a:prstGeom>
          <a:noFill/>
          <a:ln w="57150">
            <a:solidFill>
              <a:schemeClr val="accent1"/>
            </a:solidFill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D1679088-925C-A24A-8BD9-3BD7D12FA2E9}"/>
              </a:ext>
            </a:extLst>
          </p:cNvPr>
          <p:cNvSpPr/>
          <p:nvPr/>
        </p:nvSpPr>
        <p:spPr>
          <a:xfrm>
            <a:off x="6691363" y="2663151"/>
            <a:ext cx="905608" cy="2126898"/>
          </a:xfrm>
          <a:prstGeom prst="arc">
            <a:avLst>
              <a:gd name="adj1" fmla="val 5301185"/>
              <a:gd name="adj2" fmla="val 16306421"/>
            </a:avLst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DD035A-FE3F-7949-B011-39BE0F699FBB}"/>
              </a:ext>
            </a:extLst>
          </p:cNvPr>
          <p:cNvCxnSpPr>
            <a:cxnSpLocks/>
          </p:cNvCxnSpPr>
          <p:nvPr/>
        </p:nvCxnSpPr>
        <p:spPr>
          <a:xfrm flipV="1">
            <a:off x="6480976" y="4719930"/>
            <a:ext cx="526493" cy="88487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588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C01DF15D-D57E-8D48-B49C-27C02D570324}"/>
              </a:ext>
            </a:extLst>
          </p:cNvPr>
          <p:cNvSpPr/>
          <p:nvPr/>
        </p:nvSpPr>
        <p:spPr>
          <a:xfrm>
            <a:off x="6691363" y="2663151"/>
            <a:ext cx="905608" cy="2126898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8755FEE-0AFD-F94E-BFC7-985DF0353BEC}"/>
              </a:ext>
            </a:extLst>
          </p:cNvPr>
          <p:cNvSpPr/>
          <p:nvPr/>
        </p:nvSpPr>
        <p:spPr>
          <a:xfrm>
            <a:off x="9167862" y="672735"/>
            <a:ext cx="239486" cy="1480458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accent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2FFF8-D968-4F42-9710-CF267A221D95}"/>
              </a:ext>
            </a:extLst>
          </p:cNvPr>
          <p:cNvSpPr txBox="1"/>
          <p:nvPr/>
        </p:nvSpPr>
        <p:spPr>
          <a:xfrm>
            <a:off x="9592823" y="935911"/>
            <a:ext cx="17412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Bernino Sans" pitchFamily="2" charset="77"/>
              </a:rPr>
              <a:t>Stopped, ignore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7F40167-25E9-A245-9C49-FB8D0231D691}"/>
              </a:ext>
            </a:extLst>
          </p:cNvPr>
          <p:cNvSpPr/>
          <p:nvPr/>
        </p:nvSpPr>
        <p:spPr>
          <a:xfrm>
            <a:off x="9209314" y="2414451"/>
            <a:ext cx="239486" cy="3222174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D5453-60F4-0C47-958F-20995C10C8CE}"/>
              </a:ext>
            </a:extLst>
          </p:cNvPr>
          <p:cNvSpPr txBox="1"/>
          <p:nvPr/>
        </p:nvSpPr>
        <p:spPr>
          <a:xfrm>
            <a:off x="9634275" y="3548486"/>
            <a:ext cx="255772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neighbors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still running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F7AD6A-2404-5343-9F7E-2A77C96FC263}"/>
              </a:ext>
            </a:extLst>
          </p:cNvPr>
          <p:cNvCxnSpPr>
            <a:cxnSpLocks/>
          </p:cNvCxnSpPr>
          <p:nvPr/>
        </p:nvCxnSpPr>
        <p:spPr>
          <a:xfrm flipV="1">
            <a:off x="5478443" y="2719251"/>
            <a:ext cx="2955052" cy="441291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F9AD6E-F4B5-CA43-9498-7C70FB4EBA0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55052" cy="429567"/>
          </a:xfrm>
          <a:prstGeom prst="line">
            <a:avLst/>
          </a:prstGeom>
          <a:ln w="57150">
            <a:solidFill>
              <a:schemeClr val="accent2"/>
            </a:solidFill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4FFD25-63F8-764D-9294-7471C6FA0DB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22395" cy="1300425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18C8AA-E038-DF43-8944-D2C2E3F52191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11510" cy="2171283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75CC05-4BCA-464C-A3F9-AA284AA26DAB}"/>
              </a:ext>
            </a:extLst>
          </p:cNvPr>
          <p:cNvSpPr txBox="1"/>
          <p:nvPr/>
        </p:nvSpPr>
        <p:spPr>
          <a:xfrm>
            <a:off x="4568020" y="1366079"/>
            <a:ext cx="182084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Bernino Sans" pitchFamily="2" charset="77"/>
              </a:rPr>
              <a:t>&gt; </a:t>
            </a:r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free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colors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left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AF1145-AE8E-0740-B327-82DB135B8CCC}"/>
              </a:ext>
            </a:extLst>
          </p:cNvPr>
          <p:cNvSpPr txBox="1"/>
          <p:nvPr/>
        </p:nvSpPr>
        <p:spPr>
          <a:xfrm>
            <a:off x="307732" y="356326"/>
            <a:ext cx="4141175" cy="5783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b="1" dirty="0">
                <a:solidFill>
                  <a:schemeClr val="accent1"/>
                </a:solidFill>
                <a:latin typeface="Bernina Sans Extrabold" pitchFamily="2" charset="77"/>
              </a:rPr>
              <a:t>I’m active: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CDA05-AAD8-AB45-A435-364DBDEDEA69}"/>
              </a:ext>
            </a:extLst>
          </p:cNvPr>
          <p:cNvSpPr txBox="1"/>
          <p:nvPr/>
        </p:nvSpPr>
        <p:spPr>
          <a:xfrm>
            <a:off x="5526941" y="5660315"/>
            <a:ext cx="525781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  <a:t>conflict</a:t>
            </a:r>
            <a:b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</a:br>
            <a: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  <a:t>probability &lt; </a:t>
            </a:r>
            <a:r>
              <a:rPr lang="en-US" sz="2800" i="1" dirty="0">
                <a:solidFill>
                  <a:schemeClr val="accent1"/>
                </a:solidFill>
                <a:latin typeface="Bernino Sans" pitchFamily="2" charset="77"/>
              </a:rPr>
              <a:t>k</a:t>
            </a:r>
            <a: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  <a:t> · 1/(2</a:t>
            </a:r>
            <a:r>
              <a:rPr lang="en-US" sz="2800" i="1" dirty="0">
                <a:solidFill>
                  <a:schemeClr val="accent1"/>
                </a:solidFill>
                <a:latin typeface="Bernino Sans" pitchFamily="2" charset="77"/>
              </a:rPr>
              <a:t>k</a:t>
            </a:r>
            <a: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  <a:t>) = 1/2</a:t>
            </a:r>
            <a:endParaRPr lang="en-US" sz="2800" i="1" dirty="0">
              <a:solidFill>
                <a:schemeClr val="accent1"/>
              </a:solidFill>
              <a:latin typeface="Bernino Sans" pitchFamily="2" charset="77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3E9392-2844-BB4F-BFE1-C6B0B55EBAE2}"/>
              </a:ext>
            </a:extLst>
          </p:cNvPr>
          <p:cNvCxnSpPr>
            <a:cxnSpLocks/>
          </p:cNvCxnSpPr>
          <p:nvPr/>
        </p:nvCxnSpPr>
        <p:spPr>
          <a:xfrm flipV="1">
            <a:off x="5478443" y="2719251"/>
            <a:ext cx="2955052" cy="441291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1CCA8F-E49E-CA49-A276-BB6E2A85487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55052" cy="429567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464061-F9FC-BD4E-BD1C-2FA5F1A71A9B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22395" cy="1300425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B758E2-A8E8-094D-9484-6F97CFCB2C79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11510" cy="2171283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E2D5AC-64E3-A04C-9432-A557CAEBD44B}"/>
              </a:ext>
            </a:extLst>
          </p:cNvPr>
          <p:cNvCxnSpPr>
            <a:cxnSpLocks/>
          </p:cNvCxnSpPr>
          <p:nvPr/>
        </p:nvCxnSpPr>
        <p:spPr>
          <a:xfrm flipV="1">
            <a:off x="5478443" y="977535"/>
            <a:ext cx="2955052" cy="2183007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66950D-DE42-4840-87C0-E102171D72C9}"/>
              </a:ext>
            </a:extLst>
          </p:cNvPr>
          <p:cNvCxnSpPr>
            <a:cxnSpLocks/>
          </p:cNvCxnSpPr>
          <p:nvPr/>
        </p:nvCxnSpPr>
        <p:spPr>
          <a:xfrm flipV="1">
            <a:off x="5478443" y="1848393"/>
            <a:ext cx="2955052" cy="1312149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25136F6-FF6A-F043-AA67-3B35EE14F862}"/>
              </a:ext>
            </a:extLst>
          </p:cNvPr>
          <p:cNvSpPr/>
          <p:nvPr/>
        </p:nvSpPr>
        <p:spPr>
          <a:xfrm>
            <a:off x="5159826" y="284988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BDB971-D874-3E47-9936-1B13F2171797}"/>
              </a:ext>
            </a:extLst>
          </p:cNvPr>
          <p:cNvSpPr/>
          <p:nvPr/>
        </p:nvSpPr>
        <p:spPr>
          <a:xfrm>
            <a:off x="8142512" y="2414451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8F58C4-994A-444C-81A3-F227133DDF0A}"/>
              </a:ext>
            </a:extLst>
          </p:cNvPr>
          <p:cNvSpPr/>
          <p:nvPr/>
        </p:nvSpPr>
        <p:spPr>
          <a:xfrm>
            <a:off x="8142512" y="3285309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Bernina Sans Semibold" pitchFamily="2" charset="77"/>
              </a:rPr>
              <a:t>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65A2C1-D863-4E4E-A7F0-E9149F1CFDCF}"/>
              </a:ext>
            </a:extLst>
          </p:cNvPr>
          <p:cNvSpPr/>
          <p:nvPr/>
        </p:nvSpPr>
        <p:spPr>
          <a:xfrm>
            <a:off x="8109855" y="4156167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561AD-19F3-CA49-976A-4D5D220BC1E9}"/>
              </a:ext>
            </a:extLst>
          </p:cNvPr>
          <p:cNvSpPr/>
          <p:nvPr/>
        </p:nvSpPr>
        <p:spPr>
          <a:xfrm>
            <a:off x="8098970" y="5027025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F0546-A997-1144-89C6-0C27743837E3}"/>
              </a:ext>
            </a:extLst>
          </p:cNvPr>
          <p:cNvSpPr/>
          <p:nvPr/>
        </p:nvSpPr>
        <p:spPr>
          <a:xfrm>
            <a:off x="8142512" y="1543593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C807A-7865-BE46-BC52-48C52495D7DE}"/>
              </a:ext>
            </a:extLst>
          </p:cNvPr>
          <p:cNvSpPr/>
          <p:nvPr/>
        </p:nvSpPr>
        <p:spPr>
          <a:xfrm>
            <a:off x="8142512" y="672735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635048AF-D752-6A45-BA6B-20968C4C02D6}"/>
              </a:ext>
            </a:extLst>
          </p:cNvPr>
          <p:cNvSpPr/>
          <p:nvPr/>
        </p:nvSpPr>
        <p:spPr>
          <a:xfrm>
            <a:off x="6691363" y="2663151"/>
            <a:ext cx="905608" cy="2126898"/>
          </a:xfrm>
          <a:prstGeom prst="arc">
            <a:avLst>
              <a:gd name="adj1" fmla="val 7324143"/>
              <a:gd name="adj2" fmla="val 15234574"/>
            </a:avLst>
          </a:prstGeom>
          <a:noFill/>
          <a:ln w="57150">
            <a:solidFill>
              <a:schemeClr val="accent1"/>
            </a:solidFill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D1679088-925C-A24A-8BD9-3BD7D12FA2E9}"/>
              </a:ext>
            </a:extLst>
          </p:cNvPr>
          <p:cNvSpPr/>
          <p:nvPr/>
        </p:nvSpPr>
        <p:spPr>
          <a:xfrm>
            <a:off x="6691363" y="2663151"/>
            <a:ext cx="905608" cy="2126898"/>
          </a:xfrm>
          <a:prstGeom prst="arc">
            <a:avLst>
              <a:gd name="adj1" fmla="val 5301185"/>
              <a:gd name="adj2" fmla="val 16306421"/>
            </a:avLst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DD035A-FE3F-7949-B011-39BE0F699FBB}"/>
              </a:ext>
            </a:extLst>
          </p:cNvPr>
          <p:cNvCxnSpPr>
            <a:cxnSpLocks/>
          </p:cNvCxnSpPr>
          <p:nvPr/>
        </p:nvCxnSpPr>
        <p:spPr>
          <a:xfrm flipV="1">
            <a:off x="6480976" y="4719930"/>
            <a:ext cx="526493" cy="88487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3A7A08-E207-A646-BCD3-502F77B323AB}"/>
              </a:ext>
            </a:extLst>
          </p:cNvPr>
          <p:cNvSpPr txBox="1"/>
          <p:nvPr/>
        </p:nvSpPr>
        <p:spPr>
          <a:xfrm>
            <a:off x="667377" y="1061274"/>
            <a:ext cx="525781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latin typeface="Bernina Sans Semibold" pitchFamily="2" charset="77"/>
              </a:rPr>
              <a:t>I can stop with</a:t>
            </a:r>
          </a:p>
          <a:p>
            <a:r>
              <a:rPr lang="en-US" sz="2800" b="1" i="1" dirty="0">
                <a:latin typeface="Bernina Sans Semibold" pitchFamily="2" charset="77"/>
              </a:rPr>
              <a:t>probability &gt; 1/2</a:t>
            </a:r>
            <a:br>
              <a:rPr lang="en-US" sz="2800" b="1" i="1" dirty="0">
                <a:latin typeface="Bernina Sans Semibold" pitchFamily="2" charset="77"/>
              </a:rPr>
            </a:br>
            <a:r>
              <a:rPr lang="en-US" sz="2800" b="1" i="1" dirty="0">
                <a:latin typeface="Bernina Sans Semibold" pitchFamily="2" charset="77"/>
              </a:rPr>
              <a:t>if I’m active</a:t>
            </a:r>
          </a:p>
        </p:txBody>
      </p:sp>
    </p:spTree>
    <p:extLst>
      <p:ext uri="{BB962C8B-B14F-4D97-AF65-F5344CB8AC3E}">
        <p14:creationId xmlns:p14="http://schemas.microsoft.com/office/powerpoint/2010/main" val="3780034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C01DF15D-D57E-8D48-B49C-27C02D570324}"/>
              </a:ext>
            </a:extLst>
          </p:cNvPr>
          <p:cNvSpPr/>
          <p:nvPr/>
        </p:nvSpPr>
        <p:spPr>
          <a:xfrm>
            <a:off x="6691363" y="2663151"/>
            <a:ext cx="905608" cy="2126898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8755FEE-0AFD-F94E-BFC7-985DF0353BEC}"/>
              </a:ext>
            </a:extLst>
          </p:cNvPr>
          <p:cNvSpPr/>
          <p:nvPr/>
        </p:nvSpPr>
        <p:spPr>
          <a:xfrm>
            <a:off x="9167862" y="672735"/>
            <a:ext cx="239486" cy="1480458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accent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2FFF8-D968-4F42-9710-CF267A221D95}"/>
              </a:ext>
            </a:extLst>
          </p:cNvPr>
          <p:cNvSpPr txBox="1"/>
          <p:nvPr/>
        </p:nvSpPr>
        <p:spPr>
          <a:xfrm>
            <a:off x="9592823" y="935911"/>
            <a:ext cx="17412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Bernino Sans" pitchFamily="2" charset="77"/>
              </a:rPr>
              <a:t>Stopped, ignore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7F40167-25E9-A245-9C49-FB8D0231D691}"/>
              </a:ext>
            </a:extLst>
          </p:cNvPr>
          <p:cNvSpPr/>
          <p:nvPr/>
        </p:nvSpPr>
        <p:spPr>
          <a:xfrm>
            <a:off x="9209314" y="2414451"/>
            <a:ext cx="239486" cy="3222174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D5453-60F4-0C47-958F-20995C10C8CE}"/>
              </a:ext>
            </a:extLst>
          </p:cNvPr>
          <p:cNvSpPr txBox="1"/>
          <p:nvPr/>
        </p:nvSpPr>
        <p:spPr>
          <a:xfrm>
            <a:off x="9634275" y="3548486"/>
            <a:ext cx="255772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neighbors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still running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F7AD6A-2404-5343-9F7E-2A77C96FC263}"/>
              </a:ext>
            </a:extLst>
          </p:cNvPr>
          <p:cNvCxnSpPr>
            <a:cxnSpLocks/>
          </p:cNvCxnSpPr>
          <p:nvPr/>
        </p:nvCxnSpPr>
        <p:spPr>
          <a:xfrm flipV="1">
            <a:off x="5478443" y="2719251"/>
            <a:ext cx="2955052" cy="441291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F9AD6E-F4B5-CA43-9498-7C70FB4EBA0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55052" cy="429567"/>
          </a:xfrm>
          <a:prstGeom prst="line">
            <a:avLst/>
          </a:prstGeom>
          <a:ln w="57150">
            <a:solidFill>
              <a:schemeClr val="accent2"/>
            </a:solidFill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4FFD25-63F8-764D-9294-7471C6FA0DB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22395" cy="1300425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18C8AA-E038-DF43-8944-D2C2E3F52191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11510" cy="2171283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75CC05-4BCA-464C-A3F9-AA284AA26DAB}"/>
              </a:ext>
            </a:extLst>
          </p:cNvPr>
          <p:cNvSpPr txBox="1"/>
          <p:nvPr/>
        </p:nvSpPr>
        <p:spPr>
          <a:xfrm>
            <a:off x="4568020" y="1366079"/>
            <a:ext cx="182084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Bernino Sans" pitchFamily="2" charset="77"/>
              </a:rPr>
              <a:t>&gt; </a:t>
            </a:r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free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colors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left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AF1145-AE8E-0740-B327-82DB135B8CCC}"/>
              </a:ext>
            </a:extLst>
          </p:cNvPr>
          <p:cNvSpPr txBox="1"/>
          <p:nvPr/>
        </p:nvSpPr>
        <p:spPr>
          <a:xfrm>
            <a:off x="307732" y="356326"/>
            <a:ext cx="4141175" cy="5783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b="1" dirty="0">
                <a:solidFill>
                  <a:schemeClr val="accent1"/>
                </a:solidFill>
                <a:latin typeface="Bernina Sans Extrabold" pitchFamily="2" charset="77"/>
              </a:rPr>
              <a:t>I’m active: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CDA05-AAD8-AB45-A435-364DBDEDEA69}"/>
              </a:ext>
            </a:extLst>
          </p:cNvPr>
          <p:cNvSpPr txBox="1"/>
          <p:nvPr/>
        </p:nvSpPr>
        <p:spPr>
          <a:xfrm>
            <a:off x="5526941" y="5660315"/>
            <a:ext cx="525781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  <a:t>conflict</a:t>
            </a:r>
            <a:b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</a:br>
            <a: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  <a:t>probability &lt; </a:t>
            </a:r>
            <a:r>
              <a:rPr lang="en-US" sz="2800" i="1" dirty="0">
                <a:solidFill>
                  <a:schemeClr val="accent1"/>
                </a:solidFill>
                <a:latin typeface="Bernino Sans" pitchFamily="2" charset="77"/>
              </a:rPr>
              <a:t>k</a:t>
            </a:r>
            <a: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  <a:t> · 1/(2</a:t>
            </a:r>
            <a:r>
              <a:rPr lang="en-US" sz="2800" i="1" dirty="0">
                <a:solidFill>
                  <a:schemeClr val="accent1"/>
                </a:solidFill>
                <a:latin typeface="Bernino Sans" pitchFamily="2" charset="77"/>
              </a:rPr>
              <a:t>k</a:t>
            </a:r>
            <a: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  <a:t>) = 1/2</a:t>
            </a:r>
            <a:endParaRPr lang="en-US" sz="2800" i="1" dirty="0">
              <a:solidFill>
                <a:schemeClr val="accent1"/>
              </a:solidFill>
              <a:latin typeface="Bernino Sans" pitchFamily="2" charset="77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3E9392-2844-BB4F-BFE1-C6B0B55EBAE2}"/>
              </a:ext>
            </a:extLst>
          </p:cNvPr>
          <p:cNvCxnSpPr>
            <a:cxnSpLocks/>
          </p:cNvCxnSpPr>
          <p:nvPr/>
        </p:nvCxnSpPr>
        <p:spPr>
          <a:xfrm flipV="1">
            <a:off x="5478443" y="2719251"/>
            <a:ext cx="2955052" cy="441291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1CCA8F-E49E-CA49-A276-BB6E2A85487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55052" cy="429567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464061-F9FC-BD4E-BD1C-2FA5F1A71A9B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22395" cy="1300425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B758E2-A8E8-094D-9484-6F97CFCB2C79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11510" cy="2171283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E2D5AC-64E3-A04C-9432-A557CAEBD44B}"/>
              </a:ext>
            </a:extLst>
          </p:cNvPr>
          <p:cNvCxnSpPr>
            <a:cxnSpLocks/>
          </p:cNvCxnSpPr>
          <p:nvPr/>
        </p:nvCxnSpPr>
        <p:spPr>
          <a:xfrm flipV="1">
            <a:off x="5478443" y="977535"/>
            <a:ext cx="2955052" cy="2183007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66950D-DE42-4840-87C0-E102171D72C9}"/>
              </a:ext>
            </a:extLst>
          </p:cNvPr>
          <p:cNvCxnSpPr>
            <a:cxnSpLocks/>
          </p:cNvCxnSpPr>
          <p:nvPr/>
        </p:nvCxnSpPr>
        <p:spPr>
          <a:xfrm flipV="1">
            <a:off x="5478443" y="1848393"/>
            <a:ext cx="2955052" cy="1312149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25136F6-FF6A-F043-AA67-3B35EE14F862}"/>
              </a:ext>
            </a:extLst>
          </p:cNvPr>
          <p:cNvSpPr/>
          <p:nvPr/>
        </p:nvSpPr>
        <p:spPr>
          <a:xfrm>
            <a:off x="5159826" y="284988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BDB971-D874-3E47-9936-1B13F2171797}"/>
              </a:ext>
            </a:extLst>
          </p:cNvPr>
          <p:cNvSpPr/>
          <p:nvPr/>
        </p:nvSpPr>
        <p:spPr>
          <a:xfrm>
            <a:off x="8142512" y="2414451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8F58C4-994A-444C-81A3-F227133DDF0A}"/>
              </a:ext>
            </a:extLst>
          </p:cNvPr>
          <p:cNvSpPr/>
          <p:nvPr/>
        </p:nvSpPr>
        <p:spPr>
          <a:xfrm>
            <a:off x="8142512" y="3285309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Bernina Sans Semibold" pitchFamily="2" charset="77"/>
              </a:rPr>
              <a:t>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65A2C1-D863-4E4E-A7F0-E9149F1CFDCF}"/>
              </a:ext>
            </a:extLst>
          </p:cNvPr>
          <p:cNvSpPr/>
          <p:nvPr/>
        </p:nvSpPr>
        <p:spPr>
          <a:xfrm>
            <a:off x="8109855" y="4156167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561AD-19F3-CA49-976A-4D5D220BC1E9}"/>
              </a:ext>
            </a:extLst>
          </p:cNvPr>
          <p:cNvSpPr/>
          <p:nvPr/>
        </p:nvSpPr>
        <p:spPr>
          <a:xfrm>
            <a:off x="8098970" y="5027025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F0546-A997-1144-89C6-0C27743837E3}"/>
              </a:ext>
            </a:extLst>
          </p:cNvPr>
          <p:cNvSpPr/>
          <p:nvPr/>
        </p:nvSpPr>
        <p:spPr>
          <a:xfrm>
            <a:off x="8142512" y="1543593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C807A-7865-BE46-BC52-48C52495D7DE}"/>
              </a:ext>
            </a:extLst>
          </p:cNvPr>
          <p:cNvSpPr/>
          <p:nvPr/>
        </p:nvSpPr>
        <p:spPr>
          <a:xfrm>
            <a:off x="8142512" y="672735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635048AF-D752-6A45-BA6B-20968C4C02D6}"/>
              </a:ext>
            </a:extLst>
          </p:cNvPr>
          <p:cNvSpPr/>
          <p:nvPr/>
        </p:nvSpPr>
        <p:spPr>
          <a:xfrm>
            <a:off x="6691363" y="2663151"/>
            <a:ext cx="905608" cy="2126898"/>
          </a:xfrm>
          <a:prstGeom prst="arc">
            <a:avLst>
              <a:gd name="adj1" fmla="val 7324143"/>
              <a:gd name="adj2" fmla="val 15234574"/>
            </a:avLst>
          </a:prstGeom>
          <a:noFill/>
          <a:ln w="57150">
            <a:solidFill>
              <a:schemeClr val="accent1"/>
            </a:solidFill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D1679088-925C-A24A-8BD9-3BD7D12FA2E9}"/>
              </a:ext>
            </a:extLst>
          </p:cNvPr>
          <p:cNvSpPr/>
          <p:nvPr/>
        </p:nvSpPr>
        <p:spPr>
          <a:xfrm>
            <a:off x="6691363" y="2663151"/>
            <a:ext cx="905608" cy="2126898"/>
          </a:xfrm>
          <a:prstGeom prst="arc">
            <a:avLst>
              <a:gd name="adj1" fmla="val 5301185"/>
              <a:gd name="adj2" fmla="val 16306421"/>
            </a:avLst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DD035A-FE3F-7949-B011-39BE0F699FBB}"/>
              </a:ext>
            </a:extLst>
          </p:cNvPr>
          <p:cNvCxnSpPr>
            <a:cxnSpLocks/>
          </p:cNvCxnSpPr>
          <p:nvPr/>
        </p:nvCxnSpPr>
        <p:spPr>
          <a:xfrm flipV="1">
            <a:off x="6480976" y="4719930"/>
            <a:ext cx="526493" cy="88487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981F8F-371D-1D43-8EEE-221344E2A36C}"/>
              </a:ext>
            </a:extLst>
          </p:cNvPr>
          <p:cNvSpPr txBox="1"/>
          <p:nvPr/>
        </p:nvSpPr>
        <p:spPr>
          <a:xfrm>
            <a:off x="667377" y="2772493"/>
            <a:ext cx="525781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latin typeface="Bernina Sans Semibold" pitchFamily="2" charset="77"/>
              </a:rPr>
              <a:t>I’m active with</a:t>
            </a:r>
          </a:p>
          <a:p>
            <a:r>
              <a:rPr lang="en-US" sz="2800" b="1" i="1" dirty="0">
                <a:latin typeface="Bernina Sans Semibold" pitchFamily="2" charset="77"/>
              </a:rPr>
              <a:t>probability 1/2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3A7A08-E207-A646-BCD3-502F77B323AB}"/>
              </a:ext>
            </a:extLst>
          </p:cNvPr>
          <p:cNvSpPr txBox="1"/>
          <p:nvPr/>
        </p:nvSpPr>
        <p:spPr>
          <a:xfrm>
            <a:off x="667377" y="1061274"/>
            <a:ext cx="525781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latin typeface="Bernina Sans Semibold" pitchFamily="2" charset="77"/>
              </a:rPr>
              <a:t>I can stop with</a:t>
            </a:r>
          </a:p>
          <a:p>
            <a:r>
              <a:rPr lang="en-US" sz="2800" b="1" i="1" dirty="0">
                <a:latin typeface="Bernina Sans Semibold" pitchFamily="2" charset="77"/>
              </a:rPr>
              <a:t>probability &gt; 1/2</a:t>
            </a:r>
            <a:br>
              <a:rPr lang="en-US" sz="2800" b="1" i="1" dirty="0">
                <a:latin typeface="Bernina Sans Semibold" pitchFamily="2" charset="77"/>
              </a:rPr>
            </a:br>
            <a:r>
              <a:rPr lang="en-US" sz="2800" b="1" i="1" dirty="0">
                <a:latin typeface="Bernina Sans Semibold" pitchFamily="2" charset="77"/>
              </a:rPr>
              <a:t>if I’m active</a:t>
            </a:r>
          </a:p>
        </p:txBody>
      </p:sp>
    </p:spTree>
    <p:extLst>
      <p:ext uri="{BB962C8B-B14F-4D97-AF65-F5344CB8AC3E}">
        <p14:creationId xmlns:p14="http://schemas.microsoft.com/office/powerpoint/2010/main" val="2706532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C01DF15D-D57E-8D48-B49C-27C02D570324}"/>
              </a:ext>
            </a:extLst>
          </p:cNvPr>
          <p:cNvSpPr/>
          <p:nvPr/>
        </p:nvSpPr>
        <p:spPr>
          <a:xfrm>
            <a:off x="6691363" y="2663151"/>
            <a:ext cx="905608" cy="2126898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8755FEE-0AFD-F94E-BFC7-985DF0353BEC}"/>
              </a:ext>
            </a:extLst>
          </p:cNvPr>
          <p:cNvSpPr/>
          <p:nvPr/>
        </p:nvSpPr>
        <p:spPr>
          <a:xfrm>
            <a:off x="9167862" y="672735"/>
            <a:ext cx="239486" cy="1480458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accent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2FFF8-D968-4F42-9710-CF267A221D95}"/>
              </a:ext>
            </a:extLst>
          </p:cNvPr>
          <p:cNvSpPr txBox="1"/>
          <p:nvPr/>
        </p:nvSpPr>
        <p:spPr>
          <a:xfrm>
            <a:off x="9592823" y="935911"/>
            <a:ext cx="17412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Bernino Sans" pitchFamily="2" charset="77"/>
              </a:rPr>
              <a:t>Stopped, ignore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7F40167-25E9-A245-9C49-FB8D0231D691}"/>
              </a:ext>
            </a:extLst>
          </p:cNvPr>
          <p:cNvSpPr/>
          <p:nvPr/>
        </p:nvSpPr>
        <p:spPr>
          <a:xfrm>
            <a:off x="9209314" y="2414451"/>
            <a:ext cx="239486" cy="3222174"/>
          </a:xfrm>
          <a:prstGeom prst="rightBrace">
            <a:avLst>
              <a:gd name="adj1" fmla="val 45046"/>
              <a:gd name="adj2" fmla="val 50000"/>
            </a:avLst>
          </a:prstGeom>
          <a:ln w="38100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D5453-60F4-0C47-958F-20995C10C8CE}"/>
              </a:ext>
            </a:extLst>
          </p:cNvPr>
          <p:cNvSpPr txBox="1"/>
          <p:nvPr/>
        </p:nvSpPr>
        <p:spPr>
          <a:xfrm>
            <a:off x="9634275" y="3548486"/>
            <a:ext cx="255772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neighbors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still running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F7AD6A-2404-5343-9F7E-2A77C96FC263}"/>
              </a:ext>
            </a:extLst>
          </p:cNvPr>
          <p:cNvCxnSpPr>
            <a:cxnSpLocks/>
          </p:cNvCxnSpPr>
          <p:nvPr/>
        </p:nvCxnSpPr>
        <p:spPr>
          <a:xfrm flipV="1">
            <a:off x="5478443" y="2719251"/>
            <a:ext cx="2955052" cy="441291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F9AD6E-F4B5-CA43-9498-7C70FB4EBA0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55052" cy="429567"/>
          </a:xfrm>
          <a:prstGeom prst="line">
            <a:avLst/>
          </a:prstGeom>
          <a:ln w="57150">
            <a:solidFill>
              <a:schemeClr val="accent2"/>
            </a:solidFill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4FFD25-63F8-764D-9294-7471C6FA0DB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22395" cy="1300425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18C8AA-E038-DF43-8944-D2C2E3F52191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11510" cy="2171283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1270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75CC05-4BCA-464C-A3F9-AA284AA26DAB}"/>
              </a:ext>
            </a:extLst>
          </p:cNvPr>
          <p:cNvSpPr txBox="1"/>
          <p:nvPr/>
        </p:nvSpPr>
        <p:spPr>
          <a:xfrm>
            <a:off x="4568020" y="1366079"/>
            <a:ext cx="182084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Bernino Sans" pitchFamily="2" charset="77"/>
              </a:rPr>
              <a:t>&gt; </a:t>
            </a:r>
            <a:r>
              <a:rPr lang="en-US" sz="2800" i="1" dirty="0">
                <a:latin typeface="Bernino Sans" pitchFamily="2" charset="77"/>
              </a:rPr>
              <a:t>k</a:t>
            </a:r>
            <a:r>
              <a:rPr lang="en-US" sz="2800" dirty="0">
                <a:latin typeface="Bernino Sans" pitchFamily="2" charset="77"/>
              </a:rPr>
              <a:t> free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colors</a:t>
            </a:r>
            <a:br>
              <a:rPr lang="en-US" sz="2800" dirty="0">
                <a:latin typeface="Bernino Sans" pitchFamily="2" charset="77"/>
              </a:rPr>
            </a:br>
            <a:r>
              <a:rPr lang="en-US" sz="2800" dirty="0">
                <a:latin typeface="Bernino Sans" pitchFamily="2" charset="77"/>
              </a:rPr>
              <a:t>left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AF1145-AE8E-0740-B327-82DB135B8CCC}"/>
              </a:ext>
            </a:extLst>
          </p:cNvPr>
          <p:cNvSpPr txBox="1"/>
          <p:nvPr/>
        </p:nvSpPr>
        <p:spPr>
          <a:xfrm>
            <a:off x="307732" y="356326"/>
            <a:ext cx="4141175" cy="5783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b="1" dirty="0">
                <a:solidFill>
                  <a:schemeClr val="accent1"/>
                </a:solidFill>
                <a:latin typeface="Bernina Sans Extrabold" pitchFamily="2" charset="77"/>
              </a:rPr>
              <a:t>I’m active: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CDA05-AAD8-AB45-A435-364DBDEDEA69}"/>
              </a:ext>
            </a:extLst>
          </p:cNvPr>
          <p:cNvSpPr txBox="1"/>
          <p:nvPr/>
        </p:nvSpPr>
        <p:spPr>
          <a:xfrm>
            <a:off x="5526941" y="5660315"/>
            <a:ext cx="525781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  <a:t>conflict</a:t>
            </a:r>
            <a:b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</a:br>
            <a: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  <a:t>probability &lt; </a:t>
            </a:r>
            <a:r>
              <a:rPr lang="en-US" sz="2800" i="1" dirty="0">
                <a:solidFill>
                  <a:schemeClr val="accent1"/>
                </a:solidFill>
                <a:latin typeface="Bernino Sans" pitchFamily="2" charset="77"/>
              </a:rPr>
              <a:t>k</a:t>
            </a:r>
            <a: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  <a:t> · 1/(2</a:t>
            </a:r>
            <a:r>
              <a:rPr lang="en-US" sz="2800" i="1" dirty="0">
                <a:solidFill>
                  <a:schemeClr val="accent1"/>
                </a:solidFill>
                <a:latin typeface="Bernino Sans" pitchFamily="2" charset="77"/>
              </a:rPr>
              <a:t>k</a:t>
            </a:r>
            <a:r>
              <a:rPr lang="en-US" sz="2800" dirty="0">
                <a:solidFill>
                  <a:schemeClr val="accent1"/>
                </a:solidFill>
                <a:latin typeface="Bernino Sans" pitchFamily="2" charset="77"/>
              </a:rPr>
              <a:t>) = 1/2</a:t>
            </a:r>
            <a:endParaRPr lang="en-US" sz="2800" i="1" dirty="0">
              <a:solidFill>
                <a:schemeClr val="accent1"/>
              </a:solidFill>
              <a:latin typeface="Bernino Sans" pitchFamily="2" charset="77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3E9392-2844-BB4F-BFE1-C6B0B55EBAE2}"/>
              </a:ext>
            </a:extLst>
          </p:cNvPr>
          <p:cNvCxnSpPr>
            <a:cxnSpLocks/>
          </p:cNvCxnSpPr>
          <p:nvPr/>
        </p:nvCxnSpPr>
        <p:spPr>
          <a:xfrm flipV="1">
            <a:off x="5478443" y="2719251"/>
            <a:ext cx="2955052" cy="441291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1CCA8F-E49E-CA49-A276-BB6E2A854874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55052" cy="429567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464061-F9FC-BD4E-BD1C-2FA5F1A71A9B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22395" cy="1300425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B758E2-A8E8-094D-9484-6F97CFCB2C79}"/>
              </a:ext>
            </a:extLst>
          </p:cNvPr>
          <p:cNvCxnSpPr>
            <a:cxnSpLocks/>
          </p:cNvCxnSpPr>
          <p:nvPr/>
        </p:nvCxnSpPr>
        <p:spPr>
          <a:xfrm>
            <a:off x="5478443" y="3160542"/>
            <a:ext cx="2911510" cy="2171283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E2D5AC-64E3-A04C-9432-A557CAEBD44B}"/>
              </a:ext>
            </a:extLst>
          </p:cNvPr>
          <p:cNvCxnSpPr>
            <a:cxnSpLocks/>
          </p:cNvCxnSpPr>
          <p:nvPr/>
        </p:nvCxnSpPr>
        <p:spPr>
          <a:xfrm flipV="1">
            <a:off x="5478443" y="977535"/>
            <a:ext cx="2955052" cy="2183007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66950D-DE42-4840-87C0-E102171D72C9}"/>
              </a:ext>
            </a:extLst>
          </p:cNvPr>
          <p:cNvCxnSpPr>
            <a:cxnSpLocks/>
          </p:cNvCxnSpPr>
          <p:nvPr/>
        </p:nvCxnSpPr>
        <p:spPr>
          <a:xfrm flipV="1">
            <a:off x="5478443" y="1848393"/>
            <a:ext cx="2955052" cy="1312149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25136F6-FF6A-F043-AA67-3B35EE14F862}"/>
              </a:ext>
            </a:extLst>
          </p:cNvPr>
          <p:cNvSpPr/>
          <p:nvPr/>
        </p:nvSpPr>
        <p:spPr>
          <a:xfrm>
            <a:off x="5159826" y="2849880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BDB971-D874-3E47-9936-1B13F2171797}"/>
              </a:ext>
            </a:extLst>
          </p:cNvPr>
          <p:cNvSpPr/>
          <p:nvPr/>
        </p:nvSpPr>
        <p:spPr>
          <a:xfrm>
            <a:off x="8142512" y="2414451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8F58C4-994A-444C-81A3-F227133DDF0A}"/>
              </a:ext>
            </a:extLst>
          </p:cNvPr>
          <p:cNvSpPr/>
          <p:nvPr/>
        </p:nvSpPr>
        <p:spPr>
          <a:xfrm>
            <a:off x="8142512" y="3285309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Bernina Sans Semibold" pitchFamily="2" charset="77"/>
              </a:rPr>
              <a:t>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65A2C1-D863-4E4E-A7F0-E9149F1CFDCF}"/>
              </a:ext>
            </a:extLst>
          </p:cNvPr>
          <p:cNvSpPr/>
          <p:nvPr/>
        </p:nvSpPr>
        <p:spPr>
          <a:xfrm>
            <a:off x="8109855" y="4156167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561AD-19F3-CA49-976A-4D5D220BC1E9}"/>
              </a:ext>
            </a:extLst>
          </p:cNvPr>
          <p:cNvSpPr/>
          <p:nvPr/>
        </p:nvSpPr>
        <p:spPr>
          <a:xfrm>
            <a:off x="8098970" y="5027025"/>
            <a:ext cx="609600" cy="60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EF0546-A997-1144-89C6-0C27743837E3}"/>
              </a:ext>
            </a:extLst>
          </p:cNvPr>
          <p:cNvSpPr/>
          <p:nvPr/>
        </p:nvSpPr>
        <p:spPr>
          <a:xfrm>
            <a:off x="8142512" y="1543593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C807A-7865-BE46-BC52-48C52495D7DE}"/>
              </a:ext>
            </a:extLst>
          </p:cNvPr>
          <p:cNvSpPr/>
          <p:nvPr/>
        </p:nvSpPr>
        <p:spPr>
          <a:xfrm>
            <a:off x="8142512" y="672735"/>
            <a:ext cx="609600" cy="60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635048AF-D752-6A45-BA6B-20968C4C02D6}"/>
              </a:ext>
            </a:extLst>
          </p:cNvPr>
          <p:cNvSpPr/>
          <p:nvPr/>
        </p:nvSpPr>
        <p:spPr>
          <a:xfrm>
            <a:off x="6691363" y="2663151"/>
            <a:ext cx="905608" cy="2126898"/>
          </a:xfrm>
          <a:prstGeom prst="arc">
            <a:avLst>
              <a:gd name="adj1" fmla="val 7324143"/>
              <a:gd name="adj2" fmla="val 15234574"/>
            </a:avLst>
          </a:prstGeom>
          <a:noFill/>
          <a:ln w="57150">
            <a:solidFill>
              <a:schemeClr val="accent1"/>
            </a:solidFill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D1679088-925C-A24A-8BD9-3BD7D12FA2E9}"/>
              </a:ext>
            </a:extLst>
          </p:cNvPr>
          <p:cNvSpPr/>
          <p:nvPr/>
        </p:nvSpPr>
        <p:spPr>
          <a:xfrm>
            <a:off x="6691363" y="2663151"/>
            <a:ext cx="905608" cy="2126898"/>
          </a:xfrm>
          <a:prstGeom prst="arc">
            <a:avLst>
              <a:gd name="adj1" fmla="val 5301185"/>
              <a:gd name="adj2" fmla="val 16306421"/>
            </a:avLst>
          </a:prstGeom>
          <a:noFill/>
          <a:ln w="571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DD035A-FE3F-7949-B011-39BE0F699FBB}"/>
              </a:ext>
            </a:extLst>
          </p:cNvPr>
          <p:cNvCxnSpPr>
            <a:cxnSpLocks/>
          </p:cNvCxnSpPr>
          <p:nvPr/>
        </p:nvCxnSpPr>
        <p:spPr>
          <a:xfrm flipV="1">
            <a:off x="6480976" y="4719930"/>
            <a:ext cx="526493" cy="88487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981F8F-371D-1D43-8EEE-221344E2A36C}"/>
              </a:ext>
            </a:extLst>
          </p:cNvPr>
          <p:cNvSpPr txBox="1"/>
          <p:nvPr/>
        </p:nvSpPr>
        <p:spPr>
          <a:xfrm>
            <a:off x="667377" y="2772493"/>
            <a:ext cx="525781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latin typeface="Bernina Sans Semibold" pitchFamily="2" charset="77"/>
              </a:rPr>
              <a:t>I’m active with</a:t>
            </a:r>
          </a:p>
          <a:p>
            <a:r>
              <a:rPr lang="en-US" sz="2800" b="1" i="1" dirty="0">
                <a:latin typeface="Bernina Sans Semibold" pitchFamily="2" charset="77"/>
              </a:rPr>
              <a:t>probability 1/2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3A7A08-E207-A646-BCD3-502F77B323AB}"/>
              </a:ext>
            </a:extLst>
          </p:cNvPr>
          <p:cNvSpPr txBox="1"/>
          <p:nvPr/>
        </p:nvSpPr>
        <p:spPr>
          <a:xfrm>
            <a:off x="667377" y="1061274"/>
            <a:ext cx="525781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latin typeface="Bernina Sans Semibold" pitchFamily="2" charset="77"/>
              </a:rPr>
              <a:t>I can stop with</a:t>
            </a:r>
          </a:p>
          <a:p>
            <a:r>
              <a:rPr lang="en-US" sz="2800" b="1" i="1" dirty="0">
                <a:latin typeface="Bernina Sans Semibold" pitchFamily="2" charset="77"/>
              </a:rPr>
              <a:t>probability &gt; 1/2</a:t>
            </a:r>
            <a:br>
              <a:rPr lang="en-US" sz="2800" b="1" i="1" dirty="0">
                <a:latin typeface="Bernina Sans Semibold" pitchFamily="2" charset="77"/>
              </a:rPr>
            </a:br>
            <a:r>
              <a:rPr lang="en-US" sz="2800" b="1" i="1" dirty="0">
                <a:latin typeface="Bernina Sans Semibold" pitchFamily="2" charset="77"/>
              </a:rPr>
              <a:t>if I’m active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BD3D87-0404-3E4C-A757-3397C782263D}"/>
              </a:ext>
            </a:extLst>
          </p:cNvPr>
          <p:cNvSpPr txBox="1"/>
          <p:nvPr/>
        </p:nvSpPr>
        <p:spPr>
          <a:xfrm>
            <a:off x="667377" y="5032937"/>
            <a:ext cx="525781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latin typeface="Bernina Sans Semibold" pitchFamily="2" charset="77"/>
              </a:rPr>
              <a:t>I can stop with</a:t>
            </a:r>
          </a:p>
          <a:p>
            <a:r>
              <a:rPr lang="en-US" sz="2800" b="1" i="1" dirty="0">
                <a:latin typeface="Bernina Sans Semibold" pitchFamily="2" charset="77"/>
              </a:rPr>
              <a:t>probability &gt; 1/4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BDE536-CF7B-0741-92FA-0CA2F3FF30AB}"/>
              </a:ext>
            </a:extLst>
          </p:cNvPr>
          <p:cNvSpPr txBox="1"/>
          <p:nvPr/>
        </p:nvSpPr>
        <p:spPr>
          <a:xfrm>
            <a:off x="307731" y="4332797"/>
            <a:ext cx="4141175" cy="5783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b="1" dirty="0">
                <a:solidFill>
                  <a:schemeClr val="accent1"/>
                </a:solidFill>
                <a:latin typeface="Bernina Sans Extrabold" pitchFamily="2" charset="77"/>
              </a:rPr>
              <a:t>Overall:</a:t>
            </a:r>
          </a:p>
        </p:txBody>
      </p:sp>
    </p:spTree>
    <p:extLst>
      <p:ext uri="{BB962C8B-B14F-4D97-AF65-F5344CB8AC3E}">
        <p14:creationId xmlns:p14="http://schemas.microsoft.com/office/powerpoint/2010/main" val="126854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3000"/>
              </a:spcBef>
              <a:buNone/>
            </a:pPr>
            <a: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  <a:t>Vertex coloring</a:t>
            </a:r>
            <a:b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  <a:t>with </a:t>
            </a:r>
            <a:r>
              <a:rPr lang="el-GR" sz="7200" b="1" dirty="0">
                <a:solidFill>
                  <a:schemeClr val="accent1"/>
                </a:solidFill>
                <a:latin typeface="Bernino Sans Extrabold" pitchFamily="2" charset="77"/>
              </a:rPr>
              <a:t>Δ</a:t>
            </a:r>
            <a:r>
              <a:rPr lang="en-US" sz="7200" b="1" dirty="0">
                <a:solidFill>
                  <a:schemeClr val="accent1"/>
                </a:solidFill>
                <a:latin typeface="Bernino Sans Extrabold" pitchFamily="2" charset="77"/>
              </a:rPr>
              <a:t>+1 colors</a:t>
            </a:r>
            <a:endParaRPr lang="en-US" sz="6000" b="1" dirty="0">
              <a:solidFill>
                <a:schemeClr val="accent1"/>
              </a:solidFill>
              <a:latin typeface="Bernino Sans Extrabold" pitchFamily="2" charset="77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400" b="1" dirty="0">
                <a:latin typeface="Bernino Sans Extrabold" pitchFamily="2" charset="77"/>
              </a:rPr>
              <a:t>Week 4: </a:t>
            </a:r>
            <a:r>
              <a:rPr lang="en-US" sz="4400" dirty="0"/>
              <a:t>deterministic, </a:t>
            </a:r>
            <a:r>
              <a:rPr lang="en-US" sz="4400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sz="4400" b="1" dirty="0">
                <a:solidFill>
                  <a:schemeClr val="accent2"/>
                </a:solidFill>
                <a:latin typeface="Bernino Sans Semibold" pitchFamily="2" charset="77"/>
              </a:rPr>
              <a:t>(</a:t>
            </a:r>
            <a:r>
              <a:rPr lang="el-GR" sz="4400" b="1" dirty="0">
                <a:solidFill>
                  <a:schemeClr val="accent2"/>
                </a:solidFill>
                <a:latin typeface="Bernino Sans Semibold" pitchFamily="2" charset="77"/>
              </a:rPr>
              <a:t>Δ</a:t>
            </a:r>
            <a:r>
              <a:rPr lang="en-US" sz="4400" b="1" dirty="0">
                <a:solidFill>
                  <a:schemeClr val="accent2"/>
                </a:solidFill>
                <a:latin typeface="Bernino Sans Semibold" pitchFamily="2" charset="77"/>
              </a:rPr>
              <a:t> + log* </a:t>
            </a:r>
            <a:r>
              <a:rPr lang="en-US" sz="4400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sz="4400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400" b="1" dirty="0">
                <a:latin typeface="Bernino Sans Extrabold" pitchFamily="2" charset="77"/>
              </a:rPr>
              <a:t>Today: </a:t>
            </a:r>
            <a:r>
              <a:rPr lang="en-US" sz="4400" dirty="0"/>
              <a:t>randomized, </a:t>
            </a:r>
            <a:r>
              <a:rPr lang="en-US" sz="4400" dirty="0" err="1"/>
              <a:t>w.h.p</a:t>
            </a:r>
            <a:r>
              <a:rPr lang="en-US" sz="4400" dirty="0"/>
              <a:t>. </a:t>
            </a:r>
            <a:r>
              <a:rPr lang="en-US" sz="4400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sz="4400" b="1" dirty="0">
                <a:solidFill>
                  <a:schemeClr val="accent2"/>
                </a:solidFill>
                <a:latin typeface="Bernino Sans Semibold" pitchFamily="2" charset="77"/>
              </a:rPr>
              <a:t>(log </a:t>
            </a:r>
            <a:r>
              <a:rPr lang="en-US" sz="4400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sz="4400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07632-5A58-6341-9334-6AADB91692C2}"/>
              </a:ext>
            </a:extLst>
          </p:cNvPr>
          <p:cNvSpPr txBox="1"/>
          <p:nvPr/>
        </p:nvSpPr>
        <p:spPr>
          <a:xfrm>
            <a:off x="7128838" y="288446"/>
            <a:ext cx="456246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3200" dirty="0">
                <a:latin typeface="Bernino Sans Light" pitchFamily="2" charset="77"/>
              </a:rPr>
              <a:t>(</a:t>
            </a:r>
            <a:r>
              <a:rPr lang="el-GR" sz="3200" dirty="0">
                <a:latin typeface="Bernino Sans Light" pitchFamily="2" charset="77"/>
              </a:rPr>
              <a:t>Δ</a:t>
            </a:r>
            <a:r>
              <a:rPr lang="en-US" sz="3200" dirty="0">
                <a:latin typeface="Bernino Sans Light" pitchFamily="2" charset="77"/>
              </a:rPr>
              <a:t> = maximum degree)</a:t>
            </a:r>
          </a:p>
        </p:txBody>
      </p:sp>
    </p:spTree>
    <p:extLst>
      <p:ext uri="{BB962C8B-B14F-4D97-AF65-F5344CB8AC3E}">
        <p14:creationId xmlns:p14="http://schemas.microsoft.com/office/powerpoint/2010/main" val="415278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6000" b="1" dirty="0">
                <a:latin typeface="Bernina Sans Extrabold" pitchFamily="2" charset="77"/>
              </a:rPr>
              <a:t>Simplest possible idea: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everyone tries to pick</a:t>
            </a:r>
            <a:br>
              <a:rPr lang="en-US" sz="4800" dirty="0"/>
            </a:br>
            <a:r>
              <a:rPr lang="en-US" sz="4800" dirty="0"/>
              <a:t>a </a:t>
            </a:r>
            <a:r>
              <a:rPr lang="en-US" sz="4800" b="1" i="1" dirty="0">
                <a:solidFill>
                  <a:schemeClr val="accent1"/>
                </a:solidFill>
                <a:latin typeface="Bernino Sans Semibold" pitchFamily="2" charset="77"/>
              </a:rPr>
              <a:t>random free color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>
                <a:solidFill>
                  <a:schemeClr val="bg1"/>
                </a:solidFill>
              </a:rPr>
              <a:t>stop if successful</a:t>
            </a:r>
          </a:p>
        </p:txBody>
      </p:sp>
    </p:spTree>
    <p:extLst>
      <p:ext uri="{BB962C8B-B14F-4D97-AF65-F5344CB8AC3E}">
        <p14:creationId xmlns:p14="http://schemas.microsoft.com/office/powerpoint/2010/main" val="98108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6000" b="1" dirty="0">
                <a:latin typeface="Bernina Sans Extrabold" pitchFamily="2" charset="77"/>
              </a:rPr>
              <a:t>Simplest possible idea: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everyone tries to pick</a:t>
            </a:r>
            <a:br>
              <a:rPr lang="en-US" sz="4800" dirty="0"/>
            </a:br>
            <a:r>
              <a:rPr lang="en-US" sz="4800" dirty="0"/>
              <a:t>a </a:t>
            </a:r>
            <a:r>
              <a:rPr lang="en-US" sz="4800" b="1" i="1" dirty="0">
                <a:solidFill>
                  <a:schemeClr val="accent1"/>
                </a:solidFill>
                <a:latin typeface="Bernino Sans Semibold" pitchFamily="2" charset="77"/>
              </a:rPr>
              <a:t>random free color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stop if successful</a:t>
            </a:r>
          </a:p>
        </p:txBody>
      </p:sp>
    </p:spTree>
    <p:extLst>
      <p:ext uri="{BB962C8B-B14F-4D97-AF65-F5344CB8AC3E}">
        <p14:creationId xmlns:p14="http://schemas.microsoft.com/office/powerpoint/2010/main" val="167841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6000" b="1" dirty="0">
                <a:latin typeface="Bernina Sans Extrabold" pitchFamily="2" charset="77"/>
              </a:rPr>
              <a:t>Pretty simple idea: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nodes are </a:t>
            </a:r>
            <a:r>
              <a:rPr lang="en-US" sz="4800" b="1" i="1" dirty="0">
                <a:solidFill>
                  <a:schemeClr val="accent2"/>
                </a:solidFill>
                <a:latin typeface="Bernino Sans Semibold" pitchFamily="2" charset="77"/>
              </a:rPr>
              <a:t>active</a:t>
            </a:r>
            <a:r>
              <a:rPr lang="en-US" sz="4800" dirty="0"/>
              <a:t> with</a:t>
            </a:r>
            <a:br>
              <a:rPr lang="en-US" sz="4800" dirty="0"/>
            </a:br>
            <a:r>
              <a:rPr lang="en-US" sz="4800" dirty="0"/>
              <a:t>probability 1/2</a:t>
            </a:r>
            <a:endParaRPr lang="en-US" sz="4800" b="1" i="1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 indent="-288000">
              <a:spcBef>
                <a:spcPts val="2000"/>
              </a:spcBef>
            </a:pPr>
            <a:r>
              <a:rPr lang="en-US" sz="4800" dirty="0">
                <a:solidFill>
                  <a:schemeClr val="bg1"/>
                </a:solidFill>
              </a:rPr>
              <a:t>only active nodes try to pick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a </a:t>
            </a:r>
            <a:r>
              <a:rPr lang="en-US" sz="4800" b="1" i="1" dirty="0">
                <a:solidFill>
                  <a:schemeClr val="bg1"/>
                </a:solidFill>
                <a:latin typeface="Bernino Sans Semibold" pitchFamily="2" charset="77"/>
              </a:rPr>
              <a:t>random free color</a:t>
            </a:r>
            <a:endParaRPr lang="en-US" sz="4800" dirty="0">
              <a:solidFill>
                <a:schemeClr val="bg1"/>
              </a:solidFill>
            </a:endParaRPr>
          </a:p>
          <a:p>
            <a:pPr lvl="1" indent="-288000">
              <a:spcBef>
                <a:spcPts val="2000"/>
              </a:spcBef>
            </a:pPr>
            <a:r>
              <a:rPr lang="en-US" sz="4800" dirty="0">
                <a:solidFill>
                  <a:schemeClr val="bg1"/>
                </a:solidFill>
              </a:rPr>
              <a:t>stop if successful</a:t>
            </a:r>
          </a:p>
        </p:txBody>
      </p:sp>
    </p:spTree>
    <p:extLst>
      <p:ext uri="{BB962C8B-B14F-4D97-AF65-F5344CB8AC3E}">
        <p14:creationId xmlns:p14="http://schemas.microsoft.com/office/powerpoint/2010/main" val="196021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6000" b="1" dirty="0">
                <a:latin typeface="Bernina Sans Extrabold" pitchFamily="2" charset="77"/>
              </a:rPr>
              <a:t>Pretty simple idea: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nodes are </a:t>
            </a:r>
            <a:r>
              <a:rPr lang="en-US" sz="4800" b="1" i="1" dirty="0">
                <a:solidFill>
                  <a:schemeClr val="accent2"/>
                </a:solidFill>
                <a:latin typeface="Bernino Sans Semibold" pitchFamily="2" charset="77"/>
              </a:rPr>
              <a:t>active</a:t>
            </a:r>
            <a:r>
              <a:rPr lang="en-US" sz="4800" dirty="0"/>
              <a:t> with</a:t>
            </a:r>
            <a:br>
              <a:rPr lang="en-US" sz="4800" dirty="0"/>
            </a:br>
            <a:r>
              <a:rPr lang="en-US" sz="4800" dirty="0"/>
              <a:t>probability 1/2</a:t>
            </a:r>
            <a:endParaRPr lang="en-US" sz="4800" b="1" i="1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only active nodes try to pick</a:t>
            </a:r>
            <a:br>
              <a:rPr lang="en-US" sz="4800" dirty="0"/>
            </a:br>
            <a:r>
              <a:rPr lang="en-US" sz="4800" dirty="0"/>
              <a:t>a </a:t>
            </a:r>
            <a:r>
              <a:rPr lang="en-US" sz="4800" b="1" i="1" dirty="0">
                <a:solidFill>
                  <a:schemeClr val="accent1"/>
                </a:solidFill>
                <a:latin typeface="Bernino Sans Semibold" pitchFamily="2" charset="77"/>
              </a:rPr>
              <a:t>random free color</a:t>
            </a:r>
            <a:endParaRPr lang="en-US" sz="4800" dirty="0"/>
          </a:p>
          <a:p>
            <a:pPr lvl="1" indent="-288000">
              <a:spcBef>
                <a:spcPts val="2000"/>
              </a:spcBef>
            </a:pPr>
            <a:r>
              <a:rPr lang="en-US" sz="4800" dirty="0">
                <a:solidFill>
                  <a:schemeClr val="bg1"/>
                </a:solidFill>
              </a:rPr>
              <a:t>stop if successful</a:t>
            </a:r>
          </a:p>
        </p:txBody>
      </p:sp>
    </p:spTree>
    <p:extLst>
      <p:ext uri="{BB962C8B-B14F-4D97-AF65-F5344CB8AC3E}">
        <p14:creationId xmlns:p14="http://schemas.microsoft.com/office/powerpoint/2010/main" val="11526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6000" b="1" dirty="0">
                <a:latin typeface="Bernina Sans Extrabold" pitchFamily="2" charset="77"/>
              </a:rPr>
              <a:t>Pretty simple idea: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nodes are </a:t>
            </a:r>
            <a:r>
              <a:rPr lang="en-US" sz="4800" b="1" i="1" dirty="0">
                <a:solidFill>
                  <a:schemeClr val="accent2"/>
                </a:solidFill>
                <a:latin typeface="Bernino Sans Semibold" pitchFamily="2" charset="77"/>
              </a:rPr>
              <a:t>active</a:t>
            </a:r>
            <a:r>
              <a:rPr lang="en-US" sz="4800" dirty="0"/>
              <a:t> with</a:t>
            </a:r>
            <a:br>
              <a:rPr lang="en-US" sz="4800" dirty="0"/>
            </a:br>
            <a:r>
              <a:rPr lang="en-US" sz="4800" dirty="0"/>
              <a:t>probability 1/2</a:t>
            </a:r>
            <a:endParaRPr lang="en-US" sz="4800" b="1" i="1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only active nodes try to pick</a:t>
            </a:r>
            <a:br>
              <a:rPr lang="en-US" sz="4800" dirty="0"/>
            </a:br>
            <a:r>
              <a:rPr lang="en-US" sz="4800" dirty="0"/>
              <a:t>a </a:t>
            </a:r>
            <a:r>
              <a:rPr lang="en-US" sz="4800" b="1" i="1" dirty="0">
                <a:solidFill>
                  <a:schemeClr val="accent1"/>
                </a:solidFill>
                <a:latin typeface="Bernino Sans Semibold" pitchFamily="2" charset="77"/>
              </a:rPr>
              <a:t>random free color</a:t>
            </a:r>
            <a:endParaRPr lang="en-US" sz="4800" dirty="0"/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stop if successful</a:t>
            </a:r>
          </a:p>
        </p:txBody>
      </p:sp>
    </p:spTree>
    <p:extLst>
      <p:ext uri="{BB962C8B-B14F-4D97-AF65-F5344CB8AC3E}">
        <p14:creationId xmlns:p14="http://schemas.microsoft.com/office/powerpoint/2010/main" val="301474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5400" b="1" dirty="0">
                <a:latin typeface="Bernina Sans Extrabold" pitchFamily="2" charset="77"/>
              </a:rPr>
              <a:t>Lemma: </a:t>
            </a:r>
            <a:r>
              <a:rPr lang="en-US" sz="5400" dirty="0">
                <a:latin typeface="Bernina Sans Light" pitchFamily="2" charset="77"/>
              </a:rPr>
              <a:t>A node that is still running, will stop in this round with probability ≥ 0.25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5400" b="1" dirty="0">
                <a:solidFill>
                  <a:schemeClr val="bg1"/>
                </a:solidFill>
                <a:latin typeface="Bernina Sans Extrabold" pitchFamily="2" charset="77"/>
              </a:rPr>
              <a:t>Corollary: </a:t>
            </a:r>
            <a:r>
              <a:rPr lang="en-US" sz="5400" dirty="0">
                <a:solidFill>
                  <a:schemeClr val="bg1"/>
                </a:solidFill>
                <a:latin typeface="Bernina Sans Light" pitchFamily="2" charset="77"/>
              </a:rPr>
              <a:t>A node is still running after </a:t>
            </a:r>
            <a:r>
              <a:rPr lang="en-US" sz="5400" i="1" dirty="0">
                <a:solidFill>
                  <a:schemeClr val="bg1"/>
                </a:solidFill>
                <a:latin typeface="Bernina Sans Light" pitchFamily="2" charset="77"/>
              </a:rPr>
              <a:t>T</a:t>
            </a:r>
            <a:r>
              <a:rPr lang="en-US" sz="5400" dirty="0">
                <a:solidFill>
                  <a:schemeClr val="bg1"/>
                </a:solidFill>
                <a:latin typeface="Bernina Sans Light" pitchFamily="2" charset="77"/>
              </a:rPr>
              <a:t> rounds with probability ≤ 0.75</a:t>
            </a:r>
            <a:r>
              <a:rPr lang="en-US" sz="5400" i="1" baseline="30000" dirty="0">
                <a:solidFill>
                  <a:schemeClr val="bg1"/>
                </a:solidFill>
                <a:latin typeface="Bernina Sans Light" pitchFamily="2" charset="77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5938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773</Words>
  <Application>Microsoft Macintosh PowerPoint</Application>
  <PresentationFormat>Widescreen</PresentationFormat>
  <Paragraphs>138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Bernina Sans Condensed Light</vt:lpstr>
      <vt:lpstr>Bernina Sans Extrabold</vt:lpstr>
      <vt:lpstr>Bernina Sans Light</vt:lpstr>
      <vt:lpstr>Bernina Sans Narrow Exbold</vt:lpstr>
      <vt:lpstr>Bernina Sans Narrow Extrabold</vt:lpstr>
      <vt:lpstr>Bernina Sans Semibold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118</cp:revision>
  <dcterms:created xsi:type="dcterms:W3CDTF">2020-08-20T21:40:58Z</dcterms:created>
  <dcterms:modified xsi:type="dcterms:W3CDTF">2020-10-11T13:42:44Z</dcterms:modified>
</cp:coreProperties>
</file>