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8" r:id="rId3"/>
    <p:sldId id="270" r:id="rId4"/>
    <p:sldId id="269" r:id="rId5"/>
    <p:sldId id="271" r:id="rId6"/>
    <p:sldId id="260" r:id="rId7"/>
    <p:sldId id="266" r:id="rId8"/>
    <p:sldId id="272" r:id="rId9"/>
    <p:sldId id="273" r:id="rId10"/>
    <p:sldId id="261" r:id="rId11"/>
    <p:sldId id="262" r:id="rId12"/>
    <p:sldId id="263" r:id="rId13"/>
    <p:sldId id="264" r:id="rId14"/>
    <p:sldId id="278" r:id="rId15"/>
    <p:sldId id="265" r:id="rId16"/>
    <p:sldId id="274" r:id="rId17"/>
    <p:sldId id="275" r:id="rId18"/>
    <p:sldId id="279" r:id="rId19"/>
    <p:sldId id="276" r:id="rId20"/>
    <p:sldId id="277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7a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438010" y="4276391"/>
            <a:ext cx="8753990" cy="221900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Covering maps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E5FDF-A4D4-574B-A8DD-B614CD6F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5CD84-E382-DE4E-BA37-733FA46402DC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070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2287B-59A8-E543-A8E5-9379D0D1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0EC77C-AD80-9749-AC82-6734C42C7D1F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8764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9D3F56-46D1-2A4A-82DA-1C0E5706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76C37-B9F2-9947-B557-092801905893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848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B20E9-0069-B046-9DF7-C31C3BCE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370FE-1AB2-0F4B-B2C7-74370E5AD331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7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B20E9-0069-B046-9DF7-C31C3BCE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370FE-1AB2-0F4B-B2C7-74370E5AD331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4724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A4D52-D0CB-3F48-896A-FFA6CAF9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16099-D717-8245-B46A-6DD31B258B46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3615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516099-D717-8245-B46A-6DD31B258B46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BBAD7-E162-EC4C-AE3F-72CBC805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5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516099-D717-8245-B46A-6DD31B258B46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F87CED-54C6-B14B-8F3F-4706ED1A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3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A4D52-D0CB-3F48-896A-FFA6CAF9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2A4F61-AF19-B149-8FA2-E6D4819F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First part:</a:t>
            </a:r>
          </a:p>
          <a:p>
            <a:pPr marL="288000" indent="-288000">
              <a:spcBef>
                <a:spcPts val="1000"/>
              </a:spcBef>
            </a:pPr>
            <a:r>
              <a:rPr lang="en-US" sz="4000" b="1" i="1" dirty="0">
                <a:latin typeface="Bernina Sans Semibold" pitchFamily="2" charset="77"/>
              </a:rPr>
              <a:t>positive results</a:t>
            </a:r>
            <a:r>
              <a:rPr lang="en-US" sz="4000" dirty="0">
                <a:latin typeface="Bernina Sans Light" pitchFamily="2" charset="77"/>
              </a:rPr>
              <a:t>, algorithms</a:t>
            </a:r>
          </a:p>
          <a:p>
            <a:pPr marL="288000" indent="-288000"/>
            <a:r>
              <a:rPr lang="en-US" sz="4000" dirty="0">
                <a:latin typeface="Bernina Sans Light" pitchFamily="2" charset="77"/>
              </a:rPr>
              <a:t>what can be computed (efficiently)?</a:t>
            </a:r>
          </a:p>
          <a:p>
            <a:pPr marL="0" lvl="0" indent="0">
              <a:spcBef>
                <a:spcPts val="4000"/>
              </a:spcBef>
              <a:buNone/>
            </a:pPr>
            <a:r>
              <a:rPr lang="en-US" sz="6600" b="1" dirty="0">
                <a:solidFill>
                  <a:schemeClr val="bg1"/>
                </a:solidFill>
                <a:latin typeface="Bernina Sans Extrabold" pitchFamily="2" charset="77"/>
              </a:rPr>
              <a:t>Second part:</a:t>
            </a:r>
          </a:p>
          <a:p>
            <a:pPr marL="288000" indent="-288000">
              <a:spcBef>
                <a:spcPts val="1000"/>
              </a:spcBef>
            </a:pPr>
            <a:r>
              <a:rPr lang="en-US" sz="4000" b="1" i="1" dirty="0">
                <a:solidFill>
                  <a:schemeClr val="bg1"/>
                </a:solidFill>
                <a:latin typeface="Bernina Sans Semibold" pitchFamily="2" charset="77"/>
              </a:rPr>
              <a:t>negative results</a:t>
            </a:r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, lower bounds</a:t>
            </a:r>
          </a:p>
          <a:p>
            <a:pPr marL="288000" indent="-288000"/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what cannot be computed (efficiently)?</a:t>
            </a:r>
          </a:p>
        </p:txBody>
      </p:sp>
    </p:spTree>
    <p:extLst>
      <p:ext uri="{BB962C8B-B14F-4D97-AF65-F5344CB8AC3E}">
        <p14:creationId xmlns:p14="http://schemas.microsoft.com/office/powerpoint/2010/main" val="42579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3C29B-FBA0-BB46-A1CF-D45F288D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8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39F15-C805-9841-AEC0-81B75F5C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7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38B37-1E85-A34D-A0F4-B4FB336D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A4D52-D0CB-3F48-896A-FFA6CAF9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23B5F-65F7-8E45-BD05-6FEDD7EDE043}"/>
              </a:ext>
            </a:extLst>
          </p:cNvPr>
          <p:cNvSpPr txBox="1"/>
          <p:nvPr/>
        </p:nvSpPr>
        <p:spPr>
          <a:xfrm>
            <a:off x="468087" y="3745931"/>
            <a:ext cx="68906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2"/>
                </a:solidFill>
                <a:latin typeface="Bernina Sans Light" pitchFamily="2" charset="77"/>
              </a:rPr>
              <a:t>Covering maps</a:t>
            </a:r>
          </a:p>
          <a:p>
            <a:r>
              <a:rPr lang="en-US" sz="4400" i="1" dirty="0">
                <a:solidFill>
                  <a:schemeClr val="accent2"/>
                </a:solidFill>
                <a:latin typeface="Bernina Sans Light" pitchFamily="2" charset="77"/>
              </a:rPr>
              <a:t>preserve everything</a:t>
            </a:r>
          </a:p>
          <a:p>
            <a:r>
              <a:rPr lang="en-US" sz="4400" i="1" dirty="0">
                <a:solidFill>
                  <a:schemeClr val="accent2"/>
                </a:solidFill>
                <a:latin typeface="Bernina Sans Light" pitchFamily="2" charset="77"/>
              </a:rPr>
              <a:t>in port-numbered</a:t>
            </a:r>
          </a:p>
          <a:p>
            <a:r>
              <a:rPr lang="en-US" sz="4400" i="1" dirty="0">
                <a:solidFill>
                  <a:schemeClr val="accent2"/>
                </a:solidFill>
                <a:latin typeface="Bernina Sans Light" pitchFamily="2" charset="77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14424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First part:</a:t>
            </a:r>
          </a:p>
          <a:p>
            <a:pPr marL="288000" indent="-288000">
              <a:spcBef>
                <a:spcPts val="1000"/>
              </a:spcBef>
            </a:pPr>
            <a:r>
              <a:rPr lang="en-US" sz="4000" b="1" i="1" dirty="0">
                <a:latin typeface="Bernina Sans Semibold" pitchFamily="2" charset="77"/>
              </a:rPr>
              <a:t>positive results</a:t>
            </a:r>
            <a:r>
              <a:rPr lang="en-US" sz="4000" dirty="0">
                <a:latin typeface="Bernina Sans Light" pitchFamily="2" charset="77"/>
              </a:rPr>
              <a:t>, algorithms</a:t>
            </a:r>
          </a:p>
          <a:p>
            <a:pPr marL="288000" indent="-288000"/>
            <a:r>
              <a:rPr lang="en-US" sz="4000" dirty="0">
                <a:latin typeface="Bernina Sans Light" pitchFamily="2" charset="77"/>
              </a:rPr>
              <a:t>what can be computed (efficiently)?</a:t>
            </a:r>
          </a:p>
          <a:p>
            <a:pPr marL="0" lvl="0" indent="0">
              <a:spcBef>
                <a:spcPts val="4000"/>
              </a:spcBef>
              <a:buNone/>
            </a:pPr>
            <a:r>
              <a:rPr lang="en-US" sz="6600" b="1" dirty="0">
                <a:solidFill>
                  <a:srgbClr val="0087CC"/>
                </a:solidFill>
                <a:latin typeface="Bernina Sans Extrabold" pitchFamily="2" charset="77"/>
              </a:rPr>
              <a:t>Second part:</a:t>
            </a:r>
          </a:p>
          <a:p>
            <a:pPr marL="288000" indent="-288000">
              <a:spcBef>
                <a:spcPts val="1000"/>
              </a:spcBef>
            </a:pPr>
            <a:r>
              <a:rPr lang="en-US" sz="4000" b="1" i="1" dirty="0">
                <a:latin typeface="Bernina Sans Semibold" pitchFamily="2" charset="77"/>
              </a:rPr>
              <a:t>negative results</a:t>
            </a:r>
            <a:r>
              <a:rPr lang="en-US" sz="4000" dirty="0">
                <a:latin typeface="Bernina Sans Light" pitchFamily="2" charset="77"/>
              </a:rPr>
              <a:t>, lower bounds</a:t>
            </a:r>
          </a:p>
          <a:p>
            <a:pPr marL="288000" indent="-288000"/>
            <a:r>
              <a:rPr lang="en-US" sz="4000" dirty="0">
                <a:latin typeface="Bernina Sans Light" pitchFamily="2" charset="77"/>
              </a:rPr>
              <a:t>what cannot be computed (efficiently)?</a:t>
            </a:r>
          </a:p>
        </p:txBody>
      </p:sp>
    </p:spTree>
    <p:extLst>
      <p:ext uri="{BB962C8B-B14F-4D97-AF65-F5344CB8AC3E}">
        <p14:creationId xmlns:p14="http://schemas.microsoft.com/office/powerpoint/2010/main" val="166337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b="1" dirty="0">
                <a:solidFill>
                  <a:schemeClr val="accent1"/>
                </a:solidFill>
                <a:latin typeface="Bernina Sans Extrabold" pitchFamily="2" charset="77"/>
              </a:rPr>
              <a:t>Today:</a:t>
            </a:r>
          </a:p>
          <a:p>
            <a:pPr marL="360000" indent="-360000"/>
            <a:r>
              <a:rPr lang="en-US" sz="6600" dirty="0">
                <a:latin typeface="Bernina Sans Light" pitchFamily="2" charset="77"/>
              </a:rPr>
              <a:t>port-numbering model</a:t>
            </a:r>
          </a:p>
          <a:p>
            <a:pPr marL="360000" indent="-360000"/>
            <a:r>
              <a:rPr lang="en-US" sz="6600" dirty="0">
                <a:solidFill>
                  <a:schemeClr val="bg1"/>
                </a:solidFill>
                <a:latin typeface="Bernina Sans Light" pitchFamily="2" charset="77"/>
              </a:rPr>
              <a:t>covering maps</a:t>
            </a:r>
          </a:p>
        </p:txBody>
      </p:sp>
    </p:spTree>
    <p:extLst>
      <p:ext uri="{BB962C8B-B14F-4D97-AF65-F5344CB8AC3E}">
        <p14:creationId xmlns:p14="http://schemas.microsoft.com/office/powerpoint/2010/main" val="23457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b="1" dirty="0">
                <a:solidFill>
                  <a:schemeClr val="accent1"/>
                </a:solidFill>
                <a:latin typeface="Bernina Sans Extrabold" pitchFamily="2" charset="77"/>
              </a:rPr>
              <a:t>Today:</a:t>
            </a:r>
          </a:p>
          <a:p>
            <a:pPr marL="360000" indent="-360000"/>
            <a:r>
              <a:rPr lang="en-US" sz="6600" dirty="0">
                <a:latin typeface="Bernina Sans Light" pitchFamily="2" charset="77"/>
              </a:rPr>
              <a:t>port-numbering model</a:t>
            </a:r>
          </a:p>
          <a:p>
            <a:pPr marL="360000" indent="-360000"/>
            <a:r>
              <a:rPr lang="en-US" sz="6600" dirty="0">
                <a:latin typeface="Bernina Sans Light" pitchFamily="2" charset="77"/>
              </a:rPr>
              <a:t>covering maps</a:t>
            </a:r>
          </a:p>
        </p:txBody>
      </p:sp>
    </p:spTree>
    <p:extLst>
      <p:ext uri="{BB962C8B-B14F-4D97-AF65-F5344CB8AC3E}">
        <p14:creationId xmlns:p14="http://schemas.microsoft.com/office/powerpoint/2010/main" val="39121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41C89-6807-2749-B8B0-2CDBA9DB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41C89-6807-2749-B8B0-2CDBA9DB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2F788-7BA0-EC44-9E65-0924F3608B49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247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41C89-6807-2749-B8B0-2CDBA9DB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2F788-7BA0-EC44-9E65-0924F3608B49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DF07D0CA-63BE-ED4D-A513-1A44E6275DA2}"/>
              </a:ext>
            </a:extLst>
          </p:cNvPr>
          <p:cNvSpPr/>
          <p:nvPr/>
        </p:nvSpPr>
        <p:spPr>
          <a:xfrm>
            <a:off x="2906488" y="4898570"/>
            <a:ext cx="1436914" cy="1485303"/>
          </a:xfrm>
          <a:prstGeom prst="wedgeRoundRectCallout">
            <a:avLst>
              <a:gd name="adj1" fmla="val -85416"/>
              <a:gd name="adj2" fmla="val 41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Bernino Sans" pitchFamily="2" charset="77"/>
              </a:rPr>
              <a:t>init</a:t>
            </a:r>
            <a:endParaRPr lang="en-US" sz="2400" dirty="0">
              <a:latin typeface="Bernino Sans" pitchFamily="2" charset="77"/>
            </a:endParaRPr>
          </a:p>
          <a:p>
            <a:r>
              <a:rPr lang="en-US" sz="2400" dirty="0">
                <a:latin typeface="Bernino Sans" pitchFamily="2" charset="77"/>
              </a:rPr>
              <a:t>send</a:t>
            </a:r>
          </a:p>
          <a:p>
            <a:r>
              <a:rPr lang="en-US" sz="2400" dirty="0">
                <a:latin typeface="Bernino Sans" pitchFamily="2" charset="77"/>
              </a:rPr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9695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41C89-6807-2749-B8B0-2CDBA9DB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2F788-7BA0-EC44-9E65-0924F3608B49}"/>
              </a:ext>
            </a:extLst>
          </p:cNvPr>
          <p:cNvSpPr txBox="1"/>
          <p:nvPr/>
        </p:nvSpPr>
        <p:spPr>
          <a:xfrm>
            <a:off x="152404" y="624393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rnina Sans Extrabold" pitchFamily="2" charset="77"/>
              </a:rPr>
              <a:t>Algorithm </a:t>
            </a:r>
            <a:r>
              <a:rPr lang="en-US" sz="2400" b="1" i="1" dirty="0">
                <a:latin typeface="Bernina Sans Extrabold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2B648-A787-5348-8093-2485EE88C5EB}"/>
              </a:ext>
            </a:extLst>
          </p:cNvPr>
          <p:cNvSpPr txBox="1"/>
          <p:nvPr/>
        </p:nvSpPr>
        <p:spPr>
          <a:xfrm>
            <a:off x="5225143" y="5259046"/>
            <a:ext cx="68906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rnina Sans Light" pitchFamily="2" charset="77"/>
              </a:rPr>
              <a:t>algorithm </a:t>
            </a:r>
            <a:r>
              <a:rPr lang="en-US" sz="4400" i="1" dirty="0">
                <a:latin typeface="Bernina Sans Light" pitchFamily="2" charset="77"/>
              </a:rPr>
              <a:t>A</a:t>
            </a:r>
            <a:r>
              <a:rPr lang="en-US" sz="4400" dirty="0">
                <a:latin typeface="Bernina Sans Light" pitchFamily="2" charset="77"/>
              </a:rPr>
              <a:t> + network </a:t>
            </a:r>
            <a:r>
              <a:rPr lang="en-US" sz="4400" i="1" dirty="0">
                <a:latin typeface="Bernina Sans Light" pitchFamily="2" charset="77"/>
              </a:rPr>
              <a:t>N</a:t>
            </a:r>
          </a:p>
          <a:p>
            <a:r>
              <a:rPr lang="en-US" sz="4400" dirty="0">
                <a:latin typeface="Bernina Sans Light" pitchFamily="2" charset="77"/>
              </a:rPr>
              <a:t>→ </a:t>
            </a:r>
            <a:r>
              <a:rPr lang="en-US" sz="4400" b="1" i="1" dirty="0">
                <a:solidFill>
                  <a:schemeClr val="accent2"/>
                </a:solidFill>
                <a:latin typeface="Bernina Sans Semibold" pitchFamily="2" charset="77"/>
              </a:rPr>
              <a:t>execution</a:t>
            </a:r>
            <a:r>
              <a:rPr lang="en-US" sz="4400" dirty="0">
                <a:latin typeface="Bernina Sans Light" pitchFamily="2" charset="77"/>
              </a:rPr>
              <a:t> of </a:t>
            </a:r>
            <a:r>
              <a:rPr lang="en-US" sz="4400" i="1" dirty="0">
                <a:latin typeface="Bernina Sans Light" pitchFamily="2" charset="77"/>
              </a:rPr>
              <a:t>A</a:t>
            </a:r>
            <a:r>
              <a:rPr lang="en-US" sz="4400" dirty="0">
                <a:latin typeface="Bernina Sans Light" pitchFamily="2" charset="77"/>
              </a:rPr>
              <a:t> in </a:t>
            </a:r>
            <a:r>
              <a:rPr lang="en-US" sz="4400" i="1" dirty="0">
                <a:latin typeface="Bernina Sans Light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8987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121</Words>
  <Application>Microsoft Macintosh PowerPoint</Application>
  <PresentationFormat>Widescreen</PresentationFormat>
  <Paragraphs>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Bernina Sans Semibold</vt:lpstr>
      <vt:lpstr>Bernino Sans</vt:lpstr>
      <vt:lpstr>Bernino Sans Light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128</cp:revision>
  <dcterms:created xsi:type="dcterms:W3CDTF">2020-08-20T21:40:58Z</dcterms:created>
  <dcterms:modified xsi:type="dcterms:W3CDTF">2020-10-26T09:57:59Z</dcterms:modified>
</cp:coreProperties>
</file>