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93" r:id="rId3"/>
    <p:sldId id="653" r:id="rId4"/>
    <p:sldId id="655" r:id="rId5"/>
    <p:sldId id="659" r:id="rId6"/>
    <p:sldId id="660" r:id="rId7"/>
    <p:sldId id="656" r:id="rId8"/>
    <p:sldId id="657" r:id="rId9"/>
    <p:sldId id="658" r:id="rId10"/>
    <p:sldId id="661" r:id="rId11"/>
    <p:sldId id="662" r:id="rId12"/>
    <p:sldId id="541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9"/>
    <p:restoredTop sz="94691"/>
  </p:normalViewPr>
  <p:slideViewPr>
    <p:cSldViewPr snapToGrid="0" snapToObjects="1" showGuides="1">
      <p:cViewPr varScale="1">
        <p:scale>
          <a:sx n="147" d="100"/>
          <a:sy n="147" d="100"/>
        </p:scale>
        <p:origin x="232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8a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624942" y="4276391"/>
            <a:ext cx="8567057" cy="221900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What can you do fast</a:t>
            </a:r>
            <a:br>
              <a:rPr lang="en-US" sz="5400" dirty="0">
                <a:latin typeface="Bernina Sans Condensed Light" pitchFamily="2" charset="77"/>
              </a:rPr>
            </a:br>
            <a:r>
              <a:rPr lang="en-US" sz="5400" dirty="0">
                <a:latin typeface="Bernina Sans Condensed Light" pitchFamily="2" charset="77"/>
              </a:rPr>
              <a:t>in the LOCAL model?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spcBef>
                <a:spcPts val="8000"/>
              </a:spcBef>
              <a:buNone/>
            </a:pPr>
            <a:r>
              <a:rPr lang="en-US" sz="13800" dirty="0"/>
              <a:t>TIME =</a:t>
            </a:r>
            <a:br>
              <a:rPr lang="en-US" sz="13800" dirty="0"/>
            </a:br>
            <a:r>
              <a:rPr lang="en-US" sz="138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68598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spcBef>
                <a:spcPts val="8000"/>
              </a:spcBef>
              <a:buNone/>
            </a:pPr>
            <a:r>
              <a:rPr lang="en-US" sz="13800" dirty="0"/>
              <a:t>fast =</a:t>
            </a:r>
            <a:br>
              <a:rPr lang="en-US" sz="13800" dirty="0"/>
            </a:br>
            <a:r>
              <a:rPr lang="en-US" sz="13800" dirty="0"/>
              <a:t>localized</a:t>
            </a:r>
          </a:p>
        </p:txBody>
      </p:sp>
    </p:spTree>
    <p:extLst>
      <p:ext uri="{BB962C8B-B14F-4D97-AF65-F5344CB8AC3E}">
        <p14:creationId xmlns:p14="http://schemas.microsoft.com/office/powerpoint/2010/main" val="99719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B431-A6B3-7B4F-81A6-D7D63DE2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  <a:ea typeface="Roboto Slab" pitchFamily="2" charset="0"/>
              </a:rPr>
              <a:t>Running time = number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  <a:ea typeface="Roboto Slab" pitchFamily="2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  <a:ea typeface="Roboto Slab" pitchFamily="2" charset="0"/>
              </a:rPr>
              <a:t>of communication rounds</a:t>
            </a:r>
            <a:br>
              <a:rPr lang="en-US" sz="4400" b="1" dirty="0">
                <a:solidFill>
                  <a:schemeClr val="accent1"/>
                </a:solidFill>
                <a:latin typeface="Bernina Sans Light" pitchFamily="2" charset="77"/>
                <a:ea typeface="Roboto Slab" pitchFamily="2" charset="0"/>
              </a:rPr>
            </a:br>
            <a:r>
              <a:rPr lang="en-US" sz="4400" dirty="0">
                <a:latin typeface="Bernina Sans Light" pitchFamily="2" charset="77"/>
                <a:ea typeface="Roboto Slab Thin" pitchFamily="2" charset="0"/>
              </a:rPr>
              <a:t>until all nodes stop and produce</a:t>
            </a:r>
            <a:br>
              <a:rPr lang="en-US" sz="4400" dirty="0">
                <a:latin typeface="Bernina Sans Light" pitchFamily="2" charset="77"/>
                <a:ea typeface="Roboto Slab Thin" pitchFamily="2" charset="0"/>
              </a:rPr>
            </a:br>
            <a:r>
              <a:rPr lang="en-US" sz="4400" dirty="0">
                <a:latin typeface="Bernina Sans Light" pitchFamily="2" charset="77"/>
                <a:ea typeface="Roboto Slab Thin" pitchFamily="2" charset="0"/>
              </a:rPr>
              <a:t>their local outputs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8000" dirty="0">
                <a:latin typeface="Bernina Sans Light" pitchFamily="2" charset="77"/>
                <a:ea typeface="Roboto Slab Light" pitchFamily="2" charset="0"/>
              </a:rPr>
              <a:t>=</a:t>
            </a:r>
            <a:endParaRPr lang="en-US" sz="6600" dirty="0">
              <a:latin typeface="Bernina Sans Light" pitchFamily="2" charset="77"/>
              <a:ea typeface="Roboto Slab Light" pitchFamily="2" charset="0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  <a:ea typeface="Roboto Slab" pitchFamily="2" charset="0"/>
              </a:rPr>
              <a:t>Locality =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  <a:ea typeface="Roboto Slab" pitchFamily="2" charset="0"/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  <a:ea typeface="Roboto Slab" pitchFamily="2" charset="0"/>
              </a:rPr>
              <a:t>how far do you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  <a:ea typeface="Roboto Slab" pitchFamily="2" charset="0"/>
              </a:rPr>
            </a:b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  <a:ea typeface="Roboto Slab" pitchFamily="2" charset="0"/>
              </a:rPr>
              <a:t>need to see</a:t>
            </a:r>
            <a:r>
              <a:rPr lang="en-US" sz="4400" dirty="0">
                <a:solidFill>
                  <a:schemeClr val="accent2"/>
                </a:solidFill>
                <a:latin typeface="Bernina Sans Light" pitchFamily="2" charset="77"/>
                <a:ea typeface="Roboto Slab" pitchFamily="2" charset="0"/>
              </a:rPr>
              <a:t> </a:t>
            </a:r>
            <a:r>
              <a:rPr lang="en-US" sz="4400" dirty="0">
                <a:latin typeface="Bernina Sans Light" pitchFamily="2" charset="77"/>
                <a:ea typeface="Roboto Slab Thin" pitchFamily="2" charset="0"/>
              </a:rPr>
              <a:t>in the graph to choose</a:t>
            </a:r>
            <a:br>
              <a:rPr lang="en-US" sz="4400" dirty="0">
                <a:latin typeface="Bernina Sans Light" pitchFamily="2" charset="77"/>
                <a:ea typeface="Roboto Slab Thin" pitchFamily="2" charset="0"/>
              </a:rPr>
            </a:br>
            <a:r>
              <a:rPr lang="en-US" sz="4400" dirty="0">
                <a:latin typeface="Bernina Sans Light" pitchFamily="2" charset="77"/>
                <a:ea typeface="Roboto Slab Thin" pitchFamily="2" charset="0"/>
              </a:rPr>
              <a:t>your own part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3844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What can you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do in </a:t>
            </a:r>
            <a:r>
              <a:rPr lang="en-US" sz="8000" b="1" i="1" dirty="0">
                <a:solidFill>
                  <a:schemeClr val="accent2"/>
                </a:solidFill>
                <a:latin typeface="Bernino Sans Extrabold" pitchFamily="2" charset="77"/>
              </a:rPr>
              <a:t>T</a:t>
            </a:r>
            <a:r>
              <a:rPr lang="en-US" sz="8000" b="1" dirty="0">
                <a:solidFill>
                  <a:schemeClr val="accent2"/>
                </a:solidFill>
                <a:latin typeface="Bernino Sans Extrabold" pitchFamily="2" charset="77"/>
              </a:rPr>
              <a:t> rounds </a:t>
            </a:r>
            <a:r>
              <a:rPr lang="en-US" sz="8000" b="1" dirty="0">
                <a:latin typeface="Bernino Sans Extrabold" pitchFamily="2" charset="77"/>
              </a:rPr>
              <a:t>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the LOCAL model?</a:t>
            </a:r>
          </a:p>
        </p:txBody>
      </p:sp>
    </p:spTree>
    <p:extLst>
      <p:ext uri="{BB962C8B-B14F-4D97-AF65-F5344CB8AC3E}">
        <p14:creationId xmlns:p14="http://schemas.microsoft.com/office/powerpoint/2010/main" val="205681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ACF-E1B9-5B4C-862D-C2F94EC8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that you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A56F-3005-C842-B943-E4BE4BE4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restrictions on message size</a:t>
            </a:r>
          </a:p>
          <a:p>
            <a:r>
              <a:rPr lang="en-US" dirty="0">
                <a:solidFill>
                  <a:schemeClr val="bg1"/>
                </a:solidFill>
              </a:rPr>
              <a:t>No restrictions on local computation</a:t>
            </a:r>
          </a:p>
          <a:p>
            <a:r>
              <a:rPr lang="en-US" dirty="0">
                <a:solidFill>
                  <a:schemeClr val="bg1"/>
                </a:solidFill>
              </a:rPr>
              <a:t>Best that you can do: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in each round,</a:t>
            </a:r>
            <a:b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tell each neighbor everything you know!</a:t>
            </a:r>
          </a:p>
        </p:txBody>
      </p:sp>
    </p:spTree>
    <p:extLst>
      <p:ext uri="{BB962C8B-B14F-4D97-AF65-F5344CB8AC3E}">
        <p14:creationId xmlns:p14="http://schemas.microsoft.com/office/powerpoint/2010/main" val="262330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ACF-E1B9-5B4C-862D-C2F94EC8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that you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A56F-3005-C842-B943-E4BE4BE4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restrictions on message size</a:t>
            </a:r>
          </a:p>
          <a:p>
            <a:r>
              <a:rPr lang="en-US" dirty="0"/>
              <a:t>No restrictions on local computation</a:t>
            </a:r>
          </a:p>
          <a:p>
            <a:r>
              <a:rPr lang="en-US" dirty="0">
                <a:solidFill>
                  <a:schemeClr val="bg1"/>
                </a:solidFill>
              </a:rPr>
              <a:t>Best that you can do: </a:t>
            </a: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in each round,</a:t>
            </a:r>
            <a:b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tell each neighbor everything you know!</a:t>
            </a:r>
          </a:p>
        </p:txBody>
      </p:sp>
    </p:spTree>
    <p:extLst>
      <p:ext uri="{BB962C8B-B14F-4D97-AF65-F5344CB8AC3E}">
        <p14:creationId xmlns:p14="http://schemas.microsoft.com/office/powerpoint/2010/main" val="9430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ACF-E1B9-5B4C-862D-C2F94EC8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that you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A56F-3005-C842-B943-E4BE4BE4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restrictions on message size</a:t>
            </a:r>
          </a:p>
          <a:p>
            <a:r>
              <a:rPr lang="en-US" dirty="0"/>
              <a:t>No restrictions on local computation</a:t>
            </a:r>
          </a:p>
          <a:p>
            <a:r>
              <a:rPr lang="en-US" dirty="0"/>
              <a:t>Possible to do: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in each round, tell each neighbor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everything you know!</a:t>
            </a:r>
          </a:p>
        </p:txBody>
      </p:sp>
    </p:spTree>
    <p:extLst>
      <p:ext uri="{BB962C8B-B14F-4D97-AF65-F5344CB8AC3E}">
        <p14:creationId xmlns:p14="http://schemas.microsoft.com/office/powerpoint/2010/main" val="19508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ACF-E1B9-5B4C-862D-C2F94EC8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that you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A56F-3005-C842-B943-E4BE4BE4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restrictions on message size</a:t>
            </a:r>
          </a:p>
          <a:p>
            <a:r>
              <a:rPr lang="en-US" dirty="0"/>
              <a:t>No restrictions on local computation</a:t>
            </a:r>
          </a:p>
          <a:p>
            <a:r>
              <a:rPr lang="en-US" dirty="0"/>
              <a:t>Possible to do, and best that you can do: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in each round, tell each neighbor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everything you know!</a:t>
            </a:r>
          </a:p>
        </p:txBody>
      </p:sp>
    </p:spTree>
    <p:extLst>
      <p:ext uri="{BB962C8B-B14F-4D97-AF65-F5344CB8AC3E}">
        <p14:creationId xmlns:p14="http://schemas.microsoft.com/office/powerpoint/2010/main" val="281093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At best:</a:t>
            </a:r>
            <a:b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8000" dirty="0"/>
              <a:t>in </a:t>
            </a:r>
            <a:r>
              <a:rPr lang="en-US" sz="8000" i="1" dirty="0"/>
              <a:t>T</a:t>
            </a:r>
            <a:r>
              <a:rPr lang="en-US" sz="8000" dirty="0"/>
              <a:t> rounds,</a:t>
            </a:r>
            <a:br>
              <a:rPr lang="en-US" sz="8000" dirty="0"/>
            </a:br>
            <a:r>
              <a:rPr lang="en-US" sz="8000" dirty="0"/>
              <a:t>each node can</a:t>
            </a:r>
            <a:br>
              <a:rPr lang="en-US" sz="8000" dirty="0"/>
            </a:b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learn its radius-</a:t>
            </a:r>
            <a:r>
              <a:rPr lang="en-US" sz="8000" b="1" i="1" dirty="0">
                <a:solidFill>
                  <a:schemeClr val="accent1"/>
                </a:solidFill>
                <a:latin typeface="Bernino Sans Extrabold" pitchFamily="2" charset="77"/>
              </a:rPr>
              <a:t>T</a:t>
            </a: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 neighborhood</a:t>
            </a:r>
          </a:p>
        </p:txBody>
      </p:sp>
    </p:spTree>
    <p:extLst>
      <p:ext uri="{BB962C8B-B14F-4D97-AF65-F5344CB8AC3E}">
        <p14:creationId xmlns:p14="http://schemas.microsoft.com/office/powerpoint/2010/main" val="2329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dirty="0"/>
              <a:t>Your </a:t>
            </a: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local output</a:t>
            </a:r>
            <a:b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8000" dirty="0"/>
              <a:t>is a function of your</a:t>
            </a:r>
            <a:br>
              <a:rPr lang="en-US" sz="8000" dirty="0"/>
            </a:b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local neighborhood</a:t>
            </a:r>
          </a:p>
        </p:txBody>
      </p:sp>
    </p:spTree>
    <p:extLst>
      <p:ext uri="{BB962C8B-B14F-4D97-AF65-F5344CB8AC3E}">
        <p14:creationId xmlns:p14="http://schemas.microsoft.com/office/powerpoint/2010/main" val="256180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i="1" dirty="0"/>
              <a:t>T</a:t>
            </a:r>
            <a:r>
              <a:rPr lang="en-US" sz="8000" dirty="0"/>
              <a:t>-round algorithm is just a </a:t>
            </a: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mapping from radius-</a:t>
            </a:r>
            <a:r>
              <a:rPr lang="en-US" sz="8000" b="1" i="1" dirty="0">
                <a:solidFill>
                  <a:schemeClr val="accent1"/>
                </a:solidFill>
                <a:latin typeface="Bernino Sans Extrabold" pitchFamily="2" charset="77"/>
              </a:rPr>
              <a:t>T</a:t>
            </a: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 neighborhoods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dirty="0"/>
              <a:t>to local outputs</a:t>
            </a:r>
          </a:p>
        </p:txBody>
      </p:sp>
    </p:spTree>
    <p:extLst>
      <p:ext uri="{BB962C8B-B14F-4D97-AF65-F5344CB8AC3E}">
        <p14:creationId xmlns:p14="http://schemas.microsoft.com/office/powerpoint/2010/main" val="399294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264</Words>
  <Application>Microsoft Macintosh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Best that you can do?</vt:lpstr>
      <vt:lpstr>Best that you can do?</vt:lpstr>
      <vt:lpstr>Best that you can do?</vt:lpstr>
      <vt:lpstr>Best that you can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139</cp:revision>
  <dcterms:created xsi:type="dcterms:W3CDTF">2020-08-20T21:40:58Z</dcterms:created>
  <dcterms:modified xsi:type="dcterms:W3CDTF">2020-11-01T18:21:24Z</dcterms:modified>
</cp:coreProperties>
</file>