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9" r:id="rId2"/>
    <p:sldId id="663" r:id="rId3"/>
    <p:sldId id="736" r:id="rId4"/>
    <p:sldId id="735" r:id="rId5"/>
    <p:sldId id="737" r:id="rId6"/>
    <p:sldId id="665" r:id="rId7"/>
    <p:sldId id="739" r:id="rId8"/>
    <p:sldId id="738" r:id="rId9"/>
    <p:sldId id="681" r:id="rId10"/>
    <p:sldId id="685" r:id="rId11"/>
    <p:sldId id="684" r:id="rId12"/>
    <p:sldId id="683" r:id="rId13"/>
    <p:sldId id="682" r:id="rId14"/>
    <p:sldId id="671" r:id="rId15"/>
    <p:sldId id="680" r:id="rId16"/>
    <p:sldId id="679" r:id="rId17"/>
    <p:sldId id="678" r:id="rId18"/>
    <p:sldId id="677" r:id="rId19"/>
    <p:sldId id="676" r:id="rId20"/>
    <p:sldId id="672" r:id="rId21"/>
    <p:sldId id="673" r:id="rId22"/>
    <p:sldId id="674" r:id="rId23"/>
    <p:sldId id="675" r:id="rId24"/>
    <p:sldId id="686" r:id="rId25"/>
    <p:sldId id="688" r:id="rId26"/>
    <p:sldId id="689" r:id="rId27"/>
    <p:sldId id="691" r:id="rId28"/>
    <p:sldId id="692" r:id="rId29"/>
    <p:sldId id="690" r:id="rId30"/>
    <p:sldId id="693" r:id="rId31"/>
    <p:sldId id="695" r:id="rId32"/>
    <p:sldId id="696" r:id="rId33"/>
    <p:sldId id="698" r:id="rId34"/>
    <p:sldId id="697" r:id="rId35"/>
    <p:sldId id="699" r:id="rId36"/>
    <p:sldId id="700" r:id="rId37"/>
    <p:sldId id="701" r:id="rId38"/>
    <p:sldId id="702" r:id="rId39"/>
    <p:sldId id="703" r:id="rId40"/>
    <p:sldId id="709" r:id="rId41"/>
    <p:sldId id="704" r:id="rId42"/>
    <p:sldId id="705" r:id="rId43"/>
    <p:sldId id="706" r:id="rId44"/>
    <p:sldId id="707" r:id="rId45"/>
    <p:sldId id="708" r:id="rId46"/>
    <p:sldId id="717" r:id="rId47"/>
    <p:sldId id="718" r:id="rId48"/>
    <p:sldId id="713" r:id="rId49"/>
    <p:sldId id="714" r:id="rId50"/>
    <p:sldId id="715" r:id="rId51"/>
    <p:sldId id="742" r:id="rId52"/>
    <p:sldId id="743" r:id="rId53"/>
    <p:sldId id="740" r:id="rId54"/>
    <p:sldId id="719" r:id="rId55"/>
    <p:sldId id="733" r:id="rId56"/>
    <p:sldId id="716" r:id="rId57"/>
    <p:sldId id="734" r:id="rId58"/>
    <p:sldId id="720" r:id="rId59"/>
    <p:sldId id="722" r:id="rId60"/>
    <p:sldId id="723" r:id="rId61"/>
    <p:sldId id="724" r:id="rId62"/>
    <p:sldId id="721" r:id="rId63"/>
    <p:sldId id="725" r:id="rId64"/>
    <p:sldId id="726" r:id="rId65"/>
    <p:sldId id="727" r:id="rId66"/>
    <p:sldId id="729" r:id="rId67"/>
    <p:sldId id="728" r:id="rId68"/>
    <p:sldId id="730" r:id="rId69"/>
    <p:sldId id="732" r:id="rId70"/>
    <p:sldId id="731" r:id="rId7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C00"/>
    <a:srgbClr val="EE2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2"/>
    <p:restoredTop sz="94694"/>
  </p:normalViewPr>
  <p:slideViewPr>
    <p:cSldViewPr snapToGrid="0" snapToObjects="1" showGuides="1">
      <p:cViewPr varScale="1">
        <p:scale>
          <a:sx n="107" d="100"/>
          <a:sy n="107" d="100"/>
        </p:scale>
        <p:origin x="192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8316-7471-2845-A3B0-D00712B9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sv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sv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2682766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9a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3624942" y="4276391"/>
            <a:ext cx="8567057" cy="2219007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Round elimination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0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550-1ABD-B440-A517-B8E158B7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542-586B-5E4E-BDBE-76C9731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Bernino Sans" pitchFamily="2" charset="77"/>
              </a:rPr>
              <a:t>Assume: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4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) in 3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in 2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in 1 round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in 0 rounds</a:t>
            </a:r>
          </a:p>
        </p:txBody>
      </p:sp>
    </p:spTree>
    <p:extLst>
      <p:ext uri="{BB962C8B-B14F-4D97-AF65-F5344CB8AC3E}">
        <p14:creationId xmlns:p14="http://schemas.microsoft.com/office/powerpoint/2010/main" val="412794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550-1ABD-B440-A517-B8E158B7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542-586B-5E4E-BDBE-76C9731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Bernino Sans" pitchFamily="2" charset="77"/>
              </a:rPr>
              <a:t>Assume: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4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in 3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in 2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in 1 round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in 0 rounds</a:t>
            </a:r>
          </a:p>
        </p:txBody>
      </p:sp>
    </p:spTree>
    <p:extLst>
      <p:ext uri="{BB962C8B-B14F-4D97-AF65-F5344CB8AC3E}">
        <p14:creationId xmlns:p14="http://schemas.microsoft.com/office/powerpoint/2010/main" val="418754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550-1ABD-B440-A517-B8E158B7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542-586B-5E4E-BDBE-76C9731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Bernino Sans" pitchFamily="2" charset="77"/>
              </a:rPr>
              <a:t>Assume: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4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) in 3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in 2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in 1 round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in 0 rounds</a:t>
            </a:r>
          </a:p>
        </p:txBody>
      </p:sp>
    </p:spTree>
    <p:extLst>
      <p:ext uri="{BB962C8B-B14F-4D97-AF65-F5344CB8AC3E}">
        <p14:creationId xmlns:p14="http://schemas.microsoft.com/office/powerpoint/2010/main" val="268701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550-1ABD-B440-A517-B8E158B7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542-586B-5E4E-BDBE-76C9731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Bernino Sans" pitchFamily="2" charset="77"/>
              </a:rPr>
              <a:t>Assume: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4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) in 3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in 2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in 1 round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in 0 rounds</a:t>
            </a:r>
          </a:p>
        </p:txBody>
      </p:sp>
    </p:spTree>
    <p:extLst>
      <p:ext uri="{BB962C8B-B14F-4D97-AF65-F5344CB8AC3E}">
        <p14:creationId xmlns:p14="http://schemas.microsoft.com/office/powerpoint/2010/main" val="223467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550-1ABD-B440-A517-B8E158B7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542-586B-5E4E-BDBE-76C9731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Bernino Sans" pitchFamily="2" charset="77"/>
              </a:rPr>
              <a:t>Assume: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4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) in 3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) in 2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in 1 round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in 0 rounds</a:t>
            </a:r>
          </a:p>
        </p:txBody>
      </p:sp>
    </p:spTree>
    <p:extLst>
      <p:ext uri="{BB962C8B-B14F-4D97-AF65-F5344CB8AC3E}">
        <p14:creationId xmlns:p14="http://schemas.microsoft.com/office/powerpoint/2010/main" val="10533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550-1ABD-B440-A517-B8E158B7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542-586B-5E4E-BDBE-76C9731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Bernino Sans" pitchFamily="2" charset="77"/>
              </a:rPr>
              <a:t>Assume: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4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) in 3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) in 2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dirty="0">
                <a:solidFill>
                  <a:schemeClr val="bg1"/>
                </a:solidFill>
              </a:rPr>
              <a:t> in 1 round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in 0 rounds</a:t>
            </a:r>
          </a:p>
        </p:txBody>
      </p:sp>
    </p:spTree>
    <p:extLst>
      <p:ext uri="{BB962C8B-B14F-4D97-AF65-F5344CB8AC3E}">
        <p14:creationId xmlns:p14="http://schemas.microsoft.com/office/powerpoint/2010/main" val="354668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550-1ABD-B440-A517-B8E158B7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542-586B-5E4E-BDBE-76C9731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Bernino Sans" pitchFamily="2" charset="77"/>
              </a:rPr>
              <a:t>Assume: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4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) in 3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) in 2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) in 1 round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in 0 rounds</a:t>
            </a:r>
          </a:p>
        </p:txBody>
      </p:sp>
    </p:spTree>
    <p:extLst>
      <p:ext uri="{BB962C8B-B14F-4D97-AF65-F5344CB8AC3E}">
        <p14:creationId xmlns:p14="http://schemas.microsoft.com/office/powerpoint/2010/main" val="284399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550-1ABD-B440-A517-B8E158B7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542-586B-5E4E-BDBE-76C9731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Bernino Sans" pitchFamily="2" charset="77"/>
              </a:rPr>
              <a:t>Assume: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4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) in 3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) in 2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) in 1 round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solves </a:t>
            </a:r>
            <a:r>
              <a:rPr lang="en-US" dirty="0"/>
              <a:t>problem </a:t>
            </a:r>
            <a:r>
              <a:rPr lang="en-US" i="1" dirty="0"/>
              <a:t>X</a:t>
            </a:r>
            <a:r>
              <a:rPr lang="en-US" baseline="-25000" dirty="0"/>
              <a:t>4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)</a:t>
            </a:r>
            <a:r>
              <a:rPr lang="en-US" dirty="0">
                <a:solidFill>
                  <a:schemeClr val="bg1"/>
                </a:solidFill>
              </a:rPr>
              <a:t> in 0 rounds</a:t>
            </a:r>
          </a:p>
        </p:txBody>
      </p:sp>
    </p:spTree>
    <p:extLst>
      <p:ext uri="{BB962C8B-B14F-4D97-AF65-F5344CB8AC3E}">
        <p14:creationId xmlns:p14="http://schemas.microsoft.com/office/powerpoint/2010/main" val="2339349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550-1ABD-B440-A517-B8E158B7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542-586B-5E4E-BDBE-76C9731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Bernino Sans" pitchFamily="2" charset="77"/>
              </a:rPr>
              <a:t>Assume: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4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) in 3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) in 2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) in 1 round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4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4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) in 0 rounds</a:t>
            </a:r>
          </a:p>
        </p:txBody>
      </p:sp>
    </p:spTree>
    <p:extLst>
      <p:ext uri="{BB962C8B-B14F-4D97-AF65-F5344CB8AC3E}">
        <p14:creationId xmlns:p14="http://schemas.microsoft.com/office/powerpoint/2010/main" val="3633914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550-1ABD-B440-A517-B8E158B7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542-586B-5E4E-BDBE-76C9731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Bernino Sans" pitchFamily="2" charset="77"/>
              </a:rPr>
              <a:t>Assume: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4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) in 3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) in 2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) in 1 round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→ </a:t>
            </a:r>
            <a:r>
              <a:rPr lang="en-US" i="1" dirty="0">
                <a:solidFill>
                  <a:schemeClr val="accent2"/>
                </a:solidFill>
              </a:rPr>
              <a:t>A</a:t>
            </a:r>
            <a:r>
              <a:rPr lang="en-US" baseline="-25000" dirty="0">
                <a:solidFill>
                  <a:schemeClr val="accent2"/>
                </a:solidFill>
              </a:rPr>
              <a:t>4</a:t>
            </a:r>
            <a:r>
              <a:rPr lang="en-US" dirty="0">
                <a:solidFill>
                  <a:schemeClr val="accent2"/>
                </a:solidFill>
              </a:rPr>
              <a:t> solves problem </a:t>
            </a:r>
            <a:r>
              <a:rPr lang="en-US" i="1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4</a:t>
            </a:r>
            <a:r>
              <a:rPr lang="en-US" dirty="0">
                <a:solidFill>
                  <a:schemeClr val="accent2"/>
                </a:solidFill>
              </a:rPr>
              <a:t> = re(</a:t>
            </a:r>
            <a:r>
              <a:rPr lang="en-US" i="1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) in 0 rounds</a:t>
            </a:r>
          </a:p>
        </p:txBody>
      </p:sp>
      <p:pic>
        <p:nvPicPr>
          <p:cNvPr id="10" name="Graphic 9" descr="Lightning bolt">
            <a:extLst>
              <a:ext uri="{FF2B5EF4-FFF2-40B4-BE49-F238E27FC236}">
                <a16:creationId xmlns:a16="http://schemas.microsoft.com/office/drawing/2014/main" id="{AE177E21-01FB-E94F-80C9-1F31F834D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3017" y="4378482"/>
            <a:ext cx="1358283" cy="13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DCB5-B7BF-C145-AFC4-D020EA82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lower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C02B-4701-3D46-A640-643DFAEA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Claim:</a:t>
            </a:r>
            <a:r>
              <a:rPr lang="en-US" dirty="0"/>
              <a:t> solving problem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takes ≥ 5 rounds</a:t>
            </a:r>
          </a:p>
          <a:p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Equivalent: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any 4-round algorithm A fails</a:t>
            </a:r>
            <a:b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</a:br>
            <a:r>
              <a:rPr lang="en-US" dirty="0">
                <a:solidFill>
                  <a:schemeClr val="bg1"/>
                </a:solidFill>
              </a:rPr>
              <a:t>to solve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</a:p>
          <a:p>
            <a:r>
              <a:rPr lang="en-US" dirty="0">
                <a:solidFill>
                  <a:schemeClr val="bg1"/>
                </a:solidFill>
              </a:rPr>
              <a:t>How to show something like this?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huge number of possible 4-round algorithms</a:t>
            </a:r>
          </a:p>
        </p:txBody>
      </p:sp>
    </p:spTree>
    <p:extLst>
      <p:ext uri="{BB962C8B-B14F-4D97-AF65-F5344CB8AC3E}">
        <p14:creationId xmlns:p14="http://schemas.microsoft.com/office/powerpoint/2010/main" val="1983067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550-1ABD-B440-A517-B8E158B7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542-586B-5E4E-BDBE-76C9731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Bernino Sans" pitchFamily="2" charset="77"/>
              </a:rPr>
              <a:t>Assume: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4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) in 3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) in 2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→ </a:t>
            </a:r>
            <a:r>
              <a:rPr lang="en-US" i="1" dirty="0">
                <a:solidFill>
                  <a:schemeClr val="accent2"/>
                </a:solidFill>
              </a:rPr>
              <a:t>A</a:t>
            </a:r>
            <a:r>
              <a:rPr lang="en-US" baseline="-25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solves problem </a:t>
            </a:r>
            <a:r>
              <a:rPr lang="en-US" i="1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re(</a:t>
            </a:r>
            <a:r>
              <a:rPr lang="en-US" i="1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) in 1 round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→ </a:t>
            </a:r>
            <a:r>
              <a:rPr lang="en-US" i="1" dirty="0">
                <a:solidFill>
                  <a:schemeClr val="accent3"/>
                </a:solidFill>
              </a:rPr>
              <a:t>A</a:t>
            </a:r>
            <a:r>
              <a:rPr lang="en-US" baseline="-25000" dirty="0">
                <a:solidFill>
                  <a:schemeClr val="accent3"/>
                </a:solidFill>
              </a:rPr>
              <a:t>4</a:t>
            </a:r>
            <a:r>
              <a:rPr lang="en-US" dirty="0">
                <a:solidFill>
                  <a:schemeClr val="accent3"/>
                </a:solidFill>
              </a:rPr>
              <a:t> solves problem 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4</a:t>
            </a:r>
            <a:r>
              <a:rPr lang="en-US" dirty="0">
                <a:solidFill>
                  <a:schemeClr val="accent3"/>
                </a:solidFill>
              </a:rPr>
              <a:t> = re(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3</a:t>
            </a:r>
            <a:r>
              <a:rPr lang="en-US" dirty="0">
                <a:solidFill>
                  <a:schemeClr val="accent3"/>
                </a:solidFill>
              </a:rPr>
              <a:t>) in 0 rounds</a:t>
            </a:r>
          </a:p>
        </p:txBody>
      </p:sp>
      <p:pic>
        <p:nvPicPr>
          <p:cNvPr id="10" name="Graphic 9" descr="Lightning bolt">
            <a:extLst>
              <a:ext uri="{FF2B5EF4-FFF2-40B4-BE49-F238E27FC236}">
                <a16:creationId xmlns:a16="http://schemas.microsoft.com/office/drawing/2014/main" id="{AE177E21-01FB-E94F-80C9-1F31F834D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9885" y="3606586"/>
            <a:ext cx="1358283" cy="13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3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550-1ABD-B440-A517-B8E158B7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542-586B-5E4E-BDBE-76C9731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Bernino Sans" pitchFamily="2" charset="77"/>
              </a:rPr>
              <a:t>Assume: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4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) in 3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→ </a:t>
            </a:r>
            <a:r>
              <a:rPr lang="en-US" i="1" dirty="0">
                <a:solidFill>
                  <a:schemeClr val="accent2"/>
                </a:solidFill>
              </a:rPr>
              <a:t>A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 solves problem </a:t>
            </a:r>
            <a:r>
              <a:rPr lang="en-US" i="1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 = re(</a:t>
            </a:r>
            <a:r>
              <a:rPr lang="en-US" i="1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) in 2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→ </a:t>
            </a:r>
            <a:r>
              <a:rPr lang="en-US" i="1" dirty="0">
                <a:solidFill>
                  <a:schemeClr val="accent3"/>
                </a:solidFill>
              </a:rPr>
              <a:t>A</a:t>
            </a:r>
            <a:r>
              <a:rPr lang="en-US" baseline="-25000" dirty="0">
                <a:solidFill>
                  <a:schemeClr val="accent3"/>
                </a:solidFill>
              </a:rPr>
              <a:t>3</a:t>
            </a:r>
            <a:r>
              <a:rPr lang="en-US" dirty="0">
                <a:solidFill>
                  <a:schemeClr val="accent3"/>
                </a:solidFill>
              </a:rPr>
              <a:t> solves problem 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3</a:t>
            </a:r>
            <a:r>
              <a:rPr lang="en-US" dirty="0">
                <a:solidFill>
                  <a:schemeClr val="accent3"/>
                </a:solidFill>
              </a:rPr>
              <a:t> = re(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2</a:t>
            </a:r>
            <a:r>
              <a:rPr lang="en-US" dirty="0">
                <a:solidFill>
                  <a:schemeClr val="accent3"/>
                </a:solidFill>
              </a:rPr>
              <a:t>) in 1 round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→ </a:t>
            </a:r>
            <a:r>
              <a:rPr lang="en-US" i="1" dirty="0">
                <a:solidFill>
                  <a:schemeClr val="accent3"/>
                </a:solidFill>
              </a:rPr>
              <a:t>A</a:t>
            </a:r>
            <a:r>
              <a:rPr lang="en-US" baseline="-25000" dirty="0">
                <a:solidFill>
                  <a:schemeClr val="accent3"/>
                </a:solidFill>
              </a:rPr>
              <a:t>4</a:t>
            </a:r>
            <a:r>
              <a:rPr lang="en-US" dirty="0">
                <a:solidFill>
                  <a:schemeClr val="accent3"/>
                </a:solidFill>
              </a:rPr>
              <a:t> solves problem 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4</a:t>
            </a:r>
            <a:r>
              <a:rPr lang="en-US" dirty="0">
                <a:solidFill>
                  <a:schemeClr val="accent3"/>
                </a:solidFill>
              </a:rPr>
              <a:t> = re(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3</a:t>
            </a:r>
            <a:r>
              <a:rPr lang="en-US" dirty="0">
                <a:solidFill>
                  <a:schemeClr val="accent3"/>
                </a:solidFill>
              </a:rPr>
              <a:t>) in 0 rounds</a:t>
            </a:r>
          </a:p>
        </p:txBody>
      </p:sp>
      <p:pic>
        <p:nvPicPr>
          <p:cNvPr id="10" name="Graphic 9" descr="Lightning bolt">
            <a:extLst>
              <a:ext uri="{FF2B5EF4-FFF2-40B4-BE49-F238E27FC236}">
                <a16:creationId xmlns:a16="http://schemas.microsoft.com/office/drawing/2014/main" id="{AE177E21-01FB-E94F-80C9-1F31F834D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5517" y="2929693"/>
            <a:ext cx="1358283" cy="13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550-1ABD-B440-A517-B8E158B7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542-586B-5E4E-BDBE-76C9731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Bernino Sans" pitchFamily="2" charset="77"/>
              </a:rPr>
              <a:t>Assume: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4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→ </a:t>
            </a:r>
            <a:r>
              <a:rPr lang="en-US" i="1" dirty="0">
                <a:solidFill>
                  <a:schemeClr val="accent2"/>
                </a:solidFill>
              </a:rPr>
              <a:t>A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 solves problem </a:t>
            </a:r>
            <a:r>
              <a:rPr lang="en-US" i="1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 = re(</a:t>
            </a:r>
            <a:r>
              <a:rPr lang="en-US" i="1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0</a:t>
            </a:r>
            <a:r>
              <a:rPr lang="en-US" dirty="0">
                <a:solidFill>
                  <a:schemeClr val="accent2"/>
                </a:solidFill>
              </a:rPr>
              <a:t>) in 3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→ </a:t>
            </a:r>
            <a:r>
              <a:rPr lang="en-US" i="1" dirty="0">
                <a:solidFill>
                  <a:schemeClr val="accent3"/>
                </a:solidFill>
              </a:rPr>
              <a:t>A</a:t>
            </a:r>
            <a:r>
              <a:rPr lang="en-US" baseline="-25000" dirty="0">
                <a:solidFill>
                  <a:schemeClr val="accent3"/>
                </a:solidFill>
              </a:rPr>
              <a:t>2</a:t>
            </a:r>
            <a:r>
              <a:rPr lang="en-US" dirty="0">
                <a:solidFill>
                  <a:schemeClr val="accent3"/>
                </a:solidFill>
              </a:rPr>
              <a:t> solves problem 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2</a:t>
            </a:r>
            <a:r>
              <a:rPr lang="en-US" dirty="0">
                <a:solidFill>
                  <a:schemeClr val="accent3"/>
                </a:solidFill>
              </a:rPr>
              <a:t> = re(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1</a:t>
            </a:r>
            <a:r>
              <a:rPr lang="en-US" dirty="0">
                <a:solidFill>
                  <a:schemeClr val="accent3"/>
                </a:solidFill>
              </a:rPr>
              <a:t>) in 2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→ </a:t>
            </a:r>
            <a:r>
              <a:rPr lang="en-US" i="1" dirty="0">
                <a:solidFill>
                  <a:schemeClr val="accent3"/>
                </a:solidFill>
              </a:rPr>
              <a:t>A</a:t>
            </a:r>
            <a:r>
              <a:rPr lang="en-US" baseline="-25000" dirty="0">
                <a:solidFill>
                  <a:schemeClr val="accent3"/>
                </a:solidFill>
              </a:rPr>
              <a:t>3</a:t>
            </a:r>
            <a:r>
              <a:rPr lang="en-US" dirty="0">
                <a:solidFill>
                  <a:schemeClr val="accent3"/>
                </a:solidFill>
              </a:rPr>
              <a:t> solves problem 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3</a:t>
            </a:r>
            <a:r>
              <a:rPr lang="en-US" dirty="0">
                <a:solidFill>
                  <a:schemeClr val="accent3"/>
                </a:solidFill>
              </a:rPr>
              <a:t> = re(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2</a:t>
            </a:r>
            <a:r>
              <a:rPr lang="en-US" dirty="0">
                <a:solidFill>
                  <a:schemeClr val="accent3"/>
                </a:solidFill>
              </a:rPr>
              <a:t>) in 1 round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→ </a:t>
            </a:r>
            <a:r>
              <a:rPr lang="en-US" i="1" dirty="0">
                <a:solidFill>
                  <a:schemeClr val="accent3"/>
                </a:solidFill>
              </a:rPr>
              <a:t>A</a:t>
            </a:r>
            <a:r>
              <a:rPr lang="en-US" baseline="-25000" dirty="0">
                <a:solidFill>
                  <a:schemeClr val="accent3"/>
                </a:solidFill>
              </a:rPr>
              <a:t>4</a:t>
            </a:r>
            <a:r>
              <a:rPr lang="en-US" dirty="0">
                <a:solidFill>
                  <a:schemeClr val="accent3"/>
                </a:solidFill>
              </a:rPr>
              <a:t> solves problem 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4</a:t>
            </a:r>
            <a:r>
              <a:rPr lang="en-US" dirty="0">
                <a:solidFill>
                  <a:schemeClr val="accent3"/>
                </a:solidFill>
              </a:rPr>
              <a:t> = re(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3</a:t>
            </a:r>
            <a:r>
              <a:rPr lang="en-US" dirty="0">
                <a:solidFill>
                  <a:schemeClr val="accent3"/>
                </a:solidFill>
              </a:rPr>
              <a:t>) in 0 rounds</a:t>
            </a:r>
          </a:p>
        </p:txBody>
      </p:sp>
      <p:pic>
        <p:nvPicPr>
          <p:cNvPr id="10" name="Graphic 9" descr="Lightning bolt">
            <a:extLst>
              <a:ext uri="{FF2B5EF4-FFF2-40B4-BE49-F238E27FC236}">
                <a16:creationId xmlns:a16="http://schemas.microsoft.com/office/drawing/2014/main" id="{AE177E21-01FB-E94F-80C9-1F31F834D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3013" y="2252799"/>
            <a:ext cx="1358283" cy="13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23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550-1ABD-B440-A517-B8E158B7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542-586B-5E4E-BDBE-76C9731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Assume: </a:t>
            </a:r>
            <a:r>
              <a:rPr lang="en-US" i="1" dirty="0">
                <a:solidFill>
                  <a:schemeClr val="accent2"/>
                </a:solidFill>
              </a:rPr>
              <a:t>A</a:t>
            </a:r>
            <a:r>
              <a:rPr lang="en-US" baseline="-25000" dirty="0">
                <a:solidFill>
                  <a:schemeClr val="accent2"/>
                </a:solidFill>
              </a:rPr>
              <a:t>0</a:t>
            </a:r>
            <a:r>
              <a:rPr lang="en-US" dirty="0">
                <a:solidFill>
                  <a:schemeClr val="accent2"/>
                </a:solidFill>
              </a:rPr>
              <a:t> solves problem </a:t>
            </a:r>
            <a:r>
              <a:rPr lang="en-US" i="1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0</a:t>
            </a:r>
            <a:r>
              <a:rPr lang="en-US" dirty="0">
                <a:solidFill>
                  <a:schemeClr val="accent2"/>
                </a:solidFill>
              </a:rPr>
              <a:t> in 4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→ </a:t>
            </a:r>
            <a:r>
              <a:rPr lang="en-US" i="1" dirty="0">
                <a:solidFill>
                  <a:schemeClr val="accent3"/>
                </a:solidFill>
              </a:rPr>
              <a:t>A</a:t>
            </a:r>
            <a:r>
              <a:rPr lang="en-US" baseline="-25000" dirty="0">
                <a:solidFill>
                  <a:schemeClr val="accent3"/>
                </a:solidFill>
              </a:rPr>
              <a:t>1</a:t>
            </a:r>
            <a:r>
              <a:rPr lang="en-US" dirty="0">
                <a:solidFill>
                  <a:schemeClr val="accent3"/>
                </a:solidFill>
              </a:rPr>
              <a:t> solves problem 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1</a:t>
            </a:r>
            <a:r>
              <a:rPr lang="en-US" dirty="0">
                <a:solidFill>
                  <a:schemeClr val="accent3"/>
                </a:solidFill>
              </a:rPr>
              <a:t> = re(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0</a:t>
            </a:r>
            <a:r>
              <a:rPr lang="en-US" dirty="0">
                <a:solidFill>
                  <a:schemeClr val="accent3"/>
                </a:solidFill>
              </a:rPr>
              <a:t>) in 3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→ </a:t>
            </a:r>
            <a:r>
              <a:rPr lang="en-US" i="1" dirty="0">
                <a:solidFill>
                  <a:schemeClr val="accent3"/>
                </a:solidFill>
              </a:rPr>
              <a:t>A</a:t>
            </a:r>
            <a:r>
              <a:rPr lang="en-US" baseline="-25000" dirty="0">
                <a:solidFill>
                  <a:schemeClr val="accent3"/>
                </a:solidFill>
              </a:rPr>
              <a:t>2</a:t>
            </a:r>
            <a:r>
              <a:rPr lang="en-US" dirty="0">
                <a:solidFill>
                  <a:schemeClr val="accent3"/>
                </a:solidFill>
              </a:rPr>
              <a:t> solves problem 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2</a:t>
            </a:r>
            <a:r>
              <a:rPr lang="en-US" dirty="0">
                <a:solidFill>
                  <a:schemeClr val="accent3"/>
                </a:solidFill>
              </a:rPr>
              <a:t> = re(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1</a:t>
            </a:r>
            <a:r>
              <a:rPr lang="en-US" dirty="0">
                <a:solidFill>
                  <a:schemeClr val="accent3"/>
                </a:solidFill>
              </a:rPr>
              <a:t>) in 2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→ </a:t>
            </a:r>
            <a:r>
              <a:rPr lang="en-US" i="1" dirty="0">
                <a:solidFill>
                  <a:schemeClr val="accent3"/>
                </a:solidFill>
              </a:rPr>
              <a:t>A</a:t>
            </a:r>
            <a:r>
              <a:rPr lang="en-US" baseline="-25000" dirty="0">
                <a:solidFill>
                  <a:schemeClr val="accent3"/>
                </a:solidFill>
              </a:rPr>
              <a:t>3</a:t>
            </a:r>
            <a:r>
              <a:rPr lang="en-US" dirty="0">
                <a:solidFill>
                  <a:schemeClr val="accent3"/>
                </a:solidFill>
              </a:rPr>
              <a:t> solves problem 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3</a:t>
            </a:r>
            <a:r>
              <a:rPr lang="en-US" dirty="0">
                <a:solidFill>
                  <a:schemeClr val="accent3"/>
                </a:solidFill>
              </a:rPr>
              <a:t> = re(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2</a:t>
            </a:r>
            <a:r>
              <a:rPr lang="en-US" dirty="0">
                <a:solidFill>
                  <a:schemeClr val="accent3"/>
                </a:solidFill>
              </a:rPr>
              <a:t>) in 1 round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→ </a:t>
            </a:r>
            <a:r>
              <a:rPr lang="en-US" i="1" dirty="0">
                <a:solidFill>
                  <a:schemeClr val="accent3"/>
                </a:solidFill>
              </a:rPr>
              <a:t>A</a:t>
            </a:r>
            <a:r>
              <a:rPr lang="en-US" baseline="-25000" dirty="0">
                <a:solidFill>
                  <a:schemeClr val="accent3"/>
                </a:solidFill>
              </a:rPr>
              <a:t>4</a:t>
            </a:r>
            <a:r>
              <a:rPr lang="en-US" dirty="0">
                <a:solidFill>
                  <a:schemeClr val="accent3"/>
                </a:solidFill>
              </a:rPr>
              <a:t> solves problem 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4</a:t>
            </a:r>
            <a:r>
              <a:rPr lang="en-US" dirty="0">
                <a:solidFill>
                  <a:schemeClr val="accent3"/>
                </a:solidFill>
              </a:rPr>
              <a:t> = re(</a:t>
            </a:r>
            <a:r>
              <a:rPr lang="en-US" i="1" dirty="0">
                <a:solidFill>
                  <a:schemeClr val="accent3"/>
                </a:solidFill>
              </a:rPr>
              <a:t>X</a:t>
            </a:r>
            <a:r>
              <a:rPr lang="en-US" baseline="-25000" dirty="0">
                <a:solidFill>
                  <a:schemeClr val="accent3"/>
                </a:solidFill>
              </a:rPr>
              <a:t>3</a:t>
            </a:r>
            <a:r>
              <a:rPr lang="en-US" dirty="0">
                <a:solidFill>
                  <a:schemeClr val="accent3"/>
                </a:solidFill>
              </a:rPr>
              <a:t>) in 0 rounds</a:t>
            </a:r>
          </a:p>
        </p:txBody>
      </p:sp>
      <p:pic>
        <p:nvPicPr>
          <p:cNvPr id="10" name="Graphic 9" descr="Lightning bolt">
            <a:extLst>
              <a:ext uri="{FF2B5EF4-FFF2-40B4-BE49-F238E27FC236}">
                <a16:creationId xmlns:a16="http://schemas.microsoft.com/office/drawing/2014/main" id="{AE177E21-01FB-E94F-80C9-1F31F834D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4259" y="1409651"/>
            <a:ext cx="1358283" cy="13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54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550-1ABD-B440-A517-B8E158B7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542-586B-5E4E-BDBE-76C9731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Bernino Sans" pitchFamily="2" charset="77"/>
              </a:rPr>
              <a:t>Assume: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in 10 rounds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) in 9 rounds</a:t>
            </a:r>
          </a:p>
          <a:p>
            <a:pPr marL="0" indent="0">
              <a:buNone/>
            </a:pPr>
            <a:r>
              <a:rPr lang="en-US" dirty="0"/>
              <a:t>· · ·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baseline="-25000" dirty="0"/>
              <a:t>10</a:t>
            </a:r>
            <a:r>
              <a:rPr lang="en-US" dirty="0"/>
              <a:t> solves problem </a:t>
            </a:r>
            <a:r>
              <a:rPr lang="en-US" i="1" dirty="0"/>
              <a:t>X</a:t>
            </a:r>
            <a:r>
              <a:rPr lang="en-US" baseline="-25000" dirty="0"/>
              <a:t>10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baseline="-25000" dirty="0"/>
              <a:t>9</a:t>
            </a:r>
            <a:r>
              <a:rPr lang="en-US" dirty="0"/>
              <a:t>) in 0 rounds</a:t>
            </a:r>
          </a:p>
        </p:txBody>
      </p:sp>
      <p:pic>
        <p:nvPicPr>
          <p:cNvPr id="4" name="Graphic 3" descr="Lightning bolt">
            <a:extLst>
              <a:ext uri="{FF2B5EF4-FFF2-40B4-BE49-F238E27FC236}">
                <a16:creationId xmlns:a16="http://schemas.microsoft.com/office/drawing/2014/main" id="{25868335-DF71-AF48-AF9A-6875DD677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4904" y="3642213"/>
            <a:ext cx="1358283" cy="13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57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6600" b="1" dirty="0">
                <a:solidFill>
                  <a:schemeClr val="accent1"/>
                </a:solidFill>
                <a:latin typeface="Bernina Sans Extrabold" pitchFamily="2" charset="77"/>
              </a:rPr>
              <a:t>Round elimination</a:t>
            </a:r>
            <a:br>
              <a:rPr lang="en-US" sz="6600" dirty="0">
                <a:latin typeface="Bernina Sans Light" pitchFamily="2" charset="77"/>
              </a:rPr>
            </a:br>
            <a:r>
              <a:rPr lang="en-US" sz="6600" dirty="0">
                <a:latin typeface="Bernina Sans Light" pitchFamily="2" charset="77"/>
              </a:rPr>
              <a:t>turns problem </a:t>
            </a:r>
            <a:r>
              <a:rPr lang="en-US" sz="6600" i="1" dirty="0">
                <a:latin typeface="Bernina Sans Light" pitchFamily="2" charset="77"/>
              </a:rPr>
              <a:t>X</a:t>
            </a:r>
            <a:r>
              <a:rPr lang="en-US" sz="6600" baseline="-25000" dirty="0">
                <a:latin typeface="Bernina Sans Light" pitchFamily="2" charset="77"/>
              </a:rPr>
              <a:t>0</a:t>
            </a:r>
            <a:br>
              <a:rPr lang="en-US" sz="6600" dirty="0">
                <a:latin typeface="Bernina Sans Light" pitchFamily="2" charset="77"/>
              </a:rPr>
            </a:br>
            <a:r>
              <a:rPr lang="en-US" sz="6600" dirty="0">
                <a:latin typeface="Bernina Sans Light" pitchFamily="2" charset="77"/>
              </a:rPr>
              <a:t>into a new problem </a:t>
            </a:r>
            <a:r>
              <a:rPr lang="en-US" sz="6600" i="1" dirty="0">
                <a:latin typeface="Bernina Sans Light" pitchFamily="2" charset="77"/>
              </a:rPr>
              <a:t>X</a:t>
            </a:r>
            <a:r>
              <a:rPr lang="en-US" sz="6600" baseline="-25000" dirty="0">
                <a:latin typeface="Bernina Sans Light" pitchFamily="2" charset="77"/>
              </a:rPr>
              <a:t>1</a:t>
            </a:r>
            <a:br>
              <a:rPr lang="en-US" sz="6600" dirty="0">
                <a:latin typeface="Bernina Sans Light" pitchFamily="2" charset="77"/>
              </a:rPr>
            </a:br>
            <a:r>
              <a:rPr lang="en-US" sz="6600" dirty="0">
                <a:latin typeface="Bernina Sans Light" pitchFamily="2" charset="77"/>
              </a:rPr>
              <a:t>that </a:t>
            </a:r>
            <a:r>
              <a:rPr lang="en-US" sz="6600" b="1" dirty="0">
                <a:solidFill>
                  <a:schemeClr val="accent1"/>
                </a:solidFill>
                <a:latin typeface="Bernina Sans Extrabold" pitchFamily="2" charset="77"/>
              </a:rPr>
              <a:t>can be solved</a:t>
            </a:r>
            <a:br>
              <a:rPr lang="en-US" sz="66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600" b="1" dirty="0">
                <a:solidFill>
                  <a:schemeClr val="accent1"/>
                </a:solidFill>
                <a:latin typeface="Bernina Sans Extrabold" pitchFamily="2" charset="77"/>
              </a:rPr>
              <a:t>1 round faster</a:t>
            </a:r>
          </a:p>
        </p:txBody>
      </p:sp>
    </p:spTree>
    <p:extLst>
      <p:ext uri="{BB962C8B-B14F-4D97-AF65-F5344CB8AC3E}">
        <p14:creationId xmlns:p14="http://schemas.microsoft.com/office/powerpoint/2010/main" val="1104385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6600" b="1" dirty="0">
                <a:solidFill>
                  <a:schemeClr val="accent1"/>
                </a:solidFill>
                <a:latin typeface="Bernina Sans Extrabold" pitchFamily="2" charset="77"/>
              </a:rPr>
              <a:t>Round elimination</a:t>
            </a:r>
            <a:br>
              <a:rPr lang="en-US" sz="6600" dirty="0">
                <a:latin typeface="Bernina Sans Light" pitchFamily="2" charset="77"/>
              </a:rPr>
            </a:br>
            <a:r>
              <a:rPr lang="en-US" sz="6600" dirty="0">
                <a:latin typeface="Bernina Sans Light" pitchFamily="2" charset="77"/>
              </a:rPr>
              <a:t>turns problem </a:t>
            </a:r>
            <a:r>
              <a:rPr lang="en-US" sz="6600" i="1" dirty="0">
                <a:solidFill>
                  <a:schemeClr val="accent2"/>
                </a:solidFill>
                <a:latin typeface="Bernina Sans Light" pitchFamily="2" charset="77"/>
              </a:rPr>
              <a:t>X</a:t>
            </a:r>
            <a:r>
              <a:rPr lang="en-US" sz="6600" baseline="-25000" dirty="0">
                <a:solidFill>
                  <a:schemeClr val="accent2"/>
                </a:solidFill>
                <a:latin typeface="Bernina Sans Light" pitchFamily="2" charset="77"/>
              </a:rPr>
              <a:t>0</a:t>
            </a:r>
            <a:br>
              <a:rPr lang="en-US" sz="6600" dirty="0">
                <a:latin typeface="Bernina Sans Light" pitchFamily="2" charset="77"/>
              </a:rPr>
            </a:br>
            <a:r>
              <a:rPr lang="en-US" sz="6600" dirty="0">
                <a:latin typeface="Bernina Sans Light" pitchFamily="2" charset="77"/>
              </a:rPr>
              <a:t>into a new problem </a:t>
            </a:r>
            <a:r>
              <a:rPr lang="en-US" sz="6600" i="1" dirty="0">
                <a:solidFill>
                  <a:schemeClr val="accent2"/>
                </a:solidFill>
                <a:latin typeface="Bernina Sans Light" pitchFamily="2" charset="77"/>
              </a:rPr>
              <a:t>X</a:t>
            </a:r>
            <a:r>
              <a:rPr lang="en-US" sz="6600" baseline="-25000" dirty="0">
                <a:solidFill>
                  <a:schemeClr val="accent2"/>
                </a:solidFill>
                <a:latin typeface="Bernina Sans Light" pitchFamily="2" charset="77"/>
              </a:rPr>
              <a:t>1</a:t>
            </a:r>
            <a:br>
              <a:rPr lang="en-US" sz="6600" dirty="0">
                <a:latin typeface="Bernina Sans Light" pitchFamily="2" charset="77"/>
              </a:rPr>
            </a:br>
            <a:r>
              <a:rPr lang="en-US" sz="6600" dirty="0">
                <a:latin typeface="Bernina Sans Light" pitchFamily="2" charset="77"/>
              </a:rPr>
              <a:t>that </a:t>
            </a:r>
            <a:r>
              <a:rPr lang="en-US" sz="6600" b="1" dirty="0">
                <a:solidFill>
                  <a:schemeClr val="accent1"/>
                </a:solidFill>
                <a:latin typeface="Bernina Sans Extrabold" pitchFamily="2" charset="77"/>
              </a:rPr>
              <a:t>can be solved</a:t>
            </a:r>
            <a:br>
              <a:rPr lang="en-US" sz="66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600" b="1" dirty="0">
                <a:solidFill>
                  <a:schemeClr val="accent1"/>
                </a:solidFill>
                <a:latin typeface="Bernina Sans Extrabold" pitchFamily="2" charset="77"/>
              </a:rPr>
              <a:t>1 round faster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E4B532-0D4B-664E-A227-1F1EB563A845}"/>
              </a:ext>
            </a:extLst>
          </p:cNvPr>
          <p:cNvCxnSpPr>
            <a:cxnSpLocks/>
          </p:cNvCxnSpPr>
          <p:nvPr/>
        </p:nvCxnSpPr>
        <p:spPr>
          <a:xfrm flipH="1">
            <a:off x="7612083" y="1812491"/>
            <a:ext cx="2493818" cy="46132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71A887-0352-E346-B1D3-88E6B4B2E46C}"/>
              </a:ext>
            </a:extLst>
          </p:cNvPr>
          <p:cNvCxnSpPr>
            <a:cxnSpLocks/>
          </p:cNvCxnSpPr>
          <p:nvPr/>
        </p:nvCxnSpPr>
        <p:spPr>
          <a:xfrm flipH="1">
            <a:off x="9452758" y="2104749"/>
            <a:ext cx="653143" cy="62657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D8D3C4-6067-4A4C-A92F-8B29F7ED0CD0}"/>
              </a:ext>
            </a:extLst>
          </p:cNvPr>
          <p:cNvSpPr/>
          <p:nvPr/>
        </p:nvSpPr>
        <p:spPr>
          <a:xfrm>
            <a:off x="9876316" y="118750"/>
            <a:ext cx="2196934" cy="215507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ernino Sans" pitchFamily="2" charset="77"/>
              </a:rPr>
              <a:t>Bipartite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locally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verifiable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14872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33EF8C-B05B-0C4A-BF4A-1B515E6D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verifiable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A02B3-1105-034C-9920-D6EA503C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using “local constraints”</a:t>
            </a:r>
          </a:p>
          <a:p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Example: </a:t>
            </a:r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vertex coloring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constraint on each edge: endpoints must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have different colors</a:t>
            </a:r>
          </a:p>
          <a:p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Example: </a:t>
            </a:r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maximal independent set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constraint on each edge: independence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constraint on each node: maximality</a:t>
            </a:r>
          </a:p>
        </p:txBody>
      </p:sp>
    </p:spTree>
    <p:extLst>
      <p:ext uri="{BB962C8B-B14F-4D97-AF65-F5344CB8AC3E}">
        <p14:creationId xmlns:p14="http://schemas.microsoft.com/office/powerpoint/2010/main" val="1116710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33EF8C-B05B-0C4A-BF4A-1B515E6D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verifiable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A02B3-1105-034C-9920-D6EA503C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using “local constraints”</a:t>
            </a:r>
          </a:p>
          <a:p>
            <a:r>
              <a:rPr lang="en-US" b="1" dirty="0">
                <a:latin typeface="Bernino Sans" pitchFamily="2" charset="77"/>
              </a:rPr>
              <a:t>Example: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vertex coloring</a:t>
            </a:r>
          </a:p>
          <a:p>
            <a:pPr lvl="1"/>
            <a:r>
              <a:rPr lang="en-US" dirty="0"/>
              <a:t>constraint on each edge: endpoints must</a:t>
            </a:r>
            <a:br>
              <a:rPr lang="en-US" dirty="0"/>
            </a:br>
            <a:r>
              <a:rPr lang="en-US" dirty="0"/>
              <a:t>have different colors</a:t>
            </a:r>
          </a:p>
          <a:p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Example: </a:t>
            </a:r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maximal independent set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constraint on each edge: independence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constraint on each node: maximality</a:t>
            </a:r>
          </a:p>
        </p:txBody>
      </p:sp>
    </p:spTree>
    <p:extLst>
      <p:ext uri="{BB962C8B-B14F-4D97-AF65-F5344CB8AC3E}">
        <p14:creationId xmlns:p14="http://schemas.microsoft.com/office/powerpoint/2010/main" val="130353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33EF8C-B05B-0C4A-BF4A-1B515E6D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verifiable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A02B3-1105-034C-9920-D6EA503C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using “local constraints”</a:t>
            </a:r>
          </a:p>
          <a:p>
            <a:r>
              <a:rPr lang="en-US" b="1" dirty="0">
                <a:latin typeface="Bernino Sans" pitchFamily="2" charset="77"/>
              </a:rPr>
              <a:t>Example: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vertex coloring</a:t>
            </a:r>
          </a:p>
          <a:p>
            <a:pPr lvl="1"/>
            <a:r>
              <a:rPr lang="en-US" dirty="0"/>
              <a:t>constraint on each edge: endpoints must</a:t>
            </a:r>
            <a:br>
              <a:rPr lang="en-US" dirty="0"/>
            </a:br>
            <a:r>
              <a:rPr lang="en-US" dirty="0"/>
              <a:t>have different colors</a:t>
            </a:r>
          </a:p>
          <a:p>
            <a:r>
              <a:rPr lang="en-US" b="1" dirty="0">
                <a:latin typeface="Bernino Sans" pitchFamily="2" charset="77"/>
              </a:rPr>
              <a:t>Example: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maximal independent set</a:t>
            </a:r>
          </a:p>
          <a:p>
            <a:pPr lvl="1"/>
            <a:r>
              <a:rPr lang="en-US" dirty="0"/>
              <a:t>constraint on each edge: independence</a:t>
            </a:r>
          </a:p>
          <a:p>
            <a:pPr lvl="1"/>
            <a:r>
              <a:rPr lang="en-US" dirty="0"/>
              <a:t>constraint on each node: maximality</a:t>
            </a:r>
          </a:p>
        </p:txBody>
      </p:sp>
    </p:spTree>
    <p:extLst>
      <p:ext uri="{BB962C8B-B14F-4D97-AF65-F5344CB8AC3E}">
        <p14:creationId xmlns:p14="http://schemas.microsoft.com/office/powerpoint/2010/main" val="352662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DCB5-B7BF-C145-AFC4-D020EA82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lower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C02B-4701-3D46-A640-643DFAEA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Claim:</a:t>
            </a:r>
            <a:r>
              <a:rPr lang="en-US" dirty="0"/>
              <a:t> solving problem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takes ≥ 5 rounds</a:t>
            </a:r>
          </a:p>
          <a:p>
            <a:r>
              <a:rPr lang="en-US" b="1" dirty="0">
                <a:latin typeface="Bernino Sans" pitchFamily="2" charset="77"/>
              </a:rPr>
              <a:t>Equivalent: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any 4-round algorithm A fails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dirty="0"/>
              <a:t>to solve problem </a:t>
            </a:r>
            <a:r>
              <a:rPr lang="en-US" i="1" dirty="0"/>
              <a:t>X</a:t>
            </a:r>
          </a:p>
          <a:p>
            <a:r>
              <a:rPr lang="en-US" dirty="0">
                <a:solidFill>
                  <a:schemeClr val="bg1"/>
                </a:solidFill>
              </a:rPr>
              <a:t>How to show something like this?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huge number of possible 4-round algorithms</a:t>
            </a:r>
          </a:p>
        </p:txBody>
      </p:sp>
    </p:spTree>
    <p:extLst>
      <p:ext uri="{BB962C8B-B14F-4D97-AF65-F5344CB8AC3E}">
        <p14:creationId xmlns:p14="http://schemas.microsoft.com/office/powerpoint/2010/main" val="552769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33EF8C-B05B-0C4A-BF4A-1B515E6D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verifiable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A02B3-1105-034C-9920-D6EA503C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Not locally verifiable: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spanning tree</a:t>
            </a:r>
          </a:p>
          <a:p>
            <a:pPr lvl="1"/>
            <a:r>
              <a:rPr lang="en-US" dirty="0"/>
              <a:t>“connectivity” is a global constraint</a:t>
            </a:r>
          </a:p>
          <a:p>
            <a:pPr lvl="1"/>
            <a:r>
              <a:rPr lang="en-US" dirty="0"/>
              <a:t>“acyclicity” is a global constraint</a:t>
            </a:r>
          </a:p>
        </p:txBody>
      </p:sp>
    </p:spTree>
    <p:extLst>
      <p:ext uri="{BB962C8B-B14F-4D97-AF65-F5344CB8AC3E}">
        <p14:creationId xmlns:p14="http://schemas.microsoft.com/office/powerpoint/2010/main" val="4172494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b="1" dirty="0">
                <a:latin typeface="Bernina Sans Extrabold" pitchFamily="2" charset="77"/>
              </a:rPr>
              <a:t>Bipartite locally</a:t>
            </a:r>
            <a:br>
              <a:rPr lang="en-US" sz="8000" b="1" dirty="0">
                <a:latin typeface="Bernina Sans Extrabold" pitchFamily="2" charset="77"/>
              </a:rPr>
            </a:br>
            <a:r>
              <a:rPr lang="en-US" sz="8000" b="1" dirty="0">
                <a:latin typeface="Bernina Sans Extrabold" pitchFamily="2" charset="77"/>
              </a:rPr>
              <a:t>verifiable problem</a:t>
            </a:r>
          </a:p>
          <a:p>
            <a:pPr marL="0" indent="0">
              <a:spcBef>
                <a:spcPts val="4000"/>
              </a:spcBef>
              <a:buNone/>
            </a:pPr>
            <a:r>
              <a:rPr lang="en-US" sz="6600" i="1" dirty="0">
                <a:solidFill>
                  <a:schemeClr val="bg1"/>
                </a:solidFill>
                <a:latin typeface="Bernina Sans Light" pitchFamily="2" charset="77"/>
              </a:rPr>
              <a:t>defined on regular trees</a:t>
            </a:r>
          </a:p>
        </p:txBody>
      </p:sp>
    </p:spTree>
    <p:extLst>
      <p:ext uri="{BB962C8B-B14F-4D97-AF65-F5344CB8AC3E}">
        <p14:creationId xmlns:p14="http://schemas.microsoft.com/office/powerpoint/2010/main" val="1860536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b="1" dirty="0">
                <a:latin typeface="Bernina Sans Extrabold" pitchFamily="2" charset="77"/>
              </a:rPr>
              <a:t>Bipartite locally</a:t>
            </a:r>
            <a:br>
              <a:rPr lang="en-US" sz="8000" b="1" dirty="0">
                <a:latin typeface="Bernina Sans Extrabold" pitchFamily="2" charset="77"/>
              </a:rPr>
            </a:br>
            <a:r>
              <a:rPr lang="en-US" sz="8000" b="1" dirty="0">
                <a:latin typeface="Bernina Sans Extrabold" pitchFamily="2" charset="77"/>
              </a:rPr>
              <a:t>verifiable problem</a:t>
            </a:r>
          </a:p>
          <a:p>
            <a:pPr marL="0" indent="0">
              <a:spcBef>
                <a:spcPts val="4000"/>
              </a:spcBef>
              <a:buNone/>
            </a:pPr>
            <a:r>
              <a:rPr lang="en-US" sz="6600" i="1" dirty="0">
                <a:latin typeface="Bernina Sans Light" pitchFamily="2" charset="77"/>
              </a:rPr>
              <a:t>defined on regular trees</a:t>
            </a:r>
          </a:p>
        </p:txBody>
      </p:sp>
    </p:spTree>
    <p:extLst>
      <p:ext uri="{BB962C8B-B14F-4D97-AF65-F5344CB8AC3E}">
        <p14:creationId xmlns:p14="http://schemas.microsoft.com/office/powerpoint/2010/main" val="484594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2C9976-6F42-2340-B712-6BA9FDBEB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27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661B4E-2DE1-624E-A9EB-E56140DE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92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437087-A88D-0D43-B16C-E00F95CD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39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224BDA-9BF6-D74D-BDF1-3CB31D98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31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D6C6BF-9FC2-FF44-AD5A-F3CBA830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9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0CE0ED-7419-A444-A6D5-473DF6DA6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64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E4E7DD-971F-2945-8912-B3FD4504B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DCB5-B7BF-C145-AFC4-D020EA82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lower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C02B-4701-3D46-A640-643DFAEA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Claim:</a:t>
            </a:r>
            <a:r>
              <a:rPr lang="en-US" dirty="0"/>
              <a:t> solving problem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takes ≥ 5 rounds</a:t>
            </a:r>
          </a:p>
          <a:p>
            <a:r>
              <a:rPr lang="en-US" b="1" dirty="0">
                <a:latin typeface="Bernino Sans" pitchFamily="2" charset="77"/>
              </a:rPr>
              <a:t>Equivalent: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any 4-round algorithm A fails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dirty="0"/>
              <a:t>to solve problem </a:t>
            </a:r>
            <a:r>
              <a:rPr lang="en-US" i="1" dirty="0"/>
              <a:t>X</a:t>
            </a:r>
          </a:p>
          <a:p>
            <a:r>
              <a:rPr lang="en-US" dirty="0"/>
              <a:t>How to show something like this?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huge number of possible 4-round algorithms</a:t>
            </a:r>
          </a:p>
        </p:txBody>
      </p:sp>
    </p:spTree>
    <p:extLst>
      <p:ext uri="{BB962C8B-B14F-4D97-AF65-F5344CB8AC3E}">
        <p14:creationId xmlns:p14="http://schemas.microsoft.com/office/powerpoint/2010/main" val="858775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2048E4-9056-804F-A55D-436FA477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62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676A83-CB7A-9A4D-BCC5-2DB8D6E48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48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88E50-DC38-3446-A908-A7035A92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91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AA40D3-C05C-B34A-B2A0-04EDFD0D9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phic 2" descr="Lightning bolt">
            <a:extLst>
              <a:ext uri="{FF2B5EF4-FFF2-40B4-BE49-F238E27FC236}">
                <a16:creationId xmlns:a16="http://schemas.microsoft.com/office/drawing/2014/main" id="{C09B5D9F-0C65-4C40-AF02-24DDE73B3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1202" y="2070717"/>
            <a:ext cx="1358283" cy="13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12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2F7C99-FBCF-044C-8A90-81DB948B4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80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35751-23F6-E44B-AE27-188CC120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 descr="Lightning bolt">
            <a:extLst>
              <a:ext uri="{FF2B5EF4-FFF2-40B4-BE49-F238E27FC236}">
                <a16:creationId xmlns:a16="http://schemas.microsoft.com/office/drawing/2014/main" id="{327AB811-015B-4444-9C86-661E4A074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4345" y="1928207"/>
            <a:ext cx="1358283" cy="13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622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62AE-ED0F-E04B-B03B-DF48E656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</a:p>
          <a:p>
            <a:pPr lvl="1"/>
            <a:r>
              <a:rPr lang="en-US" dirty="0"/>
              <a:t>active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 equality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 = re(</a:t>
            </a: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0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): </a:t>
            </a:r>
            <a:r>
              <a:rPr lang="en-US" dirty="0">
                <a:solidFill>
                  <a:schemeClr val="bg1"/>
                </a:solidFill>
              </a:rPr>
              <a:t>labels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active (deg 2): equality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passive (deg 3): not all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not all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not all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 = re(</a:t>
            </a: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): </a:t>
            </a:r>
            <a:r>
              <a:rPr lang="en-US" dirty="0">
                <a:solidFill>
                  <a:schemeClr val="bg1"/>
                </a:solidFill>
              </a:rPr>
              <a:t>labels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GB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 RGB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active (deg 3):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passive (deg 2): non-empty intersection</a:t>
            </a:r>
          </a:p>
        </p:txBody>
      </p:sp>
    </p:spTree>
    <p:extLst>
      <p:ext uri="{BB962C8B-B14F-4D97-AF65-F5344CB8AC3E}">
        <p14:creationId xmlns:p14="http://schemas.microsoft.com/office/powerpoint/2010/main" val="1389723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62AE-ED0F-E04B-B03B-DF48E656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</a:p>
          <a:p>
            <a:pPr lvl="1"/>
            <a:r>
              <a:rPr lang="en-US" dirty="0"/>
              <a:t>active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 equality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 = re(</a:t>
            </a: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0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): </a:t>
            </a:r>
            <a:r>
              <a:rPr lang="en-US" dirty="0">
                <a:solidFill>
                  <a:schemeClr val="bg1"/>
                </a:solidFill>
              </a:rPr>
              <a:t>labels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active (deg 2): equality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passive (deg 3): not all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not all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not all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 = re(</a:t>
            </a: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): </a:t>
            </a:r>
            <a:r>
              <a:rPr lang="en-US" dirty="0">
                <a:solidFill>
                  <a:schemeClr val="bg1"/>
                </a:solidFill>
              </a:rPr>
              <a:t>labels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GB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 RGB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active (deg 3):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passive (deg 2): non-empty intersection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CC8D4DE-0040-7D4B-A832-39347D479B1E}"/>
              </a:ext>
            </a:extLst>
          </p:cNvPr>
          <p:cNvSpPr/>
          <p:nvPr/>
        </p:nvSpPr>
        <p:spPr>
          <a:xfrm>
            <a:off x="1741714" y="2452192"/>
            <a:ext cx="2721428" cy="1314265"/>
          </a:xfrm>
          <a:prstGeom prst="wedgeRoundRectCallout">
            <a:avLst>
              <a:gd name="adj1" fmla="val -31610"/>
              <a:gd name="adj2" fmla="val -78665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ernino Sans" pitchFamily="2" charset="77"/>
              </a:rPr>
              <a:t>Not solvable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in 0 rounds</a:t>
            </a:r>
          </a:p>
        </p:txBody>
      </p:sp>
    </p:spTree>
    <p:extLst>
      <p:ext uri="{BB962C8B-B14F-4D97-AF65-F5344CB8AC3E}">
        <p14:creationId xmlns:p14="http://schemas.microsoft.com/office/powerpoint/2010/main" val="1648569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BEBF07-5AED-814E-884B-C0EEFA92D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37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8BF617-FF25-9B43-8279-6276B78B8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4" descr="Lightning bolt">
            <a:extLst>
              <a:ext uri="{FF2B5EF4-FFF2-40B4-BE49-F238E27FC236}">
                <a16:creationId xmlns:a16="http://schemas.microsoft.com/office/drawing/2014/main" id="{3D128E23-05A1-4140-A7D8-C7831FF29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4345" y="1928207"/>
            <a:ext cx="1358283" cy="13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7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DCB5-B7BF-C145-AFC4-D020EA82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lower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C02B-4701-3D46-A640-643DFAEA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Claim:</a:t>
            </a:r>
            <a:r>
              <a:rPr lang="en-US" dirty="0"/>
              <a:t> solving problem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takes ≥ 5 rounds</a:t>
            </a:r>
          </a:p>
          <a:p>
            <a:r>
              <a:rPr lang="en-US" b="1" dirty="0">
                <a:latin typeface="Bernino Sans" pitchFamily="2" charset="77"/>
              </a:rPr>
              <a:t>Equivalent: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any 4-round algorithm A fails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dirty="0"/>
              <a:t>to solve problem </a:t>
            </a:r>
            <a:r>
              <a:rPr lang="en-US" i="1" dirty="0"/>
              <a:t>X</a:t>
            </a:r>
          </a:p>
          <a:p>
            <a:r>
              <a:rPr lang="en-US" dirty="0"/>
              <a:t>How to show something like this?</a:t>
            </a:r>
          </a:p>
          <a:p>
            <a:pPr lvl="1"/>
            <a:r>
              <a:rPr lang="en-US" dirty="0"/>
              <a:t>huge number of possible 4-round algorithms</a:t>
            </a:r>
          </a:p>
        </p:txBody>
      </p:sp>
    </p:spTree>
    <p:extLst>
      <p:ext uri="{BB962C8B-B14F-4D97-AF65-F5344CB8AC3E}">
        <p14:creationId xmlns:p14="http://schemas.microsoft.com/office/powerpoint/2010/main" val="1446791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62AE-ED0F-E04B-B03B-DF48E656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</a:p>
          <a:p>
            <a:pPr lvl="1"/>
            <a:r>
              <a:rPr lang="en-US" dirty="0"/>
              <a:t>active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 equality</a:t>
            </a:r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>
                <a:solidFill>
                  <a:schemeClr val="bg1"/>
                </a:solidFill>
              </a:rPr>
              <a:t>labels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active (deg 2): equality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passive (deg 3): not all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not all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not all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 = re(</a:t>
            </a: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): </a:t>
            </a:r>
            <a:r>
              <a:rPr lang="en-US" dirty="0">
                <a:solidFill>
                  <a:schemeClr val="bg1"/>
                </a:solidFill>
              </a:rPr>
              <a:t>labels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GB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 RGB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active (deg 3):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passive (deg 2): non-empty intersection</a:t>
            </a:r>
          </a:p>
        </p:txBody>
      </p:sp>
    </p:spTree>
    <p:extLst>
      <p:ext uri="{BB962C8B-B14F-4D97-AF65-F5344CB8AC3E}">
        <p14:creationId xmlns:p14="http://schemas.microsoft.com/office/powerpoint/2010/main" val="2504527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62AE-ED0F-E04B-B03B-DF48E656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</a:p>
          <a:p>
            <a:pPr lvl="1"/>
            <a:r>
              <a:rPr lang="en-US" dirty="0"/>
              <a:t>active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 equality</a:t>
            </a:r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>
                <a:solidFill>
                  <a:schemeClr val="bg1"/>
                </a:solidFill>
              </a:rPr>
              <a:t>labels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active (deg 2): equality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passive (deg 3): not all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not all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not all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 = re(</a:t>
            </a: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): </a:t>
            </a:r>
            <a:r>
              <a:rPr lang="en-US" dirty="0">
                <a:solidFill>
                  <a:schemeClr val="bg1"/>
                </a:solidFill>
              </a:rPr>
              <a:t>labels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GB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 RGB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active (deg 3):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passive (deg 2): non-empty intersection</a:t>
            </a:r>
          </a:p>
        </p:txBody>
      </p:sp>
      <p:pic>
        <p:nvPicPr>
          <p:cNvPr id="6" name="Graphic 5" descr="Clipboard">
            <a:extLst>
              <a:ext uri="{FF2B5EF4-FFF2-40B4-BE49-F238E27FC236}">
                <a16:creationId xmlns:a16="http://schemas.microsoft.com/office/drawing/2014/main" id="{18E9B058-7983-6D4C-AC30-E2FAFC231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1278" y="2819782"/>
            <a:ext cx="1455335" cy="14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122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62AE-ED0F-E04B-B03B-DF48E656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</a:p>
          <a:p>
            <a:pPr lvl="1"/>
            <a:r>
              <a:rPr lang="en-US" dirty="0"/>
              <a:t>active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 equality</a:t>
            </a:r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>
                <a:solidFill>
                  <a:schemeClr val="bg1"/>
                </a:solidFill>
              </a:rPr>
              <a:t>labels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active (deg 2): equality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passive (deg 3): not all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not all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not all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 = re(</a:t>
            </a: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): </a:t>
            </a:r>
            <a:r>
              <a:rPr lang="en-US" dirty="0">
                <a:solidFill>
                  <a:schemeClr val="bg1"/>
                </a:solidFill>
              </a:rPr>
              <a:t>labels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GB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 RGB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active (deg 3):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passive (deg 2): non-empty intersection</a:t>
            </a:r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90DEAFF3-82AD-BB4F-87BB-31F328BA6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250071"/>
            <a:ext cx="1455334" cy="1455334"/>
          </a:xfrm>
          <a:prstGeom prst="rect">
            <a:avLst/>
          </a:prstGeom>
        </p:spPr>
      </p:pic>
      <p:pic>
        <p:nvPicPr>
          <p:cNvPr id="6" name="Graphic 5" descr="Clipboard">
            <a:extLst>
              <a:ext uri="{FF2B5EF4-FFF2-40B4-BE49-F238E27FC236}">
                <a16:creationId xmlns:a16="http://schemas.microsoft.com/office/drawing/2014/main" id="{18E9B058-7983-6D4C-AC30-E2FAFC231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1278" y="2819782"/>
            <a:ext cx="1455335" cy="14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511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62AE-ED0F-E04B-B03B-DF48E656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</a:p>
          <a:p>
            <a:pPr lvl="1"/>
            <a:r>
              <a:rPr lang="en-US" dirty="0"/>
              <a:t>active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 equality</a:t>
            </a:r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active (deg 2): equality</a:t>
            </a:r>
          </a:p>
          <a:p>
            <a:pPr lvl="1"/>
            <a:r>
              <a:rPr lang="en-US" dirty="0"/>
              <a:t>passive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 = re(</a:t>
            </a: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): </a:t>
            </a:r>
            <a:r>
              <a:rPr lang="en-US" dirty="0">
                <a:solidFill>
                  <a:schemeClr val="bg1"/>
                </a:solidFill>
              </a:rPr>
              <a:t>labels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GB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 RGB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active (deg 3):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passive (deg 2): non-empty intersection</a:t>
            </a:r>
          </a:p>
        </p:txBody>
      </p:sp>
    </p:spTree>
    <p:extLst>
      <p:ext uri="{BB962C8B-B14F-4D97-AF65-F5344CB8AC3E}">
        <p14:creationId xmlns:p14="http://schemas.microsoft.com/office/powerpoint/2010/main" val="4019015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62AE-ED0F-E04B-B03B-DF48E656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</a:p>
          <a:p>
            <a:pPr lvl="1"/>
            <a:r>
              <a:rPr lang="en-US" dirty="0"/>
              <a:t>active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 equality</a:t>
            </a:r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active (deg 2): equality</a:t>
            </a:r>
          </a:p>
          <a:p>
            <a:pPr lvl="1"/>
            <a:r>
              <a:rPr lang="en-US" dirty="0"/>
              <a:t>passive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 = re(</a:t>
            </a: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): </a:t>
            </a:r>
            <a:r>
              <a:rPr lang="en-US" dirty="0">
                <a:solidFill>
                  <a:schemeClr val="bg1"/>
                </a:solidFill>
              </a:rPr>
              <a:t>labels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GB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 RGB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active (deg 3):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passive (deg 2): non-empty intersection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B28E7918-11A9-8A4E-8B9E-7076C4C893D1}"/>
              </a:ext>
            </a:extLst>
          </p:cNvPr>
          <p:cNvSpPr/>
          <p:nvPr/>
        </p:nvSpPr>
        <p:spPr>
          <a:xfrm>
            <a:off x="1741714" y="4248335"/>
            <a:ext cx="2721428" cy="1314265"/>
          </a:xfrm>
          <a:prstGeom prst="wedgeRoundRectCallout">
            <a:avLst>
              <a:gd name="adj1" fmla="val -31610"/>
              <a:gd name="adj2" fmla="val -78665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ernino Sans" pitchFamily="2" charset="77"/>
              </a:rPr>
              <a:t>Not solvable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in 0 rounds</a:t>
            </a:r>
          </a:p>
        </p:txBody>
      </p:sp>
    </p:spTree>
    <p:extLst>
      <p:ext uri="{BB962C8B-B14F-4D97-AF65-F5344CB8AC3E}">
        <p14:creationId xmlns:p14="http://schemas.microsoft.com/office/powerpoint/2010/main" val="2803781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62AE-ED0F-E04B-B03B-DF48E656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</a:p>
          <a:p>
            <a:pPr lvl="1"/>
            <a:r>
              <a:rPr lang="en-US" dirty="0"/>
              <a:t>active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 equality</a:t>
            </a:r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active (deg 2): equality</a:t>
            </a:r>
          </a:p>
          <a:p>
            <a:pPr lvl="1"/>
            <a:r>
              <a:rPr lang="en-US" dirty="0"/>
              <a:t>passive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 = re(</a:t>
            </a:r>
            <a:r>
              <a:rPr lang="en-US" b="1" i="1" dirty="0">
                <a:solidFill>
                  <a:schemeClr val="bg1"/>
                </a:solidFill>
                <a:latin typeface="Bernino Sans Extrabold" pitchFamily="2" charset="77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Bernino Sans Extrabold" pitchFamily="2" charset="77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): </a:t>
            </a:r>
            <a:r>
              <a:rPr lang="en-US" dirty="0">
                <a:solidFill>
                  <a:schemeClr val="bg1"/>
                </a:solidFill>
              </a:rPr>
              <a:t>labels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GB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 RGB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active (deg 3):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passive (deg 2): non-empty intersection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B28E7918-11A9-8A4E-8B9E-7076C4C893D1}"/>
              </a:ext>
            </a:extLst>
          </p:cNvPr>
          <p:cNvSpPr/>
          <p:nvPr/>
        </p:nvSpPr>
        <p:spPr>
          <a:xfrm>
            <a:off x="1741714" y="4248335"/>
            <a:ext cx="2721428" cy="1314265"/>
          </a:xfrm>
          <a:prstGeom prst="wedgeRoundRectCallout">
            <a:avLst>
              <a:gd name="adj1" fmla="val -31610"/>
              <a:gd name="adj2" fmla="val -78665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ernino Sans" pitchFamily="2" charset="77"/>
              </a:rPr>
              <a:t>Not solvable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in 0 rounds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27E4CF-8395-9C4C-9764-583B51C5E72E}"/>
              </a:ext>
            </a:extLst>
          </p:cNvPr>
          <p:cNvSpPr/>
          <p:nvPr/>
        </p:nvSpPr>
        <p:spPr>
          <a:xfrm>
            <a:off x="8850086" y="1603107"/>
            <a:ext cx="2721428" cy="1314265"/>
          </a:xfrm>
          <a:prstGeom prst="wedgeRoundRectCallout">
            <a:avLst>
              <a:gd name="adj1" fmla="val -65210"/>
              <a:gd name="adj2" fmla="val -46362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ernino Sans" pitchFamily="2" charset="77"/>
              </a:rPr>
              <a:t>Not solvable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in 1 round</a:t>
            </a:r>
          </a:p>
        </p:txBody>
      </p:sp>
    </p:spTree>
    <p:extLst>
      <p:ext uri="{BB962C8B-B14F-4D97-AF65-F5344CB8AC3E}">
        <p14:creationId xmlns:p14="http://schemas.microsoft.com/office/powerpoint/2010/main" val="2044298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62AE-ED0F-E04B-B03B-DF48E656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</a:p>
          <a:p>
            <a:pPr lvl="1"/>
            <a:r>
              <a:rPr lang="en-US" dirty="0"/>
              <a:t>active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 equality</a:t>
            </a:r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active (deg 2): equality</a:t>
            </a:r>
          </a:p>
          <a:p>
            <a:pPr lvl="1"/>
            <a:r>
              <a:rPr lang="en-US" dirty="0"/>
              <a:t>passive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2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):</a:t>
            </a: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labels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GB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 RGB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active (deg 3):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passive (deg 2): non-empty intersection</a:t>
            </a:r>
          </a:p>
        </p:txBody>
      </p:sp>
    </p:spTree>
    <p:extLst>
      <p:ext uri="{BB962C8B-B14F-4D97-AF65-F5344CB8AC3E}">
        <p14:creationId xmlns:p14="http://schemas.microsoft.com/office/powerpoint/2010/main" val="17634373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62AE-ED0F-E04B-B03B-DF48E656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</a:p>
          <a:p>
            <a:pPr lvl="1"/>
            <a:r>
              <a:rPr lang="en-US" dirty="0"/>
              <a:t>active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 equality</a:t>
            </a:r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active (deg 2): equality</a:t>
            </a:r>
          </a:p>
          <a:p>
            <a:pPr lvl="1"/>
            <a:r>
              <a:rPr lang="en-US" dirty="0"/>
              <a:t>passive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2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 R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active (deg 3):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, not all with </a:t>
            </a: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passive (deg 2): non-empty intersection</a:t>
            </a:r>
          </a:p>
        </p:txBody>
      </p:sp>
    </p:spTree>
    <p:extLst>
      <p:ext uri="{BB962C8B-B14F-4D97-AF65-F5344CB8AC3E}">
        <p14:creationId xmlns:p14="http://schemas.microsoft.com/office/powerpoint/2010/main" val="3453758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62AE-ED0F-E04B-B03B-DF48E656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</a:p>
          <a:p>
            <a:pPr lvl="1"/>
            <a:r>
              <a:rPr lang="en-US" dirty="0"/>
              <a:t>active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 equality</a:t>
            </a:r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active (deg 2): equality</a:t>
            </a:r>
          </a:p>
          <a:p>
            <a:pPr lvl="1"/>
            <a:r>
              <a:rPr lang="en-US" dirty="0"/>
              <a:t>passive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2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 R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active (deg 3): not all with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not all with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with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passive (deg 2): non-empty intersection</a:t>
            </a:r>
          </a:p>
        </p:txBody>
      </p:sp>
    </p:spTree>
    <p:extLst>
      <p:ext uri="{BB962C8B-B14F-4D97-AF65-F5344CB8AC3E}">
        <p14:creationId xmlns:p14="http://schemas.microsoft.com/office/powerpoint/2010/main" val="4145299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E97054-7F96-3244-A9A9-AAFDCEFA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7F8D07-CFAC-1F45-B0C7-243D3DA48F74}"/>
              </a:ext>
            </a:extLst>
          </p:cNvPr>
          <p:cNvSpPr/>
          <p:nvPr/>
        </p:nvSpPr>
        <p:spPr>
          <a:xfrm>
            <a:off x="416942" y="414048"/>
            <a:ext cx="48221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>
                <a:latin typeface="Bernino Sans Extrabold" pitchFamily="2" charset="77"/>
              </a:rPr>
              <a:t>X</a:t>
            </a:r>
            <a:r>
              <a:rPr lang="en-US" sz="4800" b="1" baseline="-25000" dirty="0">
                <a:latin typeface="Bernino Sans Extrabold" pitchFamily="2" charset="77"/>
              </a:rPr>
              <a:t>2</a:t>
            </a:r>
            <a:r>
              <a:rPr lang="en-US" sz="4800" b="1" dirty="0">
                <a:latin typeface="Bernino Sans Extrabold" pitchFamily="2" charset="77"/>
              </a:rPr>
              <a:t> = re(re(</a:t>
            </a:r>
            <a:r>
              <a:rPr lang="en-US" sz="4800" b="1" i="1" dirty="0">
                <a:latin typeface="Bernino Sans Extrabold" pitchFamily="2" charset="77"/>
              </a:rPr>
              <a:t>X</a:t>
            </a:r>
            <a:r>
              <a:rPr lang="en-US" sz="4800" b="1" baseline="-25000" dirty="0">
                <a:latin typeface="Bernino Sans Extrabold" pitchFamily="2" charset="77"/>
              </a:rPr>
              <a:t>0</a:t>
            </a:r>
            <a:r>
              <a:rPr lang="en-US" sz="4800" b="1" dirty="0">
                <a:latin typeface="Bernino Sans Extrabold" pitchFamily="2" charset="77"/>
              </a:rPr>
              <a:t>))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4633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DCB5-B7BF-C145-AFC4-D020EA82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lower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C02B-4701-3D46-A640-643DFAEA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Easy to do directly:</a:t>
            </a:r>
            <a:br>
              <a:rPr lang="en-US" b="1" dirty="0">
                <a:latin typeface="Bernino Sans" pitchFamily="2" charset="77"/>
              </a:rPr>
            </a:br>
            <a:r>
              <a:rPr lang="en-US" dirty="0"/>
              <a:t>showing that 0-round algorithms fail</a:t>
            </a:r>
          </a:p>
          <a:p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Hard to do directly:</a:t>
            </a:r>
            <a:br>
              <a:rPr lang="en-US" b="1" dirty="0">
                <a:solidFill>
                  <a:schemeClr val="bg1"/>
                </a:solidFill>
                <a:latin typeface="Bernino Sans" pitchFamily="2" charset="77"/>
              </a:rPr>
            </a:br>
            <a:r>
              <a:rPr lang="en-US" dirty="0">
                <a:solidFill>
                  <a:schemeClr val="bg1"/>
                </a:solidFill>
              </a:rPr>
              <a:t>showing that 4-round algorithms fail</a:t>
            </a:r>
          </a:p>
          <a:p>
            <a:r>
              <a:rPr lang="en-US" dirty="0">
                <a:solidFill>
                  <a:schemeClr val="bg1"/>
                </a:solidFill>
              </a:rPr>
              <a:t>Solution: </a:t>
            </a:r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round elimination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40844946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7F8D07-CFAC-1F45-B0C7-243D3DA48F74}"/>
              </a:ext>
            </a:extLst>
          </p:cNvPr>
          <p:cNvSpPr/>
          <p:nvPr/>
        </p:nvSpPr>
        <p:spPr>
          <a:xfrm>
            <a:off x="416942" y="414048"/>
            <a:ext cx="48221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>
                <a:latin typeface="Bernino Sans Extrabold" pitchFamily="2" charset="77"/>
              </a:rPr>
              <a:t>X</a:t>
            </a:r>
            <a:r>
              <a:rPr lang="en-US" sz="4800" b="1" baseline="-25000" dirty="0">
                <a:latin typeface="Bernino Sans Extrabold" pitchFamily="2" charset="77"/>
              </a:rPr>
              <a:t>2</a:t>
            </a:r>
            <a:r>
              <a:rPr lang="en-US" sz="4800" b="1" dirty="0">
                <a:latin typeface="Bernino Sans Extrabold" pitchFamily="2" charset="77"/>
              </a:rPr>
              <a:t> = re(re(</a:t>
            </a:r>
            <a:r>
              <a:rPr lang="en-US" sz="4800" b="1" i="1" dirty="0">
                <a:latin typeface="Bernino Sans Extrabold" pitchFamily="2" charset="77"/>
              </a:rPr>
              <a:t>X</a:t>
            </a:r>
            <a:r>
              <a:rPr lang="en-US" sz="4800" b="1" baseline="-25000" dirty="0">
                <a:latin typeface="Bernino Sans Extrabold" pitchFamily="2" charset="77"/>
              </a:rPr>
              <a:t>0</a:t>
            </a:r>
            <a:r>
              <a:rPr lang="en-US" sz="4800" b="1" dirty="0">
                <a:latin typeface="Bernino Sans Extrabold" pitchFamily="2" charset="77"/>
              </a:rPr>
              <a:t>)) </a:t>
            </a:r>
            <a:endParaRPr lang="en-US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B51CB-1C8D-5A4F-920B-BE721F13E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202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7F8D07-CFAC-1F45-B0C7-243D3DA48F74}"/>
              </a:ext>
            </a:extLst>
          </p:cNvPr>
          <p:cNvSpPr/>
          <p:nvPr/>
        </p:nvSpPr>
        <p:spPr>
          <a:xfrm>
            <a:off x="416942" y="414048"/>
            <a:ext cx="48221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>
                <a:latin typeface="Bernino Sans Extrabold" pitchFamily="2" charset="77"/>
              </a:rPr>
              <a:t>X</a:t>
            </a:r>
            <a:r>
              <a:rPr lang="en-US" sz="4800" b="1" baseline="-25000" dirty="0">
                <a:latin typeface="Bernino Sans Extrabold" pitchFamily="2" charset="77"/>
              </a:rPr>
              <a:t>2</a:t>
            </a:r>
            <a:r>
              <a:rPr lang="en-US" sz="4800" b="1" dirty="0">
                <a:latin typeface="Bernino Sans Extrabold" pitchFamily="2" charset="77"/>
              </a:rPr>
              <a:t> = re(re(</a:t>
            </a:r>
            <a:r>
              <a:rPr lang="en-US" sz="4800" b="1" i="1" dirty="0">
                <a:latin typeface="Bernino Sans Extrabold" pitchFamily="2" charset="77"/>
              </a:rPr>
              <a:t>X</a:t>
            </a:r>
            <a:r>
              <a:rPr lang="en-US" sz="4800" b="1" baseline="-25000" dirty="0">
                <a:latin typeface="Bernino Sans Extrabold" pitchFamily="2" charset="77"/>
              </a:rPr>
              <a:t>0</a:t>
            </a:r>
            <a:r>
              <a:rPr lang="en-US" sz="4800" b="1" dirty="0">
                <a:latin typeface="Bernino Sans Extrabold" pitchFamily="2" charset="77"/>
              </a:rPr>
              <a:t>)) 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160C4-E377-3540-8E0D-3A02DDBD6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5" descr="Lightning bolt">
            <a:extLst>
              <a:ext uri="{FF2B5EF4-FFF2-40B4-BE49-F238E27FC236}">
                <a16:creationId xmlns:a16="http://schemas.microsoft.com/office/drawing/2014/main" id="{3883ACE8-CDDA-014A-8CC6-2520D25F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4545" y="2516036"/>
            <a:ext cx="1358283" cy="13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685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62AE-ED0F-E04B-B03B-DF48E656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</a:p>
          <a:p>
            <a:pPr lvl="1"/>
            <a:r>
              <a:rPr lang="en-US" dirty="0"/>
              <a:t>active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 equality</a:t>
            </a:r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active (deg 2): equality</a:t>
            </a:r>
          </a:p>
          <a:p>
            <a:pPr lvl="1"/>
            <a:r>
              <a:rPr lang="en-US" dirty="0"/>
              <a:t>passive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2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 R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active (deg 3): not all with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not all with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with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</a:t>
            </a:r>
            <a:br>
              <a:rPr lang="en-US" dirty="0"/>
            </a:br>
            <a:r>
              <a:rPr lang="en-US" dirty="0"/>
              <a:t>non-empty intersection</a:t>
            </a:r>
          </a:p>
        </p:txBody>
      </p:sp>
    </p:spTree>
    <p:extLst>
      <p:ext uri="{BB962C8B-B14F-4D97-AF65-F5344CB8AC3E}">
        <p14:creationId xmlns:p14="http://schemas.microsoft.com/office/powerpoint/2010/main" val="1117285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7F8D07-CFAC-1F45-B0C7-243D3DA48F74}"/>
              </a:ext>
            </a:extLst>
          </p:cNvPr>
          <p:cNvSpPr/>
          <p:nvPr/>
        </p:nvSpPr>
        <p:spPr>
          <a:xfrm>
            <a:off x="416942" y="414048"/>
            <a:ext cx="48221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>
                <a:latin typeface="Bernino Sans Extrabold" pitchFamily="2" charset="77"/>
              </a:rPr>
              <a:t>X</a:t>
            </a:r>
            <a:r>
              <a:rPr lang="en-US" sz="4800" b="1" baseline="-25000" dirty="0">
                <a:latin typeface="Bernino Sans Extrabold" pitchFamily="2" charset="77"/>
              </a:rPr>
              <a:t>2</a:t>
            </a:r>
            <a:r>
              <a:rPr lang="en-US" sz="4800" b="1" dirty="0">
                <a:latin typeface="Bernino Sans Extrabold" pitchFamily="2" charset="77"/>
              </a:rPr>
              <a:t> = re(re(</a:t>
            </a:r>
            <a:r>
              <a:rPr lang="en-US" sz="4800" b="1" i="1" dirty="0">
                <a:latin typeface="Bernino Sans Extrabold" pitchFamily="2" charset="77"/>
              </a:rPr>
              <a:t>X</a:t>
            </a:r>
            <a:r>
              <a:rPr lang="en-US" sz="4800" b="1" baseline="-25000" dirty="0">
                <a:latin typeface="Bernino Sans Extrabold" pitchFamily="2" charset="77"/>
              </a:rPr>
              <a:t>0</a:t>
            </a:r>
            <a:r>
              <a:rPr lang="en-US" sz="4800" b="1" dirty="0">
                <a:latin typeface="Bernino Sans Extrabold" pitchFamily="2" charset="77"/>
              </a:rPr>
              <a:t>)) </a:t>
            </a:r>
            <a:endParaRPr lang="en-US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E8E322-63CB-594A-B12E-D67E0654E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136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7F8D07-CFAC-1F45-B0C7-243D3DA48F74}"/>
              </a:ext>
            </a:extLst>
          </p:cNvPr>
          <p:cNvSpPr/>
          <p:nvPr/>
        </p:nvSpPr>
        <p:spPr>
          <a:xfrm>
            <a:off x="416942" y="414048"/>
            <a:ext cx="48221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>
                <a:latin typeface="Bernino Sans Extrabold" pitchFamily="2" charset="77"/>
              </a:rPr>
              <a:t>X</a:t>
            </a:r>
            <a:r>
              <a:rPr lang="en-US" sz="4800" b="1" baseline="-25000" dirty="0">
                <a:latin typeface="Bernino Sans Extrabold" pitchFamily="2" charset="77"/>
              </a:rPr>
              <a:t>2</a:t>
            </a:r>
            <a:r>
              <a:rPr lang="en-US" sz="4800" b="1" dirty="0">
                <a:latin typeface="Bernino Sans Extrabold" pitchFamily="2" charset="77"/>
              </a:rPr>
              <a:t> = re(re(</a:t>
            </a:r>
            <a:r>
              <a:rPr lang="en-US" sz="4800" b="1" i="1" dirty="0">
                <a:latin typeface="Bernino Sans Extrabold" pitchFamily="2" charset="77"/>
              </a:rPr>
              <a:t>X</a:t>
            </a:r>
            <a:r>
              <a:rPr lang="en-US" sz="4800" b="1" baseline="-25000" dirty="0">
                <a:latin typeface="Bernino Sans Extrabold" pitchFamily="2" charset="77"/>
              </a:rPr>
              <a:t>0</a:t>
            </a:r>
            <a:r>
              <a:rPr lang="en-US" sz="4800" b="1" dirty="0">
                <a:latin typeface="Bernino Sans Extrabold" pitchFamily="2" charset="77"/>
              </a:rPr>
              <a:t>)) 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D6A9B-ED66-334D-94A5-FB0C1A915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297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7F8D07-CFAC-1F45-B0C7-243D3DA48F74}"/>
              </a:ext>
            </a:extLst>
          </p:cNvPr>
          <p:cNvSpPr/>
          <p:nvPr/>
        </p:nvSpPr>
        <p:spPr>
          <a:xfrm>
            <a:off x="416942" y="414048"/>
            <a:ext cx="48221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>
                <a:latin typeface="Bernino Sans Extrabold" pitchFamily="2" charset="77"/>
              </a:rPr>
              <a:t>X</a:t>
            </a:r>
            <a:r>
              <a:rPr lang="en-US" sz="4800" b="1" baseline="-25000" dirty="0">
                <a:latin typeface="Bernino Sans Extrabold" pitchFamily="2" charset="77"/>
              </a:rPr>
              <a:t>2</a:t>
            </a:r>
            <a:r>
              <a:rPr lang="en-US" sz="4800" b="1" dirty="0">
                <a:latin typeface="Bernino Sans Extrabold" pitchFamily="2" charset="77"/>
              </a:rPr>
              <a:t> = re(re(</a:t>
            </a:r>
            <a:r>
              <a:rPr lang="en-US" sz="4800" b="1" i="1" dirty="0">
                <a:latin typeface="Bernino Sans Extrabold" pitchFamily="2" charset="77"/>
              </a:rPr>
              <a:t>X</a:t>
            </a:r>
            <a:r>
              <a:rPr lang="en-US" sz="4800" b="1" baseline="-25000" dirty="0">
                <a:latin typeface="Bernino Sans Extrabold" pitchFamily="2" charset="77"/>
              </a:rPr>
              <a:t>0</a:t>
            </a:r>
            <a:r>
              <a:rPr lang="en-US" sz="4800" b="1" dirty="0">
                <a:latin typeface="Bernino Sans Extrabold" pitchFamily="2" charset="77"/>
              </a:rPr>
              <a:t>)) 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16090-A9D6-5C47-B29D-9071F034F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5" descr="Lightning bolt">
            <a:extLst>
              <a:ext uri="{FF2B5EF4-FFF2-40B4-BE49-F238E27FC236}">
                <a16:creationId xmlns:a16="http://schemas.microsoft.com/office/drawing/2014/main" id="{3883ACE8-CDDA-014A-8CC6-2520D25F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0430" y="2624893"/>
            <a:ext cx="1358283" cy="13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96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62AE-ED0F-E04B-B03B-DF48E656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36224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</a:p>
          <a:p>
            <a:pPr lvl="1"/>
            <a:r>
              <a:rPr lang="en-US" dirty="0"/>
              <a:t>active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 equality</a:t>
            </a:r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active (deg 2): equality</a:t>
            </a:r>
          </a:p>
          <a:p>
            <a:pPr lvl="1"/>
            <a:r>
              <a:rPr lang="en-US" dirty="0"/>
              <a:t>passive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2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 R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active (deg 3): not all with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not all with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with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</a:t>
            </a:r>
            <a:br>
              <a:rPr lang="en-US" dirty="0"/>
            </a:br>
            <a:r>
              <a:rPr lang="en-US" dirty="0"/>
              <a:t>non-empty intersection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310231F6-D9F1-DB4C-A36F-AE999B4464BE}"/>
              </a:ext>
            </a:extLst>
          </p:cNvPr>
          <p:cNvSpPr/>
          <p:nvPr/>
        </p:nvSpPr>
        <p:spPr>
          <a:xfrm>
            <a:off x="8077200" y="5053877"/>
            <a:ext cx="2438400" cy="1314265"/>
          </a:xfrm>
          <a:prstGeom prst="wedgeRoundRectCallout">
            <a:avLst>
              <a:gd name="adj1" fmla="val -65210"/>
              <a:gd name="adj2" fmla="val -37251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ernino Sans" pitchFamily="2" charset="77"/>
              </a:rPr>
              <a:t>Solvable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in 0 rounds</a:t>
            </a:r>
          </a:p>
        </p:txBody>
      </p:sp>
    </p:spTree>
    <p:extLst>
      <p:ext uri="{BB962C8B-B14F-4D97-AF65-F5344CB8AC3E}">
        <p14:creationId xmlns:p14="http://schemas.microsoft.com/office/powerpoint/2010/main" val="6667565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7F8D07-CFAC-1F45-B0C7-243D3DA48F74}"/>
              </a:ext>
            </a:extLst>
          </p:cNvPr>
          <p:cNvSpPr/>
          <p:nvPr/>
        </p:nvSpPr>
        <p:spPr>
          <a:xfrm>
            <a:off x="416942" y="414048"/>
            <a:ext cx="48221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>
                <a:latin typeface="Bernino Sans Extrabold" pitchFamily="2" charset="77"/>
              </a:rPr>
              <a:t>X</a:t>
            </a:r>
            <a:r>
              <a:rPr lang="en-US" sz="4800" b="1" baseline="-25000" dirty="0">
                <a:latin typeface="Bernino Sans Extrabold" pitchFamily="2" charset="77"/>
              </a:rPr>
              <a:t>2</a:t>
            </a:r>
            <a:r>
              <a:rPr lang="en-US" sz="4800" b="1" dirty="0">
                <a:latin typeface="Bernino Sans Extrabold" pitchFamily="2" charset="77"/>
              </a:rPr>
              <a:t> = re(re(</a:t>
            </a:r>
            <a:r>
              <a:rPr lang="en-US" sz="4800" b="1" i="1" dirty="0">
                <a:latin typeface="Bernino Sans Extrabold" pitchFamily="2" charset="77"/>
              </a:rPr>
              <a:t>X</a:t>
            </a:r>
            <a:r>
              <a:rPr lang="en-US" sz="4800" b="1" baseline="-25000" dirty="0">
                <a:latin typeface="Bernino Sans Extrabold" pitchFamily="2" charset="77"/>
              </a:rPr>
              <a:t>0</a:t>
            </a:r>
            <a:r>
              <a:rPr lang="en-US" sz="4800" b="1" dirty="0">
                <a:latin typeface="Bernino Sans Extrabold" pitchFamily="2" charset="77"/>
              </a:rPr>
              <a:t>)) 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48AF9-8CFD-6143-9EB4-0212A5200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817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62AE-ED0F-E04B-B03B-DF48E656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36224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</a:p>
          <a:p>
            <a:pPr lvl="1"/>
            <a:r>
              <a:rPr lang="en-US" dirty="0"/>
              <a:t>active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 equality</a:t>
            </a:r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active (deg 2): equality</a:t>
            </a:r>
          </a:p>
          <a:p>
            <a:pPr lvl="1"/>
            <a:r>
              <a:rPr lang="en-US" dirty="0"/>
              <a:t>passive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2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 R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active (deg 3): not all with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not all with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with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</a:t>
            </a:r>
            <a:br>
              <a:rPr lang="en-US" dirty="0"/>
            </a:br>
            <a:r>
              <a:rPr lang="en-US" dirty="0"/>
              <a:t>non-empty intersection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917F3AF-91E7-1B4E-B6A6-95A28F3F95BD}"/>
              </a:ext>
            </a:extLst>
          </p:cNvPr>
          <p:cNvSpPr/>
          <p:nvPr/>
        </p:nvSpPr>
        <p:spPr>
          <a:xfrm>
            <a:off x="10134600" y="4730298"/>
            <a:ext cx="1752601" cy="9411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atin typeface="Bernino Sans Semibold" pitchFamily="2" charset="77"/>
              </a:rPr>
              <a:t>T</a:t>
            </a:r>
            <a:r>
              <a:rPr lang="en-US" sz="4400" b="1" dirty="0">
                <a:latin typeface="Bernino Sans Semibold" pitchFamily="2" charset="77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7433349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62AE-ED0F-E04B-B03B-DF48E656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36224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</a:p>
          <a:p>
            <a:pPr lvl="1"/>
            <a:r>
              <a:rPr lang="en-US" dirty="0"/>
              <a:t>active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 equality</a:t>
            </a:r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active (deg 2): equality</a:t>
            </a:r>
          </a:p>
          <a:p>
            <a:pPr lvl="1"/>
            <a:r>
              <a:rPr lang="en-US" dirty="0"/>
              <a:t>passive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2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 R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active (deg 3): not all with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not all with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with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</a:t>
            </a:r>
            <a:br>
              <a:rPr lang="en-US" dirty="0"/>
            </a:br>
            <a:r>
              <a:rPr lang="en-US" dirty="0"/>
              <a:t>non-empty intersection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5E06DA-AA30-A446-A05B-4D33A945B6C2}"/>
              </a:ext>
            </a:extLst>
          </p:cNvPr>
          <p:cNvSpPr/>
          <p:nvPr/>
        </p:nvSpPr>
        <p:spPr>
          <a:xfrm>
            <a:off x="10134600" y="2450193"/>
            <a:ext cx="1752601" cy="9411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atin typeface="Bernino Sans Semibold" pitchFamily="2" charset="77"/>
              </a:rPr>
              <a:t>T</a:t>
            </a:r>
            <a:r>
              <a:rPr lang="en-US" sz="4400" b="1" dirty="0">
                <a:latin typeface="Bernino Sans Semibold" pitchFamily="2" charset="77"/>
              </a:rPr>
              <a:t> =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917F3AF-91E7-1B4E-B6A6-95A28F3F95BD}"/>
              </a:ext>
            </a:extLst>
          </p:cNvPr>
          <p:cNvSpPr/>
          <p:nvPr/>
        </p:nvSpPr>
        <p:spPr>
          <a:xfrm>
            <a:off x="10134600" y="4730298"/>
            <a:ext cx="1752601" cy="9411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atin typeface="Bernino Sans Semibold" pitchFamily="2" charset="77"/>
              </a:rPr>
              <a:t>T</a:t>
            </a:r>
            <a:r>
              <a:rPr lang="en-US" sz="4400" b="1" dirty="0">
                <a:latin typeface="Bernino Sans Semibold" pitchFamily="2" charset="77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4376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DCB5-B7BF-C145-AFC4-D020EA82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lower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C02B-4701-3D46-A640-643DFAEA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Easy to do directly:</a:t>
            </a:r>
            <a:br>
              <a:rPr lang="en-US" b="1" dirty="0">
                <a:latin typeface="Bernino Sans" pitchFamily="2" charset="77"/>
              </a:rPr>
            </a:br>
            <a:r>
              <a:rPr lang="en-US" dirty="0"/>
              <a:t>showing that 0-round algorithms fail</a:t>
            </a:r>
          </a:p>
          <a:p>
            <a:r>
              <a:rPr lang="en-US" b="1" dirty="0">
                <a:latin typeface="Bernino Sans" pitchFamily="2" charset="77"/>
              </a:rPr>
              <a:t>Hard to do directly:</a:t>
            </a:r>
            <a:br>
              <a:rPr lang="en-US" b="1" dirty="0">
                <a:latin typeface="Bernino Sans" pitchFamily="2" charset="77"/>
              </a:rPr>
            </a:br>
            <a:r>
              <a:rPr lang="en-US" dirty="0"/>
              <a:t>showing that 4-round algorithms fail</a:t>
            </a:r>
          </a:p>
          <a:p>
            <a:r>
              <a:rPr lang="en-US" dirty="0">
                <a:solidFill>
                  <a:schemeClr val="bg1"/>
                </a:solidFill>
              </a:rPr>
              <a:t>Solution: </a:t>
            </a:r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round elimination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22113380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62AE-ED0F-E04B-B03B-DF48E656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36224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</a:p>
          <a:p>
            <a:pPr lvl="1"/>
            <a:r>
              <a:rPr lang="en-US" dirty="0"/>
              <a:t>active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 equality</a:t>
            </a:r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0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active (deg 2): equality</a:t>
            </a:r>
          </a:p>
          <a:p>
            <a:pPr lvl="1"/>
            <a:r>
              <a:rPr lang="en-US" dirty="0"/>
              <a:t>passive (deg 3): not all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2</a:t>
            </a:r>
            <a:r>
              <a:rPr lang="en-US" b="1" dirty="0">
                <a:latin typeface="Bernino Sans Extrabold" pitchFamily="2" charset="77"/>
              </a:rPr>
              <a:t> = re(</a:t>
            </a:r>
            <a:r>
              <a:rPr lang="en-US" b="1" i="1" dirty="0">
                <a:latin typeface="Bernino Sans Extrabold" pitchFamily="2" charset="77"/>
              </a:rPr>
              <a:t>X</a:t>
            </a:r>
            <a:r>
              <a:rPr lang="en-US" b="1" baseline="-25000" dirty="0">
                <a:latin typeface="Bernino Sans Extrabold" pitchFamily="2" charset="77"/>
              </a:rPr>
              <a:t>1</a:t>
            </a:r>
            <a:r>
              <a:rPr lang="en-US" b="1" dirty="0">
                <a:latin typeface="Bernino Sans Extrabold" pitchFamily="2" charset="77"/>
              </a:rPr>
              <a:t>): </a:t>
            </a:r>
            <a:r>
              <a:rPr lang="en-US" dirty="0"/>
              <a:t>labels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r>
              <a:rPr lang="en-US" dirty="0"/>
              <a:t>,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 R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active (deg 3): not all with </a:t>
            </a:r>
            <a:r>
              <a:rPr lang="en-US" b="1" dirty="0">
                <a:solidFill>
                  <a:srgbClr val="EE2200"/>
                </a:solidFill>
                <a:latin typeface="Bernino Sans" pitchFamily="2" charset="77"/>
              </a:rPr>
              <a:t>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not all with </a:t>
            </a:r>
            <a:r>
              <a:rPr lang="en-US" b="1" dirty="0">
                <a:solidFill>
                  <a:srgbClr val="009C00"/>
                </a:solidFill>
                <a:latin typeface="Bernino Sans" pitchFamily="2" charset="77"/>
              </a:rPr>
              <a:t>G</a:t>
            </a:r>
            <a:r>
              <a:rPr lang="en-US" dirty="0"/>
              <a:t>, not all with </a:t>
            </a:r>
            <a:r>
              <a:rPr lang="en-US" b="1" dirty="0">
                <a:solidFill>
                  <a:srgbClr val="0000CC"/>
                </a:solidFill>
                <a:latin typeface="Bernino Sans" pitchFamily="2" charset="77"/>
              </a:rPr>
              <a:t>B</a:t>
            </a:r>
            <a:endParaRPr lang="en-US" dirty="0"/>
          </a:p>
          <a:p>
            <a:pPr lvl="1"/>
            <a:r>
              <a:rPr lang="en-US" dirty="0"/>
              <a:t>passive (deg 2):</a:t>
            </a:r>
            <a:br>
              <a:rPr lang="en-US" dirty="0"/>
            </a:br>
            <a:r>
              <a:rPr lang="en-US" dirty="0"/>
              <a:t>non-empty intersection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18D1A59-3D01-384F-A254-9B25078D3950}"/>
              </a:ext>
            </a:extLst>
          </p:cNvPr>
          <p:cNvSpPr/>
          <p:nvPr/>
        </p:nvSpPr>
        <p:spPr>
          <a:xfrm>
            <a:off x="10134600" y="504147"/>
            <a:ext cx="1752601" cy="9411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atin typeface="Bernino Sans Semibold" pitchFamily="2" charset="77"/>
              </a:rPr>
              <a:t>T</a:t>
            </a:r>
            <a:r>
              <a:rPr lang="en-US" sz="4400" b="1" dirty="0">
                <a:latin typeface="Bernino Sans Semibold" pitchFamily="2" charset="77"/>
              </a:rPr>
              <a:t> =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5E06DA-AA30-A446-A05B-4D33A945B6C2}"/>
              </a:ext>
            </a:extLst>
          </p:cNvPr>
          <p:cNvSpPr/>
          <p:nvPr/>
        </p:nvSpPr>
        <p:spPr>
          <a:xfrm>
            <a:off x="10134600" y="2450193"/>
            <a:ext cx="1752601" cy="9411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atin typeface="Bernino Sans Semibold" pitchFamily="2" charset="77"/>
              </a:rPr>
              <a:t>T</a:t>
            </a:r>
            <a:r>
              <a:rPr lang="en-US" sz="4400" b="1" dirty="0">
                <a:latin typeface="Bernino Sans Semibold" pitchFamily="2" charset="77"/>
              </a:rPr>
              <a:t> =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917F3AF-91E7-1B4E-B6A6-95A28F3F95BD}"/>
              </a:ext>
            </a:extLst>
          </p:cNvPr>
          <p:cNvSpPr/>
          <p:nvPr/>
        </p:nvSpPr>
        <p:spPr>
          <a:xfrm>
            <a:off x="10134600" y="4730298"/>
            <a:ext cx="1752601" cy="9411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atin typeface="Bernino Sans Semibold" pitchFamily="2" charset="77"/>
              </a:rPr>
              <a:t>T</a:t>
            </a:r>
            <a:r>
              <a:rPr lang="en-US" sz="4400" b="1" dirty="0">
                <a:latin typeface="Bernino Sans Semibold" pitchFamily="2" charset="77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53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DCB5-B7BF-C145-AFC4-D020EA82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lower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C02B-4701-3D46-A640-643DFAEA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Easy to do directly:</a:t>
            </a:r>
            <a:br>
              <a:rPr lang="en-US" b="1" dirty="0">
                <a:latin typeface="Bernino Sans" pitchFamily="2" charset="77"/>
              </a:rPr>
            </a:br>
            <a:r>
              <a:rPr lang="en-US" dirty="0"/>
              <a:t>showing that 0-round algorithms fail</a:t>
            </a:r>
          </a:p>
          <a:p>
            <a:r>
              <a:rPr lang="en-US" b="1" dirty="0">
                <a:latin typeface="Bernino Sans" pitchFamily="2" charset="77"/>
              </a:rPr>
              <a:t>Hard to do directly:</a:t>
            </a:r>
            <a:br>
              <a:rPr lang="en-US" b="1" dirty="0">
                <a:latin typeface="Bernino Sans" pitchFamily="2" charset="77"/>
              </a:rPr>
            </a:br>
            <a:r>
              <a:rPr lang="en-US" dirty="0"/>
              <a:t>showing that 4-round algorithms fail</a:t>
            </a:r>
          </a:p>
          <a:p>
            <a:r>
              <a:rPr lang="en-US" dirty="0"/>
              <a:t>Solution: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round elimination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127014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550-1ABD-B440-A517-B8E158B7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F542-586B-5E4E-BDBE-76C9731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Assume: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solves </a:t>
            </a:r>
            <a:r>
              <a:rPr lang="en-US" dirty="0"/>
              <a:t>problem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 4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) in 3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in 2 rounds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in 1 round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→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solves problem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= re(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in 0 rounds</a:t>
            </a:r>
          </a:p>
        </p:txBody>
      </p:sp>
    </p:spTree>
    <p:extLst>
      <p:ext uri="{BB962C8B-B14F-4D97-AF65-F5344CB8AC3E}">
        <p14:creationId xmlns:p14="http://schemas.microsoft.com/office/powerpoint/2010/main" val="218592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3324</Words>
  <Application>Microsoft Macintosh PowerPoint</Application>
  <PresentationFormat>Widescreen</PresentationFormat>
  <Paragraphs>326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Arial</vt:lpstr>
      <vt:lpstr>Bernina Sans Condensed Light</vt:lpstr>
      <vt:lpstr>Bernina Sans Extrabold</vt:lpstr>
      <vt:lpstr>Bernina Sans Light</vt:lpstr>
      <vt:lpstr>Bernina Sans Narrow Exbold</vt:lpstr>
      <vt:lpstr>Bernina Sans Narrow Extrabold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Proving lower bounds</vt:lpstr>
      <vt:lpstr>Proving lower bounds</vt:lpstr>
      <vt:lpstr>Proving lower bounds</vt:lpstr>
      <vt:lpstr>Proving lower bounds</vt:lpstr>
      <vt:lpstr>Proving lower bounds</vt:lpstr>
      <vt:lpstr>Proving lower bounds</vt:lpstr>
      <vt:lpstr>Proving lower bounds</vt:lpstr>
      <vt:lpstr>Round elimination</vt:lpstr>
      <vt:lpstr>Round elimination</vt:lpstr>
      <vt:lpstr>Round elimination</vt:lpstr>
      <vt:lpstr>Round elimination</vt:lpstr>
      <vt:lpstr>Round elimination</vt:lpstr>
      <vt:lpstr>Round elimination</vt:lpstr>
      <vt:lpstr>Round elimination</vt:lpstr>
      <vt:lpstr>Round elimination</vt:lpstr>
      <vt:lpstr>Round elimination</vt:lpstr>
      <vt:lpstr>Round elimination</vt:lpstr>
      <vt:lpstr>Round elimination</vt:lpstr>
      <vt:lpstr>Round elimination</vt:lpstr>
      <vt:lpstr>Round elimination</vt:lpstr>
      <vt:lpstr>Round elimination</vt:lpstr>
      <vt:lpstr>Round elimination</vt:lpstr>
      <vt:lpstr>Round elimination</vt:lpstr>
      <vt:lpstr>PowerPoint Presentation</vt:lpstr>
      <vt:lpstr>PowerPoint Presentation</vt:lpstr>
      <vt:lpstr>Locally verifiable</vt:lpstr>
      <vt:lpstr>Locally verifiable</vt:lpstr>
      <vt:lpstr>Locally verifiable</vt:lpstr>
      <vt:lpstr>Locally verifiable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161</cp:revision>
  <dcterms:created xsi:type="dcterms:W3CDTF">2020-08-20T21:40:58Z</dcterms:created>
  <dcterms:modified xsi:type="dcterms:W3CDTF">2020-11-08T22:21:47Z</dcterms:modified>
</cp:coreProperties>
</file>