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9" r:id="rId2"/>
    <p:sldId id="271" r:id="rId3"/>
    <p:sldId id="272" r:id="rId4"/>
    <p:sldId id="270" r:id="rId5"/>
    <p:sldId id="657" r:id="rId6"/>
    <p:sldId id="658" r:id="rId7"/>
    <p:sldId id="660" r:id="rId8"/>
    <p:sldId id="659" r:id="rId9"/>
    <p:sldId id="661" r:id="rId10"/>
    <p:sldId id="662" r:id="rId11"/>
    <p:sldId id="663" r:id="rId12"/>
    <p:sldId id="664" r:id="rId13"/>
    <p:sldId id="667" r:id="rId14"/>
    <p:sldId id="666" r:id="rId15"/>
    <p:sldId id="668" r:id="rId16"/>
    <p:sldId id="694" r:id="rId17"/>
    <p:sldId id="671" r:id="rId18"/>
    <p:sldId id="670" r:id="rId19"/>
    <p:sldId id="669" r:id="rId20"/>
    <p:sldId id="672" r:id="rId21"/>
    <p:sldId id="674" r:id="rId22"/>
    <p:sldId id="675" r:id="rId23"/>
    <p:sldId id="676" r:id="rId24"/>
    <p:sldId id="677" r:id="rId25"/>
    <p:sldId id="678" r:id="rId26"/>
    <p:sldId id="679" r:id="rId27"/>
    <p:sldId id="680" r:id="rId28"/>
    <p:sldId id="681" r:id="rId29"/>
    <p:sldId id="673" r:id="rId30"/>
    <p:sldId id="682" r:id="rId31"/>
    <p:sldId id="683" r:id="rId32"/>
    <p:sldId id="684" r:id="rId33"/>
    <p:sldId id="695" r:id="rId34"/>
    <p:sldId id="685" r:id="rId35"/>
    <p:sldId id="686" r:id="rId36"/>
    <p:sldId id="687" r:id="rId37"/>
    <p:sldId id="691" r:id="rId38"/>
    <p:sldId id="690" r:id="rId39"/>
    <p:sldId id="689" r:id="rId40"/>
    <p:sldId id="692" r:id="rId41"/>
    <p:sldId id="693" r:id="rId4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C00"/>
    <a:srgbClr val="EE2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4"/>
    <p:restoredTop sz="94637"/>
  </p:normalViewPr>
  <p:slideViewPr>
    <p:cSldViewPr snapToGrid="0" snapToObjects="1" showGuides="1">
      <p:cViewPr varScale="1">
        <p:scale>
          <a:sx n="135" d="100"/>
          <a:sy n="135" d="100"/>
        </p:scale>
        <p:origin x="20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8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3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6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10a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4713514" y="4276391"/>
            <a:ext cx="7478485" cy="2219007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Sinkless orientation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EFB-1BBD-CA41-B8DB-81CCDAD7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692"/>
          </a:xfrm>
        </p:spPr>
        <p:txBody>
          <a:bodyPr/>
          <a:lstStyle/>
          <a:p>
            <a:r>
              <a:rPr lang="en-US" dirty="0"/>
              <a:t>Sinkless</a:t>
            </a:r>
            <a:br>
              <a:rPr lang="en-US" dirty="0"/>
            </a:br>
            <a:r>
              <a:rPr lang="en-US" dirty="0"/>
              <a:t>orientation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A161-FA59-EA4E-849F-E77D82D4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r>
              <a:rPr lang="en-US" dirty="0"/>
              <a:t>Degree 3 nodes:</a:t>
            </a:r>
            <a:br>
              <a:rPr lang="en-US" dirty="0"/>
            </a:br>
            <a:r>
              <a:rPr lang="en-US" dirty="0"/>
              <a:t>outdegree ≥ 1</a:t>
            </a:r>
          </a:p>
          <a:p>
            <a:r>
              <a:rPr lang="en-US" dirty="0"/>
              <a:t>Degree 1 nodes:</a:t>
            </a:r>
            <a:br>
              <a:rPr lang="en-US" dirty="0"/>
            </a:br>
            <a:r>
              <a:rPr lang="en-US" dirty="0"/>
              <a:t>unconstrained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36D8A-1CD5-A04D-BACF-A6CC82B6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3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EFB-1BBD-CA41-B8DB-81CCDAD7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692"/>
          </a:xfrm>
        </p:spPr>
        <p:txBody>
          <a:bodyPr/>
          <a:lstStyle/>
          <a:p>
            <a:r>
              <a:rPr lang="en-US" dirty="0"/>
              <a:t>Sinkless</a:t>
            </a:r>
            <a:br>
              <a:rPr lang="en-US" dirty="0"/>
            </a:br>
            <a:r>
              <a:rPr lang="en-US" dirty="0"/>
              <a:t>orientation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A161-FA59-EA4E-849F-E77D82D4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r>
              <a:rPr lang="en-US" dirty="0"/>
              <a:t>Degree 3 nodes:</a:t>
            </a:r>
            <a:br>
              <a:rPr lang="en-US" dirty="0"/>
            </a:br>
            <a:r>
              <a:rPr lang="en-US" dirty="0"/>
              <a:t>outdegree ≥ 1</a:t>
            </a:r>
          </a:p>
          <a:p>
            <a:r>
              <a:rPr lang="en-US" dirty="0"/>
              <a:t>Degree 1 nodes:</a:t>
            </a:r>
            <a:br>
              <a:rPr lang="en-US" dirty="0"/>
            </a:br>
            <a:r>
              <a:rPr lang="en-US" dirty="0"/>
              <a:t>unconstrained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BA791-5C9F-3245-8744-C4456E23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EFB-1BBD-CA41-B8DB-81CCDAD7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692"/>
          </a:xfrm>
        </p:spPr>
        <p:txBody>
          <a:bodyPr/>
          <a:lstStyle/>
          <a:p>
            <a:r>
              <a:rPr lang="en-US" dirty="0"/>
              <a:t>Sinkless</a:t>
            </a:r>
            <a:br>
              <a:rPr lang="en-US" dirty="0"/>
            </a:br>
            <a:r>
              <a:rPr lang="en-US" dirty="0"/>
              <a:t>orientation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A161-FA59-EA4E-849F-E77D82D4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r>
              <a:rPr lang="en-US" dirty="0"/>
              <a:t>Degree 3 nodes:</a:t>
            </a:r>
            <a:br>
              <a:rPr lang="en-US" dirty="0"/>
            </a:br>
            <a:r>
              <a:rPr lang="en-US" dirty="0"/>
              <a:t>outdegree ≥ 1</a:t>
            </a:r>
          </a:p>
          <a:p>
            <a:r>
              <a:rPr lang="en-US" dirty="0"/>
              <a:t>Degree 1 nodes:</a:t>
            </a:r>
            <a:br>
              <a:rPr lang="en-US" dirty="0"/>
            </a:br>
            <a:r>
              <a:rPr lang="en-US" dirty="0"/>
              <a:t>unconstrained</a:t>
            </a:r>
          </a:p>
        </p:txBody>
      </p:sp>
      <p:pic>
        <p:nvPicPr>
          <p:cNvPr id="6" name="Graphic 5" descr="Lightning bolt">
            <a:extLst>
              <a:ext uri="{FF2B5EF4-FFF2-40B4-BE49-F238E27FC236}">
                <a16:creationId xmlns:a16="http://schemas.microsoft.com/office/drawing/2014/main" id="{496AFD3F-1189-964C-B7D4-81D38AAA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7089" y="2280479"/>
            <a:ext cx="799484" cy="799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B6B5A-8E83-9846-BA21-8015A1FA3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9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56F68-8628-114D-B2A4-EB234DDC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EB6EFB-1BBD-CA41-B8DB-81CCDAD7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692"/>
          </a:xfrm>
        </p:spPr>
        <p:txBody>
          <a:bodyPr/>
          <a:lstStyle/>
          <a:p>
            <a:r>
              <a:rPr lang="en-US" dirty="0"/>
              <a:t>Sinkless</a:t>
            </a:r>
            <a:br>
              <a:rPr lang="en-US" dirty="0"/>
            </a:br>
            <a:r>
              <a:rPr lang="en-US" dirty="0"/>
              <a:t>orientation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A161-FA59-EA4E-849F-E77D82D4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r>
              <a:rPr lang="en-US" dirty="0"/>
              <a:t>Simple algorithm:</a:t>
            </a:r>
            <a:br>
              <a:rPr lang="en-US" dirty="0"/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orient towards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nearest leaf</a:t>
            </a:r>
          </a:p>
          <a:p>
            <a:pPr lvl="1"/>
            <a:r>
              <a:rPr lang="en-US" dirty="0"/>
              <a:t>break ties with</a:t>
            </a:r>
            <a:br>
              <a:rPr lang="en-US" dirty="0"/>
            </a:br>
            <a:r>
              <a:rPr lang="en-US" dirty="0"/>
              <a:t>port numbers, colors</a:t>
            </a:r>
          </a:p>
          <a:p>
            <a:r>
              <a:rPr lang="en-US" b="1" i="1" dirty="0">
                <a:latin typeface="Bernino Sans" pitchFamily="2" charset="77"/>
              </a:rPr>
              <a:t>O</a:t>
            </a:r>
            <a:r>
              <a:rPr lang="en-US" b="1" dirty="0">
                <a:latin typeface="Bernino Sans" pitchFamily="2" charset="77"/>
              </a:rPr>
              <a:t>(log </a:t>
            </a:r>
            <a:r>
              <a:rPr lang="en-US" b="1" i="1" dirty="0">
                <a:latin typeface="Bernino Sans" pitchFamily="2" charset="77"/>
              </a:rPr>
              <a:t>n</a:t>
            </a:r>
            <a:r>
              <a:rPr lang="en-US" b="1" dirty="0">
                <a:latin typeface="Bernino Sans" pitchFamily="2" charset="77"/>
              </a:rPr>
              <a:t>) rounds</a:t>
            </a:r>
          </a:p>
        </p:txBody>
      </p:sp>
    </p:spTree>
    <p:extLst>
      <p:ext uri="{BB962C8B-B14F-4D97-AF65-F5344CB8AC3E}">
        <p14:creationId xmlns:p14="http://schemas.microsoft.com/office/powerpoint/2010/main" val="282790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56F68-8628-114D-B2A4-EB234DDC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EB6EFB-1BBD-CA41-B8DB-81CCDAD7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692"/>
          </a:xfrm>
        </p:spPr>
        <p:txBody>
          <a:bodyPr/>
          <a:lstStyle/>
          <a:p>
            <a:r>
              <a:rPr lang="en-US" dirty="0"/>
              <a:t>Sinkless</a:t>
            </a:r>
            <a:br>
              <a:rPr lang="en-US" dirty="0"/>
            </a:br>
            <a:r>
              <a:rPr lang="en-US" dirty="0"/>
              <a:t>orientation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A161-FA59-EA4E-849F-E77D82D4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r>
              <a:rPr lang="en-US" dirty="0"/>
              <a:t>Simple algorithm:</a:t>
            </a:r>
            <a:br>
              <a:rPr lang="en-US" dirty="0"/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orient towards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nearest leaf</a:t>
            </a:r>
          </a:p>
          <a:p>
            <a:pPr lvl="1"/>
            <a:r>
              <a:rPr lang="en-US" dirty="0"/>
              <a:t>break ties with</a:t>
            </a:r>
            <a:br>
              <a:rPr lang="en-US" dirty="0"/>
            </a:br>
            <a:r>
              <a:rPr lang="en-US" dirty="0"/>
              <a:t>port numbers, colors</a:t>
            </a:r>
          </a:p>
          <a:p>
            <a:r>
              <a:rPr lang="en-US" b="1" i="1" dirty="0">
                <a:latin typeface="Bernino Sans" pitchFamily="2" charset="77"/>
              </a:rPr>
              <a:t>O</a:t>
            </a:r>
            <a:r>
              <a:rPr lang="en-US" b="1" dirty="0">
                <a:latin typeface="Bernino Sans" pitchFamily="2" charset="77"/>
              </a:rPr>
              <a:t>(log </a:t>
            </a:r>
            <a:r>
              <a:rPr lang="en-US" b="1" i="1" dirty="0">
                <a:latin typeface="Bernino Sans" pitchFamily="2" charset="77"/>
              </a:rPr>
              <a:t>n</a:t>
            </a:r>
            <a:r>
              <a:rPr lang="en-US" b="1" dirty="0">
                <a:latin typeface="Bernino Sans" pitchFamily="2" charset="77"/>
              </a:rPr>
              <a:t>) rounds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252A6D1-0C30-C544-8681-53BEC6AF3896}"/>
              </a:ext>
            </a:extLst>
          </p:cNvPr>
          <p:cNvSpPr/>
          <p:nvPr/>
        </p:nvSpPr>
        <p:spPr>
          <a:xfrm>
            <a:off x="5785813" y="3486718"/>
            <a:ext cx="3622138" cy="2690245"/>
          </a:xfrm>
          <a:prstGeom prst="wedgeRoundRectCallout">
            <a:avLst>
              <a:gd name="adj1" fmla="val -66073"/>
              <a:gd name="adj2" fmla="val 20158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i="1" dirty="0">
                <a:latin typeface="Bernino Sans Semibold" pitchFamily="2" charset="77"/>
              </a:rPr>
              <a:t>Best possible!</a:t>
            </a:r>
          </a:p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at least for deterministic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PN model</a:t>
            </a:r>
          </a:p>
        </p:txBody>
      </p:sp>
    </p:spTree>
    <p:extLst>
      <p:ext uri="{BB962C8B-B14F-4D97-AF65-F5344CB8AC3E}">
        <p14:creationId xmlns:p14="http://schemas.microsoft.com/office/powerpoint/2010/main" val="9117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3C32-3DB5-B448-A4BF-9687240A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6417"/>
          </a:xfrm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vertex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DFA0-0FBB-AB45-8B8F-54C3D597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091"/>
            <a:ext cx="10515600" cy="361287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Maximum degree 2: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3-coloring easy: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(log*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in the LOCAL model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2-coloring hard: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not possible</a:t>
            </a:r>
          </a:p>
          <a:p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Maximum degree 4: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5-coloring easy: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(log*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in the LOCAL model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4-coloring???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6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3C32-3DB5-B448-A4BF-9687240A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6417"/>
          </a:xfrm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vertex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DFA0-0FBB-AB45-8B8F-54C3D597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091"/>
            <a:ext cx="10515600" cy="3612872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Maximum degree 2: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3-coloring easy: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 in the LOCAL model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2-coloring hard: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not possible</a:t>
            </a:r>
          </a:p>
          <a:p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Maximum degree 4: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5-coloring easy: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(log*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in the LOCAL model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4-coloring???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7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3C32-3DB5-B448-A4BF-9687240A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6417"/>
          </a:xfrm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vertex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DFA0-0FBB-AB45-8B8F-54C3D597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091"/>
            <a:ext cx="10515600" cy="3612872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Maximum degree 2: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3-coloring easy: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 in the LOCAL model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2-coloring hard: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not possible</a:t>
            </a:r>
          </a:p>
          <a:p>
            <a:r>
              <a:rPr lang="en-US" b="1" dirty="0">
                <a:solidFill>
                  <a:schemeClr val="bg1"/>
                </a:solidFill>
                <a:latin typeface="Bernino Sans" pitchFamily="2" charset="77"/>
              </a:rPr>
              <a:t>Maximum degree 4: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5-coloring easy: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(log*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in the LOCAL model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4-coloring???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3C32-3DB5-B448-A4BF-9687240A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6417"/>
          </a:xfrm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vertex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DFA0-0FBB-AB45-8B8F-54C3D597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091"/>
            <a:ext cx="10515600" cy="3612872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Maximum degree 2: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3-coloring easy: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 in the LOCAL model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2-coloring hard: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not possible</a:t>
            </a:r>
          </a:p>
          <a:p>
            <a:r>
              <a:rPr lang="en-US" b="1" dirty="0">
                <a:latin typeface="Bernino Sans" pitchFamily="2" charset="77"/>
              </a:rPr>
              <a:t>Maximum degree 4: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5-coloring easy: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 in the LOCAL model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Bernino Sans Semibold" pitchFamily="2" charset="77"/>
              </a:rPr>
              <a:t>4-coloring???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3C32-3DB5-B448-A4BF-9687240A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6417"/>
          </a:xfrm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vertex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DFA0-0FBB-AB45-8B8F-54C3D597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091"/>
            <a:ext cx="10515600" cy="3612872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Maximum degree 2: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3-coloring easy: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 in the LOCAL model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2-coloring hard: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not possible</a:t>
            </a:r>
          </a:p>
          <a:p>
            <a:r>
              <a:rPr lang="en-US" b="1" dirty="0">
                <a:latin typeface="Bernino Sans" pitchFamily="2" charset="77"/>
              </a:rPr>
              <a:t>Maximum degree 4: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5-coloring easy: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 in the LOCAL model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4-coloring???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D97E-E281-1442-821D-CAC6E46D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Last week:</a:t>
            </a:r>
          </a:p>
          <a:p>
            <a:pPr marL="288000" indent="-288000"/>
            <a:r>
              <a:rPr lang="en-US" sz="4000" b="1" i="1" dirty="0">
                <a:latin typeface="Bernina Sans Semibold" pitchFamily="2" charset="77"/>
              </a:rPr>
              <a:t>round elimination </a:t>
            </a:r>
            <a:r>
              <a:rPr lang="en-US" sz="4000" dirty="0">
                <a:latin typeface="Bernina Sans Light" pitchFamily="2" charset="77"/>
              </a:rPr>
              <a:t>technique</a:t>
            </a:r>
          </a:p>
          <a:p>
            <a:pPr marL="288000" indent="-288000"/>
            <a: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  <a:t>toy examples</a:t>
            </a:r>
          </a:p>
          <a:p>
            <a:pPr marL="0" lvl="0" indent="0">
              <a:spcBef>
                <a:spcPts val="4000"/>
              </a:spcBef>
              <a:buNone/>
            </a:pPr>
            <a:r>
              <a:rPr lang="en-US" sz="6600" b="1" dirty="0">
                <a:solidFill>
                  <a:schemeClr val="bg1"/>
                </a:solidFill>
                <a:latin typeface="Bernina Sans Extrabold" pitchFamily="2" charset="77"/>
              </a:rPr>
              <a:t>This week:</a:t>
            </a:r>
          </a:p>
          <a:p>
            <a:pPr marL="288000" indent="-288000"/>
            <a: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  <a:t>using round elimination we can show</a:t>
            </a:r>
            <a:b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</a:br>
            <a: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  <a:t>that </a:t>
            </a:r>
            <a:r>
              <a:rPr lang="en-US" sz="4000" b="1" i="1" dirty="0">
                <a:solidFill>
                  <a:schemeClr val="bg1"/>
                </a:solidFill>
                <a:latin typeface="Bernina Sans Semibold" pitchFamily="2" charset="77"/>
              </a:rPr>
              <a:t>sinkless orientation </a:t>
            </a:r>
            <a: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  <a:t>is hard to solve</a:t>
            </a:r>
          </a:p>
        </p:txBody>
      </p:sp>
    </p:spTree>
    <p:extLst>
      <p:ext uri="{BB962C8B-B14F-4D97-AF65-F5344CB8AC3E}">
        <p14:creationId xmlns:p14="http://schemas.microsoft.com/office/powerpoint/2010/main" val="355356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4-coloring edges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sinkless orientation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</p:txBody>
      </p:sp>
    </p:spTree>
    <p:extLst>
      <p:ext uri="{BB962C8B-B14F-4D97-AF65-F5344CB8AC3E}">
        <p14:creationId xmlns:p14="http://schemas.microsoft.com/office/powerpoint/2010/main" val="389225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sinkless orientation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sinkless orientation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95706-9541-E740-8470-3ED80DBC2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3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sinkless orientation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27776-78DA-1943-AF96-4E9872C2A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1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sinkless orientation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270E5-0611-B544-AEF8-3EE89B56F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3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sinkless orientation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F8256-8081-BF42-B454-F55F8DEC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sinkless orientation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D1A802-A8AE-7440-BD09-AFDC8965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sinkless orientation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41A68-890B-1544-B8F1-A5F24E20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>
                <a:solidFill>
                  <a:schemeClr val="bg1"/>
                </a:solidFill>
              </a:rPr>
              <a:t>sinkless orientation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30EC52-0D17-E44B-B4C7-AE470D63F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22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sinkless orientation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CB05928-1CDB-4541-9C4D-B2ADFC7A14B7}"/>
              </a:ext>
            </a:extLst>
          </p:cNvPr>
          <p:cNvSpPr/>
          <p:nvPr/>
        </p:nvSpPr>
        <p:spPr>
          <a:xfrm>
            <a:off x="3101418" y="3899187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65BAF-C8D1-4744-AF97-9543587B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D97E-E281-1442-821D-CAC6E46D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Last week:</a:t>
            </a:r>
          </a:p>
          <a:p>
            <a:pPr marL="288000" indent="-288000"/>
            <a:r>
              <a:rPr lang="en-US" sz="4000" b="1" i="1" dirty="0">
                <a:latin typeface="Bernina Sans Semibold" pitchFamily="2" charset="77"/>
              </a:rPr>
              <a:t>round elimination </a:t>
            </a:r>
            <a:r>
              <a:rPr lang="en-US" sz="4000" dirty="0">
                <a:latin typeface="Bernina Sans Light" pitchFamily="2" charset="77"/>
              </a:rPr>
              <a:t>technique</a:t>
            </a:r>
          </a:p>
          <a:p>
            <a:pPr marL="288000" indent="-288000"/>
            <a:r>
              <a:rPr lang="en-US" sz="4000" dirty="0">
                <a:latin typeface="Bernina Sans Light" pitchFamily="2" charset="77"/>
              </a:rPr>
              <a:t>toy examples</a:t>
            </a:r>
          </a:p>
          <a:p>
            <a:pPr marL="0" lvl="0" indent="0">
              <a:spcBef>
                <a:spcPts val="4000"/>
              </a:spcBef>
              <a:buNone/>
            </a:pPr>
            <a:r>
              <a:rPr lang="en-US" sz="6600" b="1" dirty="0">
                <a:solidFill>
                  <a:schemeClr val="bg1"/>
                </a:solidFill>
                <a:latin typeface="Bernina Sans Extrabold" pitchFamily="2" charset="77"/>
              </a:rPr>
              <a:t>This week:</a:t>
            </a:r>
          </a:p>
          <a:p>
            <a:pPr marL="288000" indent="-288000"/>
            <a: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  <a:t>using round elimination we can show</a:t>
            </a:r>
            <a:b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</a:br>
            <a: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  <a:t>that </a:t>
            </a:r>
            <a:r>
              <a:rPr lang="en-US" sz="4000" b="1" i="1" dirty="0">
                <a:solidFill>
                  <a:schemeClr val="bg1"/>
                </a:solidFill>
                <a:latin typeface="Bernina Sans Semibold" pitchFamily="2" charset="77"/>
              </a:rPr>
              <a:t>sinkless orientation </a:t>
            </a:r>
            <a:r>
              <a:rPr lang="en-US" sz="4000" dirty="0">
                <a:solidFill>
                  <a:schemeClr val="bg1"/>
                </a:solidFill>
                <a:latin typeface="Bernina Sans Light" pitchFamily="2" charset="77"/>
              </a:rPr>
              <a:t>is hard to solve</a:t>
            </a:r>
          </a:p>
        </p:txBody>
      </p:sp>
    </p:spTree>
    <p:extLst>
      <p:ext uri="{BB962C8B-B14F-4D97-AF65-F5344CB8AC3E}">
        <p14:creationId xmlns:p14="http://schemas.microsoft.com/office/powerpoint/2010/main" val="2862197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sinkless orientation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CB05928-1CDB-4541-9C4D-B2ADFC7A14B7}"/>
              </a:ext>
            </a:extLst>
          </p:cNvPr>
          <p:cNvSpPr/>
          <p:nvPr/>
        </p:nvSpPr>
        <p:spPr>
          <a:xfrm>
            <a:off x="3101418" y="3899187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55991B-C0A8-3F45-A1A3-C037F4AC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sinkless orientation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CB05928-1CDB-4541-9C4D-B2ADFC7A14B7}"/>
              </a:ext>
            </a:extLst>
          </p:cNvPr>
          <p:cNvSpPr/>
          <p:nvPr/>
        </p:nvSpPr>
        <p:spPr>
          <a:xfrm>
            <a:off x="3101418" y="3899187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55AF8-CA88-0740-A845-0D82AA3F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sinkless orientation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CB05928-1CDB-4541-9C4D-B2ADFC7A14B7}"/>
              </a:ext>
            </a:extLst>
          </p:cNvPr>
          <p:cNvSpPr/>
          <p:nvPr/>
        </p:nvSpPr>
        <p:spPr>
          <a:xfrm>
            <a:off x="3101418" y="3899187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61AF3-B610-EB4F-BB3B-4BA9E74E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43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sinkless orientation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CB05928-1CDB-4541-9C4D-B2ADFC7A14B7}"/>
              </a:ext>
            </a:extLst>
          </p:cNvPr>
          <p:cNvSpPr/>
          <p:nvPr/>
        </p:nvSpPr>
        <p:spPr>
          <a:xfrm>
            <a:off x="3101418" y="3899187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61AF3-B610-EB4F-BB3B-4BA9E74E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Lightning bolt">
            <a:extLst>
              <a:ext uri="{FF2B5EF4-FFF2-40B4-BE49-F238E27FC236}">
                <a16:creationId xmlns:a16="http://schemas.microsoft.com/office/drawing/2014/main" id="{E6C58281-EB17-B34E-935A-714A4F863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8157" y="4399191"/>
            <a:ext cx="1603603" cy="16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sinkless orientation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CB05928-1CDB-4541-9C4D-B2ADFC7A14B7}"/>
              </a:ext>
            </a:extLst>
          </p:cNvPr>
          <p:cNvSpPr/>
          <p:nvPr/>
        </p:nvSpPr>
        <p:spPr>
          <a:xfrm>
            <a:off x="3101418" y="3899187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61AF3-B610-EB4F-BB3B-4BA9E74E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Lightning bolt">
            <a:extLst>
              <a:ext uri="{FF2B5EF4-FFF2-40B4-BE49-F238E27FC236}">
                <a16:creationId xmlns:a16="http://schemas.microsoft.com/office/drawing/2014/main" id="{E6C58281-EB17-B34E-935A-714A4F863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8157" y="4399191"/>
            <a:ext cx="1603603" cy="1603603"/>
          </a:xfrm>
          <a:prstGeom prst="rect">
            <a:avLst/>
          </a:prstGeom>
        </p:spPr>
      </p:pic>
      <p:pic>
        <p:nvPicPr>
          <p:cNvPr id="9" name="Graphic 8" descr="Lightning bolt">
            <a:extLst>
              <a:ext uri="{FF2B5EF4-FFF2-40B4-BE49-F238E27FC236}">
                <a16:creationId xmlns:a16="http://schemas.microsoft.com/office/drawing/2014/main" id="{F7308B34-B66E-6C4E-9E52-CD82DA8AE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4198" y="2469242"/>
            <a:ext cx="1603603" cy="16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95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B716-377D-B545-B4E1-9270DF54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vertices in</a:t>
            </a:r>
            <a:br>
              <a:rPr lang="en-US" sz="4400" dirty="0"/>
            </a:br>
            <a:r>
              <a:rPr lang="en-US" sz="4400" dirty="0"/>
              <a:t>graphs of degree ≤ 4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4-coloring edges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4400" dirty="0"/>
              <a:t>sinkless orientation</a:t>
            </a:r>
            <a:br>
              <a:rPr lang="en-US" sz="4400" dirty="0"/>
            </a:br>
            <a:r>
              <a:rPr lang="en-US" sz="4400" dirty="0"/>
              <a:t>in 3-regular trees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669CF-5397-8440-B613-59E4BC3D4E91}"/>
              </a:ext>
            </a:extLst>
          </p:cNvPr>
          <p:cNvSpPr/>
          <p:nvPr/>
        </p:nvSpPr>
        <p:spPr>
          <a:xfrm>
            <a:off x="3101418" y="2045616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CB05928-1CDB-4541-9C4D-B2ADFC7A14B7}"/>
              </a:ext>
            </a:extLst>
          </p:cNvPr>
          <p:cNvSpPr/>
          <p:nvPr/>
        </p:nvSpPr>
        <p:spPr>
          <a:xfrm>
            <a:off x="3101418" y="3899187"/>
            <a:ext cx="490194" cy="537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61AF3-B610-EB4F-BB3B-4BA9E74E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 descr="Lightning bolt">
            <a:extLst>
              <a:ext uri="{FF2B5EF4-FFF2-40B4-BE49-F238E27FC236}">
                <a16:creationId xmlns:a16="http://schemas.microsoft.com/office/drawing/2014/main" id="{E6C58281-EB17-B34E-935A-714A4F863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8157" y="4399191"/>
            <a:ext cx="1603603" cy="1603603"/>
          </a:xfrm>
          <a:prstGeom prst="rect">
            <a:avLst/>
          </a:prstGeom>
        </p:spPr>
      </p:pic>
      <p:pic>
        <p:nvPicPr>
          <p:cNvPr id="9" name="Graphic 8" descr="Lightning bolt">
            <a:extLst>
              <a:ext uri="{FF2B5EF4-FFF2-40B4-BE49-F238E27FC236}">
                <a16:creationId xmlns:a16="http://schemas.microsoft.com/office/drawing/2014/main" id="{F7308B34-B66E-6C4E-9E52-CD82DA8AE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4198" y="2469242"/>
            <a:ext cx="1603603" cy="1603603"/>
          </a:xfrm>
          <a:prstGeom prst="rect">
            <a:avLst/>
          </a:prstGeom>
        </p:spPr>
      </p:pic>
      <p:pic>
        <p:nvPicPr>
          <p:cNvPr id="10" name="Graphic 9" descr="Lightning bolt">
            <a:extLst>
              <a:ext uri="{FF2B5EF4-FFF2-40B4-BE49-F238E27FC236}">
                <a16:creationId xmlns:a16="http://schemas.microsoft.com/office/drawing/2014/main" id="{F4213254-6957-7B4D-BB02-0AD7C6FE0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571" y="691470"/>
            <a:ext cx="1603603" cy="16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17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CCF60C-8997-2843-BE99-11B94DD9F333}"/>
              </a:ext>
            </a:extLst>
          </p:cNvPr>
          <p:cNvSpPr/>
          <p:nvPr/>
        </p:nvSpPr>
        <p:spPr>
          <a:xfrm>
            <a:off x="4223208" y="1018095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sinkless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orientation</a:t>
            </a:r>
          </a:p>
        </p:txBody>
      </p:sp>
    </p:spTree>
    <p:extLst>
      <p:ext uri="{BB962C8B-B14F-4D97-AF65-F5344CB8AC3E}">
        <p14:creationId xmlns:p14="http://schemas.microsoft.com/office/powerpoint/2010/main" val="616152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C4BD6-7BEB-9840-BEC2-08DF0BF53E22}"/>
              </a:ext>
            </a:extLst>
          </p:cNvPr>
          <p:cNvSpPr txBox="1"/>
          <p:nvPr/>
        </p:nvSpPr>
        <p:spPr>
          <a:xfrm>
            <a:off x="5950510" y="2710995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round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elimination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6A29130-F05C-3E4D-A53A-C80F59DA966E}"/>
              </a:ext>
            </a:extLst>
          </p:cNvPr>
          <p:cNvSpPr/>
          <p:nvPr/>
        </p:nvSpPr>
        <p:spPr>
          <a:xfrm>
            <a:off x="5552387" y="2460396"/>
            <a:ext cx="424206" cy="167797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CF60C-8997-2843-BE99-11B94DD9F333}"/>
              </a:ext>
            </a:extLst>
          </p:cNvPr>
          <p:cNvSpPr/>
          <p:nvPr/>
        </p:nvSpPr>
        <p:spPr>
          <a:xfrm>
            <a:off x="4223208" y="1018095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sinkless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orientation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2CAA3-E47C-A141-94D1-D85559CA4569}"/>
              </a:ext>
            </a:extLst>
          </p:cNvPr>
          <p:cNvSpPr/>
          <p:nvPr/>
        </p:nvSpPr>
        <p:spPr>
          <a:xfrm>
            <a:off x="4223208" y="4234206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output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459448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C4BD6-7BEB-9840-BEC2-08DF0BF53E22}"/>
              </a:ext>
            </a:extLst>
          </p:cNvPr>
          <p:cNvSpPr txBox="1"/>
          <p:nvPr/>
        </p:nvSpPr>
        <p:spPr>
          <a:xfrm>
            <a:off x="5950510" y="2710995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round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elimination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FF91F-3F25-B44B-8488-C5222E5E5E9C}"/>
              </a:ext>
            </a:extLst>
          </p:cNvPr>
          <p:cNvSpPr txBox="1"/>
          <p:nvPr/>
        </p:nvSpPr>
        <p:spPr>
          <a:xfrm>
            <a:off x="8312584" y="4485573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round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elimination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3F694F71-DD8F-724E-8A94-8C25C95AE651}"/>
              </a:ext>
            </a:extLst>
          </p:cNvPr>
          <p:cNvSpPr/>
          <p:nvPr/>
        </p:nvSpPr>
        <p:spPr>
          <a:xfrm rot="5400000">
            <a:off x="7301201" y="4557284"/>
            <a:ext cx="886968" cy="877824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6A29130-F05C-3E4D-A53A-C80F59DA966E}"/>
              </a:ext>
            </a:extLst>
          </p:cNvPr>
          <p:cNvSpPr/>
          <p:nvPr/>
        </p:nvSpPr>
        <p:spPr>
          <a:xfrm>
            <a:off x="5552387" y="2460396"/>
            <a:ext cx="424206" cy="167797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CF60C-8997-2843-BE99-11B94DD9F333}"/>
              </a:ext>
            </a:extLst>
          </p:cNvPr>
          <p:cNvSpPr/>
          <p:nvPr/>
        </p:nvSpPr>
        <p:spPr>
          <a:xfrm>
            <a:off x="4223208" y="1018095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sinkless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orientation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2CAA3-E47C-A141-94D1-D85559CA4569}"/>
              </a:ext>
            </a:extLst>
          </p:cNvPr>
          <p:cNvSpPr/>
          <p:nvPr/>
        </p:nvSpPr>
        <p:spPr>
          <a:xfrm>
            <a:off x="4223208" y="4234206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output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129421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C4BD6-7BEB-9840-BEC2-08DF0BF53E22}"/>
              </a:ext>
            </a:extLst>
          </p:cNvPr>
          <p:cNvSpPr txBox="1"/>
          <p:nvPr/>
        </p:nvSpPr>
        <p:spPr>
          <a:xfrm>
            <a:off x="5950510" y="2710995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round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elimination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FF91F-3F25-B44B-8488-C5222E5E5E9C}"/>
              </a:ext>
            </a:extLst>
          </p:cNvPr>
          <p:cNvSpPr txBox="1"/>
          <p:nvPr/>
        </p:nvSpPr>
        <p:spPr>
          <a:xfrm>
            <a:off x="8312584" y="4485573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round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elimination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3F694F71-DD8F-724E-8A94-8C25C95AE651}"/>
              </a:ext>
            </a:extLst>
          </p:cNvPr>
          <p:cNvSpPr/>
          <p:nvPr/>
        </p:nvSpPr>
        <p:spPr>
          <a:xfrm rot="5400000">
            <a:off x="7301201" y="4557284"/>
            <a:ext cx="886968" cy="877824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6A29130-F05C-3E4D-A53A-C80F59DA966E}"/>
              </a:ext>
            </a:extLst>
          </p:cNvPr>
          <p:cNvSpPr/>
          <p:nvPr/>
        </p:nvSpPr>
        <p:spPr>
          <a:xfrm>
            <a:off x="5552387" y="2460396"/>
            <a:ext cx="424206" cy="167797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CF60C-8997-2843-BE99-11B94DD9F333}"/>
              </a:ext>
            </a:extLst>
          </p:cNvPr>
          <p:cNvSpPr/>
          <p:nvPr/>
        </p:nvSpPr>
        <p:spPr>
          <a:xfrm>
            <a:off x="4223208" y="1018095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sinkless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orientation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2CAA3-E47C-A141-94D1-D85559CA4569}"/>
              </a:ext>
            </a:extLst>
          </p:cNvPr>
          <p:cNvSpPr/>
          <p:nvPr/>
        </p:nvSpPr>
        <p:spPr>
          <a:xfrm>
            <a:off x="4223208" y="4234206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output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problem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8F635ACB-120C-2F42-8D70-31F28E53DCC0}"/>
              </a:ext>
            </a:extLst>
          </p:cNvPr>
          <p:cNvSpPr/>
          <p:nvPr/>
        </p:nvSpPr>
        <p:spPr>
          <a:xfrm>
            <a:off x="1073524" y="4402318"/>
            <a:ext cx="2333133" cy="1910095"/>
          </a:xfrm>
          <a:prstGeom prst="wedgeRoundRectCallout">
            <a:avLst>
              <a:gd name="adj1" fmla="val 70442"/>
              <a:gd name="adj2" fmla="val -2251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nontrivial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fixed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33491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D97E-E281-1442-821D-CAC6E46D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6600" b="1" dirty="0">
                <a:solidFill>
                  <a:schemeClr val="accent1"/>
                </a:solidFill>
                <a:latin typeface="Bernina Sans Extrabold" pitchFamily="2" charset="77"/>
              </a:rPr>
              <a:t>Last week:</a:t>
            </a:r>
          </a:p>
          <a:p>
            <a:pPr marL="288000" indent="-288000"/>
            <a:r>
              <a:rPr lang="en-US" sz="4000" b="1" i="1" dirty="0">
                <a:latin typeface="Bernina Sans Semibold" pitchFamily="2" charset="77"/>
              </a:rPr>
              <a:t>round elimination </a:t>
            </a:r>
            <a:r>
              <a:rPr lang="en-US" sz="4000" dirty="0">
                <a:latin typeface="Bernina Sans Light" pitchFamily="2" charset="77"/>
              </a:rPr>
              <a:t>technique</a:t>
            </a:r>
          </a:p>
          <a:p>
            <a:pPr marL="288000" indent="-288000"/>
            <a:r>
              <a:rPr lang="en-US" sz="4000" dirty="0">
                <a:latin typeface="Bernina Sans Light" pitchFamily="2" charset="77"/>
              </a:rPr>
              <a:t>toy examples</a:t>
            </a:r>
          </a:p>
          <a:p>
            <a:pPr marL="0" lvl="0" indent="0">
              <a:spcBef>
                <a:spcPts val="4000"/>
              </a:spcBef>
              <a:buNone/>
            </a:pPr>
            <a:r>
              <a:rPr lang="en-US" sz="6600" b="1" dirty="0">
                <a:solidFill>
                  <a:srgbClr val="0087CC"/>
                </a:solidFill>
                <a:latin typeface="Bernina Sans Extrabold" pitchFamily="2" charset="77"/>
              </a:rPr>
              <a:t>This week:</a:t>
            </a:r>
          </a:p>
          <a:p>
            <a:pPr marL="288000" indent="-288000"/>
            <a:r>
              <a:rPr lang="en-US" sz="4000" dirty="0">
                <a:latin typeface="Bernina Sans Light" pitchFamily="2" charset="77"/>
              </a:rPr>
              <a:t>using round elimination we can show</a:t>
            </a:r>
            <a:br>
              <a:rPr lang="en-US" sz="4000" dirty="0">
                <a:latin typeface="Bernina Sans Light" pitchFamily="2" charset="77"/>
              </a:rPr>
            </a:br>
            <a:r>
              <a:rPr lang="en-US" sz="4000" dirty="0">
                <a:latin typeface="Bernina Sans Light" pitchFamily="2" charset="77"/>
              </a:rPr>
              <a:t>that </a:t>
            </a:r>
            <a:r>
              <a:rPr lang="en-US" sz="4000" b="1" i="1" dirty="0">
                <a:latin typeface="Bernina Sans Semibold" pitchFamily="2" charset="77"/>
              </a:rPr>
              <a:t>sinkless orientation </a:t>
            </a:r>
            <a:r>
              <a:rPr lang="en-US" sz="4000" dirty="0">
                <a:latin typeface="Bernina Sans Light" pitchFamily="2" charset="77"/>
              </a:rPr>
              <a:t>is hard to solve</a:t>
            </a:r>
          </a:p>
        </p:txBody>
      </p:sp>
    </p:spTree>
    <p:extLst>
      <p:ext uri="{BB962C8B-B14F-4D97-AF65-F5344CB8AC3E}">
        <p14:creationId xmlns:p14="http://schemas.microsoft.com/office/powerpoint/2010/main" val="927316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C4BD6-7BEB-9840-BEC2-08DF0BF53E22}"/>
              </a:ext>
            </a:extLst>
          </p:cNvPr>
          <p:cNvSpPr txBox="1"/>
          <p:nvPr/>
        </p:nvSpPr>
        <p:spPr>
          <a:xfrm>
            <a:off x="5950510" y="2710995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round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elimination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FF91F-3F25-B44B-8488-C5222E5E5E9C}"/>
              </a:ext>
            </a:extLst>
          </p:cNvPr>
          <p:cNvSpPr txBox="1"/>
          <p:nvPr/>
        </p:nvSpPr>
        <p:spPr>
          <a:xfrm>
            <a:off x="8312584" y="4485573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round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elimination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3F694F71-DD8F-724E-8A94-8C25C95AE651}"/>
              </a:ext>
            </a:extLst>
          </p:cNvPr>
          <p:cNvSpPr/>
          <p:nvPr/>
        </p:nvSpPr>
        <p:spPr>
          <a:xfrm rot="5400000">
            <a:off x="7301201" y="4557284"/>
            <a:ext cx="886968" cy="877824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6A29130-F05C-3E4D-A53A-C80F59DA966E}"/>
              </a:ext>
            </a:extLst>
          </p:cNvPr>
          <p:cNvSpPr/>
          <p:nvPr/>
        </p:nvSpPr>
        <p:spPr>
          <a:xfrm>
            <a:off x="5552387" y="2460396"/>
            <a:ext cx="424206" cy="167797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CF60C-8997-2843-BE99-11B94DD9F333}"/>
              </a:ext>
            </a:extLst>
          </p:cNvPr>
          <p:cNvSpPr/>
          <p:nvPr/>
        </p:nvSpPr>
        <p:spPr>
          <a:xfrm>
            <a:off x="4223208" y="1018095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sinkless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orientation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2CAA3-E47C-A141-94D1-D85559CA4569}"/>
              </a:ext>
            </a:extLst>
          </p:cNvPr>
          <p:cNvSpPr/>
          <p:nvPr/>
        </p:nvSpPr>
        <p:spPr>
          <a:xfrm>
            <a:off x="4223208" y="4234206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output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problem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8F635ACB-120C-2F42-8D70-31F28E53DCC0}"/>
              </a:ext>
            </a:extLst>
          </p:cNvPr>
          <p:cNvSpPr/>
          <p:nvPr/>
        </p:nvSpPr>
        <p:spPr>
          <a:xfrm>
            <a:off x="1073524" y="4402318"/>
            <a:ext cx="2333133" cy="1910095"/>
          </a:xfrm>
          <a:prstGeom prst="wedgeRoundRectCallout">
            <a:avLst>
              <a:gd name="adj1" fmla="val 70442"/>
              <a:gd name="adj2" fmla="val -2251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nontrivial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fixed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point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94651AC-372B-344A-B8EE-A3E67A933462}"/>
              </a:ext>
            </a:extLst>
          </p:cNvPr>
          <p:cNvSpPr/>
          <p:nvPr/>
        </p:nvSpPr>
        <p:spPr>
          <a:xfrm>
            <a:off x="1055801" y="1579084"/>
            <a:ext cx="2292571" cy="2263821"/>
          </a:xfrm>
          <a:prstGeom prst="wedgeRoundRectCallout">
            <a:avLst>
              <a:gd name="adj1" fmla="val 84833"/>
              <a:gd name="adj2" fmla="val 5930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cannot be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solved in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i="1" dirty="0">
                <a:latin typeface="Bernino Sans" pitchFamily="2" charset="77"/>
              </a:rPr>
              <a:t>o</a:t>
            </a:r>
            <a:r>
              <a:rPr lang="en-US" sz="2800" dirty="0">
                <a:latin typeface="Bernino Sans" pitchFamily="2" charset="77"/>
              </a:rPr>
              <a:t>(log </a:t>
            </a:r>
            <a:r>
              <a:rPr lang="en-US" sz="2800" i="1" dirty="0">
                <a:latin typeface="Bernino Sans" pitchFamily="2" charset="77"/>
              </a:rPr>
              <a:t>n</a:t>
            </a:r>
            <a:r>
              <a:rPr lang="en-US" sz="2800" dirty="0">
                <a:latin typeface="Bernino Sans" pitchFamily="2" charset="77"/>
              </a:rPr>
              <a:t>)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rounds</a:t>
            </a:r>
          </a:p>
        </p:txBody>
      </p:sp>
    </p:spTree>
    <p:extLst>
      <p:ext uri="{BB962C8B-B14F-4D97-AF65-F5344CB8AC3E}">
        <p14:creationId xmlns:p14="http://schemas.microsoft.com/office/powerpoint/2010/main" val="913905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C4BD6-7BEB-9840-BEC2-08DF0BF53E22}"/>
              </a:ext>
            </a:extLst>
          </p:cNvPr>
          <p:cNvSpPr txBox="1"/>
          <p:nvPr/>
        </p:nvSpPr>
        <p:spPr>
          <a:xfrm>
            <a:off x="5950510" y="2710995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round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elimination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FF91F-3F25-B44B-8488-C5222E5E5E9C}"/>
              </a:ext>
            </a:extLst>
          </p:cNvPr>
          <p:cNvSpPr txBox="1"/>
          <p:nvPr/>
        </p:nvSpPr>
        <p:spPr>
          <a:xfrm>
            <a:off x="8312584" y="4485573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round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Bernina Sans Semibold" pitchFamily="2" charset="77"/>
              </a:rPr>
              <a:t>elimination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3F694F71-DD8F-724E-8A94-8C25C95AE651}"/>
              </a:ext>
            </a:extLst>
          </p:cNvPr>
          <p:cNvSpPr/>
          <p:nvPr/>
        </p:nvSpPr>
        <p:spPr>
          <a:xfrm rot="5400000">
            <a:off x="7301201" y="4557284"/>
            <a:ext cx="886968" cy="877824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6A29130-F05C-3E4D-A53A-C80F59DA966E}"/>
              </a:ext>
            </a:extLst>
          </p:cNvPr>
          <p:cNvSpPr/>
          <p:nvPr/>
        </p:nvSpPr>
        <p:spPr>
          <a:xfrm>
            <a:off x="5552387" y="2460396"/>
            <a:ext cx="424206" cy="167797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CF60C-8997-2843-BE99-11B94DD9F333}"/>
              </a:ext>
            </a:extLst>
          </p:cNvPr>
          <p:cNvSpPr/>
          <p:nvPr/>
        </p:nvSpPr>
        <p:spPr>
          <a:xfrm>
            <a:off x="4223208" y="1018095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sinkless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orientation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2CAA3-E47C-A141-94D1-D85559CA4569}"/>
              </a:ext>
            </a:extLst>
          </p:cNvPr>
          <p:cNvSpPr/>
          <p:nvPr/>
        </p:nvSpPr>
        <p:spPr>
          <a:xfrm>
            <a:off x="4223208" y="4234206"/>
            <a:ext cx="3082565" cy="14423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a Sans" pitchFamily="2" charset="77"/>
              </a:rPr>
              <a:t>output</a:t>
            </a:r>
          </a:p>
          <a:p>
            <a:pPr algn="ctr"/>
            <a:r>
              <a:rPr lang="en-US" sz="3200" b="1" dirty="0">
                <a:latin typeface="Bernina Sans" pitchFamily="2" charset="77"/>
              </a:rPr>
              <a:t>problem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E127951-3DE4-8C47-9EFE-7A1ECF51F8C5}"/>
              </a:ext>
            </a:extLst>
          </p:cNvPr>
          <p:cNvSpPr/>
          <p:nvPr/>
        </p:nvSpPr>
        <p:spPr>
          <a:xfrm>
            <a:off x="8180608" y="407460"/>
            <a:ext cx="2292571" cy="2263821"/>
          </a:xfrm>
          <a:prstGeom prst="wedgeRoundRectCallout">
            <a:avLst>
              <a:gd name="adj1" fmla="val -76764"/>
              <a:gd name="adj2" fmla="val -14404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cannot be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solved in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i="1" dirty="0">
                <a:latin typeface="Bernino Sans" pitchFamily="2" charset="77"/>
              </a:rPr>
              <a:t>o</a:t>
            </a:r>
            <a:r>
              <a:rPr lang="en-US" sz="2800" dirty="0">
                <a:latin typeface="Bernino Sans" pitchFamily="2" charset="77"/>
              </a:rPr>
              <a:t>(log </a:t>
            </a:r>
            <a:r>
              <a:rPr lang="en-US" sz="2800" i="1" dirty="0">
                <a:latin typeface="Bernino Sans" pitchFamily="2" charset="77"/>
              </a:rPr>
              <a:t>n</a:t>
            </a:r>
            <a:r>
              <a:rPr lang="en-US" sz="2800" dirty="0">
                <a:latin typeface="Bernino Sans" pitchFamily="2" charset="77"/>
              </a:rPr>
              <a:t>)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rounds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8F635ACB-120C-2F42-8D70-31F28E53DCC0}"/>
              </a:ext>
            </a:extLst>
          </p:cNvPr>
          <p:cNvSpPr/>
          <p:nvPr/>
        </p:nvSpPr>
        <p:spPr>
          <a:xfrm>
            <a:off x="1073524" y="4402318"/>
            <a:ext cx="2333133" cy="1910095"/>
          </a:xfrm>
          <a:prstGeom prst="wedgeRoundRectCallout">
            <a:avLst>
              <a:gd name="adj1" fmla="val 70442"/>
              <a:gd name="adj2" fmla="val -2251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nontrivial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fixed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point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94651AC-372B-344A-B8EE-A3E67A933462}"/>
              </a:ext>
            </a:extLst>
          </p:cNvPr>
          <p:cNvSpPr/>
          <p:nvPr/>
        </p:nvSpPr>
        <p:spPr>
          <a:xfrm>
            <a:off x="1055801" y="1579084"/>
            <a:ext cx="2292571" cy="2263821"/>
          </a:xfrm>
          <a:prstGeom prst="wedgeRoundRectCallout">
            <a:avLst>
              <a:gd name="adj1" fmla="val 84833"/>
              <a:gd name="adj2" fmla="val 5930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cannot be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solved in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i="1" dirty="0">
                <a:latin typeface="Bernino Sans" pitchFamily="2" charset="77"/>
              </a:rPr>
              <a:t>o</a:t>
            </a:r>
            <a:r>
              <a:rPr lang="en-US" sz="2800" dirty="0">
                <a:latin typeface="Bernino Sans" pitchFamily="2" charset="77"/>
              </a:rPr>
              <a:t>(log </a:t>
            </a:r>
            <a:r>
              <a:rPr lang="en-US" sz="2800" i="1" dirty="0">
                <a:latin typeface="Bernino Sans" pitchFamily="2" charset="77"/>
              </a:rPr>
              <a:t>n</a:t>
            </a:r>
            <a:r>
              <a:rPr lang="en-US" sz="2800" dirty="0">
                <a:latin typeface="Bernino Sans" pitchFamily="2" charset="77"/>
              </a:rPr>
              <a:t>)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rounds</a:t>
            </a:r>
          </a:p>
        </p:txBody>
      </p:sp>
    </p:spTree>
    <p:extLst>
      <p:ext uri="{BB962C8B-B14F-4D97-AF65-F5344CB8AC3E}">
        <p14:creationId xmlns:p14="http://schemas.microsoft.com/office/powerpoint/2010/main" val="64258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  <a:t>Many other problems </a:t>
            </a:r>
            <a:r>
              <a:rPr lang="en-US" sz="8000" dirty="0"/>
              <a:t>are</a:t>
            </a:r>
            <a:br>
              <a:rPr lang="en-US" sz="8000" dirty="0"/>
            </a:br>
            <a:r>
              <a:rPr lang="en-US" sz="8000" dirty="0"/>
              <a:t>at least as hard as </a:t>
            </a:r>
            <a:r>
              <a:rPr lang="en-US" sz="8000" b="1" dirty="0">
                <a:solidFill>
                  <a:schemeClr val="accent1"/>
                </a:solidFill>
                <a:latin typeface="Bernino Sans Extrabold" pitchFamily="2" charset="77"/>
              </a:rPr>
              <a:t>sinkless orientation</a:t>
            </a:r>
          </a:p>
        </p:txBody>
      </p:sp>
    </p:spTree>
    <p:extLst>
      <p:ext uri="{BB962C8B-B14F-4D97-AF65-F5344CB8AC3E}">
        <p14:creationId xmlns:p14="http://schemas.microsoft.com/office/powerpoint/2010/main" val="18409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EFB-1BBD-CA41-B8DB-81CCDAD7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692"/>
          </a:xfrm>
        </p:spPr>
        <p:txBody>
          <a:bodyPr/>
          <a:lstStyle/>
          <a:p>
            <a:r>
              <a:rPr lang="en-US" dirty="0"/>
              <a:t>Sinkless</a:t>
            </a:r>
            <a:br>
              <a:rPr lang="en-US" dirty="0"/>
            </a:br>
            <a:r>
              <a:rPr lang="en-US" dirty="0"/>
              <a:t>orientation</a:t>
            </a:r>
          </a:p>
        </p:txBody>
      </p:sp>
    </p:spTree>
    <p:extLst>
      <p:ext uri="{BB962C8B-B14F-4D97-AF65-F5344CB8AC3E}">
        <p14:creationId xmlns:p14="http://schemas.microsoft.com/office/powerpoint/2010/main" val="106236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EFB-1BBD-CA41-B8DB-81CCDAD7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692"/>
          </a:xfrm>
        </p:spPr>
        <p:txBody>
          <a:bodyPr/>
          <a:lstStyle/>
          <a:p>
            <a:r>
              <a:rPr lang="en-US" dirty="0"/>
              <a:t>Sinkless</a:t>
            </a:r>
            <a:br>
              <a:rPr lang="en-US" dirty="0"/>
            </a:br>
            <a:r>
              <a:rPr lang="en-US" dirty="0"/>
              <a:t>orientation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A161-FA59-EA4E-849F-E77D82D4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r>
              <a:rPr lang="en-US" dirty="0"/>
              <a:t>3-regular trees</a:t>
            </a:r>
          </a:p>
          <a:p>
            <a:pPr lvl="1"/>
            <a:r>
              <a:rPr lang="en-US" dirty="0"/>
              <a:t>nodes have</a:t>
            </a:r>
            <a:br>
              <a:rPr lang="en-US" dirty="0"/>
            </a:br>
            <a:r>
              <a:rPr lang="en-US" dirty="0"/>
              <a:t>degree 1 or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EF971-3E19-B04C-A4F6-8E0C5AB0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4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EFB-1BBD-CA41-B8DB-81CCDAD7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692"/>
          </a:xfrm>
        </p:spPr>
        <p:txBody>
          <a:bodyPr/>
          <a:lstStyle/>
          <a:p>
            <a:r>
              <a:rPr lang="en-US" dirty="0"/>
              <a:t>Sinkless</a:t>
            </a:r>
            <a:br>
              <a:rPr lang="en-US" dirty="0"/>
            </a:br>
            <a:r>
              <a:rPr lang="en-US" dirty="0"/>
              <a:t>orientation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A161-FA59-EA4E-849F-E77D82D4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r>
              <a:rPr lang="en-US" dirty="0"/>
              <a:t>3-regular trees</a:t>
            </a:r>
          </a:p>
          <a:p>
            <a:pPr lvl="1"/>
            <a:r>
              <a:rPr lang="en-US" dirty="0"/>
              <a:t>nodes have</a:t>
            </a:r>
            <a:br>
              <a:rPr lang="en-US" dirty="0"/>
            </a:br>
            <a:r>
              <a:rPr lang="en-US" dirty="0"/>
              <a:t>degree 1 or 3</a:t>
            </a:r>
          </a:p>
          <a:p>
            <a:r>
              <a:rPr lang="en-US" dirty="0"/>
              <a:t>2-coloring</a:t>
            </a:r>
          </a:p>
          <a:p>
            <a:pPr lvl="1"/>
            <a:r>
              <a:rPr lang="en-US" dirty="0"/>
              <a:t>black = active</a:t>
            </a:r>
          </a:p>
          <a:p>
            <a:pPr lvl="1"/>
            <a:r>
              <a:rPr lang="en-US" dirty="0"/>
              <a:t>white = passive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E9E9D-7227-3244-B6BF-26BFABA9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9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B6EFB-1BBD-CA41-B8DB-81CCDAD7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0692"/>
          </a:xfrm>
        </p:spPr>
        <p:txBody>
          <a:bodyPr/>
          <a:lstStyle/>
          <a:p>
            <a:r>
              <a:rPr lang="en-US" dirty="0"/>
              <a:t>Sinkless</a:t>
            </a:r>
            <a:br>
              <a:rPr lang="en-US" dirty="0"/>
            </a:br>
            <a:r>
              <a:rPr lang="en-US" dirty="0"/>
              <a:t>orientation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A161-FA59-EA4E-849F-E77D82D4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817"/>
            <a:ext cx="10515600" cy="3721146"/>
          </a:xfrm>
        </p:spPr>
        <p:txBody>
          <a:bodyPr/>
          <a:lstStyle/>
          <a:p>
            <a:r>
              <a:rPr lang="en-US" dirty="0"/>
              <a:t>Degree 3 nodes:</a:t>
            </a:r>
            <a:br>
              <a:rPr lang="en-US" dirty="0"/>
            </a:br>
            <a:r>
              <a:rPr lang="en-US" dirty="0"/>
              <a:t>outdegree ≥ 1</a:t>
            </a:r>
          </a:p>
          <a:p>
            <a:r>
              <a:rPr lang="en-US" dirty="0"/>
              <a:t>Degree 1 nodes:</a:t>
            </a:r>
            <a:br>
              <a:rPr lang="en-US" dirty="0"/>
            </a:br>
            <a:r>
              <a:rPr lang="en-US" dirty="0"/>
              <a:t>unconstrained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36D8A-1CD5-A04D-BACF-A6CC82B6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948</Words>
  <Application>Microsoft Macintosh PowerPoint</Application>
  <PresentationFormat>Widescreen</PresentationFormat>
  <Paragraphs>191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Bernina Sans</vt:lpstr>
      <vt:lpstr>Bernina Sans Condensed Lt</vt:lpstr>
      <vt:lpstr>Bernina Sans Extrabold</vt:lpstr>
      <vt:lpstr>Bernina Sans Light</vt:lpstr>
      <vt:lpstr>Bernina Sans Narrow Exbold</vt:lpstr>
      <vt:lpstr>Bernina Sans Semibold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Sinkless orientation</vt:lpstr>
      <vt:lpstr>Sinkless orientation</vt:lpstr>
      <vt:lpstr>Sinkless orientation</vt:lpstr>
      <vt:lpstr>Sinkless orientation</vt:lpstr>
      <vt:lpstr>Sinkless orientation</vt:lpstr>
      <vt:lpstr>Sinkless orientation</vt:lpstr>
      <vt:lpstr>Sinkless orientation</vt:lpstr>
      <vt:lpstr>Sinkless orientation</vt:lpstr>
      <vt:lpstr>Sinkless orientation</vt:lpstr>
      <vt:lpstr>Example: vertex coloring</vt:lpstr>
      <vt:lpstr>Example: vertex coloring</vt:lpstr>
      <vt:lpstr>Example: vertex coloring</vt:lpstr>
      <vt:lpstr>Example: vertex coloring</vt:lpstr>
      <vt:lpstr>Example: vertex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173</cp:revision>
  <dcterms:created xsi:type="dcterms:W3CDTF">2020-08-20T21:40:58Z</dcterms:created>
  <dcterms:modified xsi:type="dcterms:W3CDTF">2020-11-16T00:18:46Z</dcterms:modified>
</cp:coreProperties>
</file>