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82" r:id="rId3"/>
    <p:sldId id="267" r:id="rId4"/>
    <p:sldId id="264" r:id="rId5"/>
    <p:sldId id="266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8"/>
    <p:restoredTop sz="93987"/>
  </p:normalViewPr>
  <p:slideViewPr>
    <p:cSldViewPr snapToGrid="0" snapToObjects="1" showGuides="1">
      <p:cViewPr varScale="1">
        <p:scale>
          <a:sx n="70" d="100"/>
          <a:sy n="70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9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Round elimination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6A63DEA-E0FB-3144-B996-5E6BF50D61C4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59E2F-E7C4-1C43-AF60-D37F90B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automate</a:t>
            </a:r>
            <a:br>
              <a:rPr lang="en-US" dirty="0"/>
            </a:br>
            <a:r>
              <a:rPr lang="en-US" dirty="0"/>
              <a:t>our own work?</a:t>
            </a:r>
          </a:p>
        </p:txBody>
      </p:sp>
    </p:spTree>
    <p:extLst>
      <p:ext uri="{BB962C8B-B14F-4D97-AF65-F5344CB8AC3E}">
        <p14:creationId xmlns:p14="http://schemas.microsoft.com/office/powerpoint/2010/main" val="8463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D5B2-5802-AA49-8D91-360D61F3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Meta-algorithmics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F572-9E06-E849-818E-3B5484D5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b="1" dirty="0">
                <a:latin typeface="Bernino Sans" pitchFamily="2" charset="77"/>
              </a:rPr>
              <a:t>Normal algorithms</a:t>
            </a:r>
            <a:r>
              <a:rPr lang="en-US" dirty="0"/>
              <a:t> — example:</a:t>
            </a:r>
            <a:endParaRPr lang="en-FI" b="1" dirty="0">
              <a:latin typeface="Bernino Sans" pitchFamily="2" charset="77"/>
            </a:endParaRPr>
          </a:p>
          <a:p>
            <a:pPr lvl="1"/>
            <a:r>
              <a:rPr lang="en-FI" dirty="0"/>
              <a:t>input: graph </a:t>
            </a:r>
            <a:r>
              <a:rPr lang="en-FI" i="1" dirty="0"/>
              <a:t>G</a:t>
            </a:r>
          </a:p>
          <a:p>
            <a:pPr lvl="1"/>
            <a:r>
              <a:rPr lang="en-FI" dirty="0"/>
              <a:t>output: coloring of graph </a:t>
            </a:r>
            <a:r>
              <a:rPr lang="en-FI" i="1" dirty="0"/>
              <a:t>G</a:t>
            </a:r>
          </a:p>
          <a:p>
            <a:r>
              <a:rPr lang="en-FI" b="1" dirty="0">
                <a:latin typeface="Bernino Sans" pitchFamily="2" charset="77"/>
              </a:rPr>
              <a:t>Meta-algorithms</a:t>
            </a:r>
            <a:r>
              <a:rPr lang="en-US" dirty="0"/>
              <a:t> — example:</a:t>
            </a:r>
            <a:endParaRPr lang="en-FI" b="1" dirty="0">
              <a:latin typeface="Bernino Sans" pitchFamily="2" charset="77"/>
            </a:endParaRPr>
          </a:p>
          <a:p>
            <a:pPr lvl="1"/>
            <a:r>
              <a:rPr lang="en-FI" dirty="0"/>
              <a:t>input: </a:t>
            </a:r>
            <a:r>
              <a:rPr lang="en-FI" b="1" i="1" dirty="0">
                <a:solidFill>
                  <a:schemeClr val="accent2"/>
                </a:solidFill>
                <a:latin typeface="Bernino Sans" pitchFamily="2" charset="77"/>
              </a:rPr>
              <a:t>computational problem </a:t>
            </a:r>
            <a:r>
              <a:rPr lang="en-FI" i="1" dirty="0"/>
              <a:t>P</a:t>
            </a:r>
          </a:p>
          <a:p>
            <a:pPr lvl="1"/>
            <a:r>
              <a:rPr lang="en-FI" dirty="0"/>
              <a:t>output: </a:t>
            </a:r>
            <a:r>
              <a:rPr lang="en-FI" b="1" i="1" dirty="0">
                <a:solidFill>
                  <a:schemeClr val="accent2"/>
                </a:solidFill>
                <a:latin typeface="Bernino Sans" pitchFamily="2" charset="77"/>
              </a:rPr>
              <a:t>algorithm</a:t>
            </a:r>
            <a:r>
              <a:rPr lang="en-FI" dirty="0"/>
              <a:t> for solving </a:t>
            </a:r>
            <a:r>
              <a:rPr lang="en-FI" i="1" dirty="0"/>
              <a:t>P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A33C4E-A227-374C-99BB-DBDBB29DCF64}"/>
              </a:ext>
            </a:extLst>
          </p:cNvPr>
          <p:cNvSpPr/>
          <p:nvPr/>
        </p:nvSpPr>
        <p:spPr>
          <a:xfrm>
            <a:off x="8755380" y="3840480"/>
            <a:ext cx="2926080" cy="2471420"/>
          </a:xfrm>
          <a:prstGeom prst="wedgeRoundRectCallout">
            <a:avLst>
              <a:gd name="adj1" fmla="val -64600"/>
              <a:gd name="adj2" fmla="val -2787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How to represent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problems or algorithms?</a:t>
            </a:r>
          </a:p>
        </p:txBody>
      </p:sp>
    </p:spTree>
    <p:extLst>
      <p:ext uri="{BB962C8B-B14F-4D97-AF65-F5344CB8AC3E}">
        <p14:creationId xmlns:p14="http://schemas.microsoft.com/office/powerpoint/2010/main" val="37176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round elimination</a:t>
            </a:r>
          </a:p>
          <a:p>
            <a:pPr lvl="1"/>
            <a:r>
              <a:rPr lang="en-US" dirty="0"/>
              <a:t>function that maps problem </a:t>
            </a:r>
            <a:r>
              <a:rPr lang="en-US" i="1" dirty="0"/>
              <a:t>X</a:t>
            </a:r>
            <a:r>
              <a:rPr lang="en-US" dirty="0"/>
              <a:t> with complexity </a:t>
            </a:r>
            <a:r>
              <a:rPr lang="en-US" i="1" dirty="0"/>
              <a:t>T</a:t>
            </a:r>
            <a:br>
              <a:rPr lang="en-US" dirty="0"/>
            </a:br>
            <a:r>
              <a:rPr lang="en-US" dirty="0"/>
              <a:t>to problem </a:t>
            </a:r>
            <a:r>
              <a:rPr lang="en-US" i="1" dirty="0"/>
              <a:t>X’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dirty="0"/>
              <a:t>) with complexity </a:t>
            </a:r>
            <a:r>
              <a:rPr lang="en-US" i="1" dirty="0"/>
              <a:t>T</a:t>
            </a:r>
            <a:r>
              <a:rPr lang="en-US" dirty="0"/>
              <a:t> − 1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use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“re” was a black box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what happens inside the black box and why?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7622-39B8-004E-9256-409D8A5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5DD-01F2-3A4D-9E8A-7E22654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already used by Linial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1987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“it is not possible to 3-color cycles</a:t>
            </a:r>
            <a:br>
              <a:rPr lang="en-US" i="1" dirty="0"/>
            </a:br>
            <a:r>
              <a:rPr lang="en-US" i="1" dirty="0"/>
              <a:t>in 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rounds”</a:t>
            </a:r>
          </a:p>
          <a:p>
            <a:r>
              <a:rPr lang="en-US" dirty="0"/>
              <a:t>Until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2015</a:t>
            </a:r>
            <a:r>
              <a:rPr lang="en-US" dirty="0"/>
              <a:t> it was thought this is an ad-hoc</a:t>
            </a:r>
            <a:br>
              <a:rPr lang="en-US" dirty="0"/>
            </a:br>
            <a:r>
              <a:rPr lang="en-US" dirty="0"/>
              <a:t>trick that only works for graph coloring</a:t>
            </a:r>
          </a:p>
          <a:p>
            <a:r>
              <a:rPr lang="en-US" b="1" dirty="0">
                <a:latin typeface="Bernino Sans" pitchFamily="2" charset="77"/>
              </a:rPr>
              <a:t>Lots</a:t>
            </a:r>
            <a:r>
              <a:rPr lang="en-US" dirty="0"/>
              <a:t> of new applications since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2016</a:t>
            </a:r>
          </a:p>
          <a:p>
            <a:r>
              <a:rPr lang="en-US" dirty="0"/>
              <a:t>General idea formalized in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1117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3-labeling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1, 2, 3</a:t>
            </a:r>
          </a:p>
          <a:p>
            <a:r>
              <a:rPr lang="en-US" b="1" dirty="0">
                <a:latin typeface="Bernino Sans" pitchFamily="2" charset="77"/>
              </a:rPr>
              <a:t>Active nodes:</a:t>
            </a:r>
          </a:p>
          <a:p>
            <a:pPr lvl="1"/>
            <a:r>
              <a:rPr lang="en-US" dirty="0"/>
              <a:t>degree 3</a:t>
            </a:r>
          </a:p>
          <a:p>
            <a:pPr lvl="1"/>
            <a:r>
              <a:rPr lang="en-US" dirty="0"/>
              <a:t>not all labels same</a:t>
            </a:r>
          </a:p>
          <a:p>
            <a:r>
              <a:rPr lang="en-US" b="1" dirty="0">
                <a:latin typeface="Bernino Sans" pitchFamily="2" charset="77"/>
              </a:rPr>
              <a:t>Passive nodes:</a:t>
            </a:r>
          </a:p>
          <a:p>
            <a:pPr lvl="1"/>
            <a:r>
              <a:rPr lang="en-US" dirty="0"/>
              <a:t>degree 2</a:t>
            </a:r>
          </a:p>
          <a:p>
            <a:pPr lvl="1"/>
            <a:r>
              <a:rPr lang="en-US" dirty="0"/>
              <a:t>both labels same</a:t>
            </a:r>
          </a:p>
        </p:txBody>
      </p:sp>
    </p:spTree>
    <p:extLst>
      <p:ext uri="{BB962C8B-B14F-4D97-AF65-F5344CB8AC3E}">
        <p14:creationId xmlns:p14="http://schemas.microsoft.com/office/powerpoint/2010/main" val="25507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CA1B-06FC-524F-9880-68986208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6700" y="-3835400"/>
            <a:ext cx="15265400" cy="1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198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Can we automate our own work?</vt:lpstr>
      <vt:lpstr>Meta-algorithmics</vt:lpstr>
      <vt:lpstr>This week’s plan</vt:lpstr>
      <vt:lpstr>Round elimination</vt:lpstr>
      <vt:lpstr>Weak 3-labeling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125</cp:revision>
  <dcterms:created xsi:type="dcterms:W3CDTF">2020-08-20T21:40:58Z</dcterms:created>
  <dcterms:modified xsi:type="dcterms:W3CDTF">2021-11-16T09:58:21Z</dcterms:modified>
</cp:coreProperties>
</file>