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3" r:id="rId3"/>
    <p:sldId id="276" r:id="rId4"/>
    <p:sldId id="280" r:id="rId5"/>
    <p:sldId id="278" r:id="rId6"/>
    <p:sldId id="281" r:id="rId7"/>
    <p:sldId id="282" r:id="rId8"/>
    <p:sldId id="261" r:id="rId9"/>
    <p:sldId id="262" r:id="rId10"/>
    <p:sldId id="275" r:id="rId11"/>
    <p:sldId id="264" r:id="rId12"/>
    <p:sldId id="265" r:id="rId13"/>
    <p:sldId id="271" r:id="rId14"/>
    <p:sldId id="266" r:id="rId15"/>
    <p:sldId id="267" r:id="rId16"/>
    <p:sldId id="270" r:id="rId17"/>
    <p:sldId id="274" r:id="rId18"/>
    <p:sldId id="273" r:id="rId1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6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7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665514" y="4210166"/>
            <a:ext cx="9993346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Covering maps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1F284F8-2E11-F146-9637-1B34F83A3034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2E91B0-83C9-0147-A372-DFA4F7D2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5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90B-2CDF-5B42-A15B-BCB9C82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7654-3474-D841-995B-7F9BF96A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“Fools” any deterministic algorithm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is a covering map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, then: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before</a:t>
            </a:r>
            <a:r>
              <a:rPr lang="en-US" dirty="0"/>
              <a:t>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send the same messages in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receive the same messages in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after</a:t>
            </a:r>
            <a:r>
              <a:rPr lang="en-US" dirty="0"/>
              <a:t> round 1</a:t>
            </a:r>
          </a:p>
        </p:txBody>
      </p:sp>
    </p:spTree>
    <p:extLst>
      <p:ext uri="{BB962C8B-B14F-4D97-AF65-F5344CB8AC3E}">
        <p14:creationId xmlns:p14="http://schemas.microsoft.com/office/powerpoint/2010/main" val="205744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90B-2CDF-5B42-A15B-BCB9C82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7654-3474-D841-995B-7F9BF96A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“Fools” any deterministic algorithm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is a covering map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, then: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before</a:t>
            </a:r>
            <a:r>
              <a:rPr lang="en-US" dirty="0"/>
              <a:t>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send the same messages in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receive the same messages in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after</a:t>
            </a:r>
            <a:r>
              <a:rPr lang="en-US" dirty="0"/>
              <a:t> round </a:t>
            </a:r>
            <a:r>
              <a:rPr lang="en-US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101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DA04-2A81-324A-8E0B-ECEA7C31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B741-D638-B045-B4D1-B3F0DE05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point: graph problem </a:t>
            </a:r>
            <a:r>
              <a:rPr lang="en-US" i="1" dirty="0"/>
              <a:t>X</a:t>
            </a:r>
          </a:p>
          <a:p>
            <a:r>
              <a:rPr lang="en-US" dirty="0"/>
              <a:t>Which graph </a:t>
            </a:r>
            <a:r>
              <a:rPr lang="en-US" i="1" dirty="0"/>
              <a:t>G</a:t>
            </a:r>
            <a:r>
              <a:rPr lang="en-US" dirty="0"/>
              <a:t> would be a “hard instance”?</a:t>
            </a:r>
          </a:p>
          <a:p>
            <a:r>
              <a:rPr lang="en-US" dirty="0"/>
              <a:t>How to choose a port numbering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i="1" dirty="0"/>
              <a:t>G </a:t>
            </a:r>
            <a:r>
              <a:rPr lang="en-US" dirty="0"/>
              <a:t>?</a:t>
            </a:r>
          </a:p>
          <a:p>
            <a:r>
              <a:rPr lang="en-US" dirty="0"/>
              <a:t>How to choose the other network </a:t>
            </a:r>
            <a:r>
              <a:rPr lang="en-US" i="1" dirty="0"/>
              <a:t>N’ </a:t>
            </a:r>
            <a:r>
              <a:rPr lang="en-US" dirty="0"/>
              <a:t>?</a:t>
            </a:r>
          </a:p>
          <a:p>
            <a:r>
              <a:rPr lang="en-US" dirty="0"/>
              <a:t>How to construct mapping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2083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2-node path</a:t>
            </a:r>
          </a:p>
        </p:txBody>
      </p:sp>
    </p:spTree>
    <p:extLst>
      <p:ext uri="{BB962C8B-B14F-4D97-AF65-F5344CB8AC3E}">
        <p14:creationId xmlns:p14="http://schemas.microsoft.com/office/powerpoint/2010/main" val="349259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4-node path</a:t>
            </a:r>
          </a:p>
        </p:txBody>
      </p:sp>
    </p:spTree>
    <p:extLst>
      <p:ext uri="{BB962C8B-B14F-4D97-AF65-F5344CB8AC3E}">
        <p14:creationId xmlns:p14="http://schemas.microsoft.com/office/powerpoint/2010/main" val="1805609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 cycles</a:t>
            </a:r>
          </a:p>
        </p:txBody>
      </p:sp>
    </p:spTree>
    <p:extLst>
      <p:ext uri="{BB962C8B-B14F-4D97-AF65-F5344CB8AC3E}">
        <p14:creationId xmlns:p14="http://schemas.microsoft.com/office/powerpoint/2010/main" val="376074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43C6-070E-624E-B430-AEE66872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C146-1DD3-7747-A3BD-02A7E40F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N is the network we care about</a:t>
            </a:r>
          </a:p>
          <a:p>
            <a:pPr lvl="1"/>
            <a:r>
              <a:rPr lang="en-US" dirty="0"/>
              <a:t>simple port-numbered network</a:t>
            </a:r>
          </a:p>
          <a:p>
            <a:pPr lvl="1"/>
            <a:r>
              <a:rPr lang="en-US" dirty="0"/>
              <a:t>well-defined and interesting underlying graph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N’ is something strange</a:t>
            </a:r>
          </a:p>
          <a:p>
            <a:pPr lvl="1"/>
            <a:r>
              <a:rPr lang="en-US" dirty="0"/>
              <a:t>not necessarily a simple port-numbered network</a:t>
            </a:r>
          </a:p>
          <a:p>
            <a:pPr lvl="1"/>
            <a:r>
              <a:rPr lang="en-US" dirty="0"/>
              <a:t>running </a:t>
            </a:r>
            <a:r>
              <a:rPr lang="en-US" i="1" dirty="0"/>
              <a:t>A</a:t>
            </a:r>
            <a:r>
              <a:rPr lang="en-US" dirty="0"/>
              <a:t> in </a:t>
            </a:r>
            <a:r>
              <a:rPr lang="en-US" i="1" dirty="0"/>
              <a:t>N’</a:t>
            </a:r>
            <a:r>
              <a:rPr lang="en-US" dirty="0"/>
              <a:t> makes no sense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Bernino Sans Semibold" pitchFamily="2" charset="77"/>
              </a:rPr>
              <a:t>introduced only to analyze what happens when we run </a:t>
            </a:r>
            <a:r>
              <a:rPr lang="en-US" i="1" dirty="0">
                <a:solidFill>
                  <a:schemeClr val="accent1"/>
                </a:solidFill>
                <a:latin typeface="Bernino Sans Semibold" pitchFamily="2" charset="77"/>
              </a:rPr>
              <a:t>A</a:t>
            </a:r>
            <a:r>
              <a:rPr lang="en-US" dirty="0">
                <a:solidFill>
                  <a:schemeClr val="accent1"/>
                </a:solidFill>
                <a:latin typeface="Bernino Sans Semibold" pitchFamily="2" charset="77"/>
              </a:rPr>
              <a:t> in </a:t>
            </a:r>
            <a:r>
              <a:rPr lang="en-US" i="1" dirty="0">
                <a:solidFill>
                  <a:schemeClr val="accent1"/>
                </a:solidFill>
                <a:latin typeface="Bernino Sans Semibold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1617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725B2-56B5-6A40-BD9F-BAC9B830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88E2-6B0D-4241-B731-6010FB5D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covering maps to construct 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universal</a:t>
            </a:r>
            <a:r>
              <a:rPr lang="en-US" dirty="0"/>
              <a:t> counterexamples</a:t>
            </a:r>
          </a:p>
          <a:p>
            <a:pPr lvl="1"/>
            <a:r>
              <a:rPr lang="en-US" b="1" dirty="0">
                <a:latin typeface="Bernino Sans Semibold" pitchFamily="2" charset="77"/>
              </a:rPr>
              <a:t>adaptive: </a:t>
            </a:r>
            <a:r>
              <a:rPr lang="en-US" i="1" dirty="0"/>
              <a:t>“for any given algorithm A we can find</a:t>
            </a:r>
            <a:br>
              <a:rPr lang="en-US" i="1" dirty="0"/>
            </a:br>
            <a:r>
              <a:rPr lang="en-US" i="1" dirty="0"/>
              <a:t>a hard input N”</a:t>
            </a:r>
          </a:p>
          <a:p>
            <a:pPr lvl="1"/>
            <a:r>
              <a:rPr lang="en-US" b="1" dirty="0">
                <a:latin typeface="Bernino Sans Semibold" pitchFamily="2" charset="77"/>
              </a:rPr>
              <a:t>universal: </a:t>
            </a:r>
            <a:r>
              <a:rPr lang="en-US" i="1" dirty="0"/>
              <a:t>“there is an input N that is hard</a:t>
            </a:r>
            <a:br>
              <a:rPr lang="en-US" i="1" dirty="0"/>
            </a:br>
            <a:r>
              <a:rPr lang="en-US" i="1" dirty="0"/>
              <a:t>for any algorithm A”</a:t>
            </a:r>
          </a:p>
        </p:txBody>
      </p:sp>
    </p:spTree>
    <p:extLst>
      <p:ext uri="{BB962C8B-B14F-4D97-AF65-F5344CB8AC3E}">
        <p14:creationId xmlns:p14="http://schemas.microsoft.com/office/powerpoint/2010/main" val="24231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AF5DC9D-358C-5640-B495-BAA4A6AF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D60A0-0F2F-FF41-8CCE-736105A5AEA8}"/>
              </a:ext>
            </a:extLst>
          </p:cNvPr>
          <p:cNvSpPr txBox="1"/>
          <p:nvPr/>
        </p:nvSpPr>
        <p:spPr>
          <a:xfrm>
            <a:off x="5508171" y="174172"/>
            <a:ext cx="644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are in a room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with three doors,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labeled 1, 2, and 3.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03827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51C59-FD63-5E40-A127-A5FA50C2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843561-68F2-AD46-8D49-90951ACABB9D}"/>
              </a:ext>
            </a:extLst>
          </p:cNvPr>
          <p:cNvSpPr txBox="1"/>
          <p:nvPr/>
        </p:nvSpPr>
        <p:spPr>
          <a:xfrm>
            <a:off x="5508171" y="174172"/>
            <a:ext cx="644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are in a room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with three doors,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labeled 1, 2, and 3.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open door 3</a:t>
            </a:r>
          </a:p>
        </p:txBody>
      </p:sp>
    </p:spTree>
    <p:extLst>
      <p:ext uri="{BB962C8B-B14F-4D97-AF65-F5344CB8AC3E}">
        <p14:creationId xmlns:p14="http://schemas.microsoft.com/office/powerpoint/2010/main" val="273184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8180E-1A0B-D840-A8AE-451253B3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67832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917CB-9890-F344-B351-113C891E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open door 2</a:t>
            </a:r>
          </a:p>
        </p:txBody>
      </p:sp>
    </p:spTree>
    <p:extLst>
      <p:ext uri="{BB962C8B-B14F-4D97-AF65-F5344CB8AC3E}">
        <p14:creationId xmlns:p14="http://schemas.microsoft.com/office/powerpoint/2010/main" val="13423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C4F36-1614-B04B-A31E-91D2AAB6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4234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64FA63-8B3B-2846-929A-220B0762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D1-2C4D-0C4A-BB25-B8E5CA2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C18-184A-3E49-AB0C-E34D0A1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351338"/>
          </a:xfrm>
        </p:spPr>
        <p:txBody>
          <a:bodyPr/>
          <a:lstStyle/>
          <a:p>
            <a:r>
              <a:rPr lang="en-US" b="1" dirty="0">
                <a:latin typeface="Bernino Sans Extrabold" pitchFamily="2" charset="77"/>
              </a:rPr>
              <a:t>Goal:</a:t>
            </a:r>
            <a:endParaRPr lang="en-US" dirty="0"/>
          </a:p>
          <a:p>
            <a:pPr lvl="1"/>
            <a:r>
              <a:rPr lang="en-US" dirty="0"/>
              <a:t>show that problem </a:t>
            </a:r>
            <a:r>
              <a:rPr lang="en-US" i="1" dirty="0"/>
              <a:t>X</a:t>
            </a:r>
            <a:r>
              <a:rPr lang="en-US" dirty="0"/>
              <a:t> cannot be solved</a:t>
            </a:r>
            <a:br>
              <a:rPr lang="en-US" dirty="0"/>
            </a:br>
            <a:r>
              <a:rPr lang="en-US" dirty="0"/>
              <a:t>in the port-numbering model</a:t>
            </a:r>
          </a:p>
          <a:p>
            <a:r>
              <a:rPr lang="en-US" b="1" dirty="0">
                <a:latin typeface="Bernino Sans Extrabold" pitchFamily="2" charset="77"/>
              </a:rPr>
              <a:t>General approach:</a:t>
            </a:r>
          </a:p>
          <a:p>
            <a:pPr lvl="1"/>
            <a:r>
              <a:rPr lang="en-US" dirty="0"/>
              <a:t>construct port-numbered networks so that some nodes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will always produce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same output</a:t>
            </a:r>
          </a:p>
          <a:p>
            <a:pPr lvl="1"/>
            <a:r>
              <a:rPr lang="en-US" dirty="0"/>
              <a:t>show that if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have the same output, then</a:t>
            </a:r>
            <a:br>
              <a:rPr lang="en-US" dirty="0"/>
            </a:br>
            <a:r>
              <a:rPr lang="en-US" dirty="0"/>
              <a:t>it is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not a feasible solution</a:t>
            </a:r>
            <a:r>
              <a:rPr lang="en-US" dirty="0"/>
              <a:t> for </a:t>
            </a:r>
            <a:r>
              <a:rPr lang="en-US" i="1" dirty="0"/>
              <a:t>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CB3B046-C463-6F46-89CD-898A9BDAE327}"/>
              </a:ext>
            </a:extLst>
          </p:cNvPr>
          <p:cNvSpPr/>
          <p:nvPr/>
        </p:nvSpPr>
        <p:spPr>
          <a:xfrm>
            <a:off x="9318173" y="1778907"/>
            <a:ext cx="2612570" cy="1861458"/>
          </a:xfrm>
          <a:prstGeom prst="wedgeRoundRectCallout">
            <a:avLst>
              <a:gd name="adj1" fmla="val -33714"/>
              <a:gd name="adj2" fmla="val 71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Covering maps used here</a:t>
            </a:r>
          </a:p>
        </p:txBody>
      </p:sp>
    </p:spTree>
    <p:extLst>
      <p:ext uri="{BB962C8B-B14F-4D97-AF65-F5344CB8AC3E}">
        <p14:creationId xmlns:p14="http://schemas.microsoft.com/office/powerpoint/2010/main" val="363675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0BC1-DF1F-8941-9ADB-D13787B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47E0-B473-3242-8BAB-24C91B62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Two port-numbered networks: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N’</a:t>
            </a:r>
            <a:r>
              <a:rPr lang="en-US" dirty="0"/>
              <a:t> = (</a:t>
            </a:r>
            <a:r>
              <a:rPr lang="en-US" i="1" dirty="0"/>
              <a:t>V’</a:t>
            </a:r>
            <a:r>
              <a:rPr lang="en-US" dirty="0"/>
              <a:t>, </a:t>
            </a:r>
            <a:r>
              <a:rPr lang="en-US" i="1" dirty="0"/>
              <a:t>P’</a:t>
            </a:r>
            <a:r>
              <a:rPr lang="en-US" dirty="0"/>
              <a:t>, </a:t>
            </a:r>
            <a:r>
              <a:rPr lang="en-US" i="1" dirty="0"/>
              <a:t>p’</a:t>
            </a:r>
            <a:r>
              <a:rPr lang="en-US" dirty="0"/>
              <a:t>)</a:t>
            </a:r>
          </a:p>
          <a:p>
            <a:r>
              <a:rPr lang="en-US" dirty="0"/>
              <a:t>Surjection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 →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V’</a:t>
            </a:r>
            <a:r>
              <a:rPr lang="en-US" dirty="0"/>
              <a:t> that preserves: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degrees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port numbers</a:t>
            </a:r>
          </a:p>
        </p:txBody>
      </p:sp>
    </p:spTree>
    <p:extLst>
      <p:ext uri="{BB962C8B-B14F-4D97-AF65-F5344CB8AC3E}">
        <p14:creationId xmlns:p14="http://schemas.microsoft.com/office/powerpoint/2010/main" val="24965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528</Words>
  <Application>Microsoft Macintosh PowerPoint</Application>
  <PresentationFormat>Widescreen</PresentationFormat>
  <Paragraphs>71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Andale Mono</vt:lpstr>
      <vt:lpstr>Arial</vt:lpstr>
      <vt:lpstr>Bernina Sans Condensed Lt</vt:lpstr>
      <vt:lpstr>Bernina Sans Extrabold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High-level plan</vt:lpstr>
      <vt:lpstr>Covering map</vt:lpstr>
      <vt:lpstr>PowerPoint Presentation</vt:lpstr>
      <vt:lpstr>Covering map</vt:lpstr>
      <vt:lpstr>Covering map</vt:lpstr>
      <vt:lpstr>Common steps</vt:lpstr>
      <vt:lpstr>Example: 2-node path</vt:lpstr>
      <vt:lpstr>Example: 4-node path</vt:lpstr>
      <vt:lpstr>Example: two cycles</vt:lpstr>
      <vt:lpstr>Common setup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112</cp:revision>
  <dcterms:created xsi:type="dcterms:W3CDTF">2020-08-20T21:40:58Z</dcterms:created>
  <dcterms:modified xsi:type="dcterms:W3CDTF">2021-11-02T11:56:55Z</dcterms:modified>
</cp:coreProperties>
</file>