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56" r:id="rId4"/>
    <p:sldId id="258" r:id="rId5"/>
    <p:sldId id="294" r:id="rId6"/>
    <p:sldId id="285" r:id="rId7"/>
    <p:sldId id="261" r:id="rId8"/>
    <p:sldId id="287" r:id="rId9"/>
    <p:sldId id="283" r:id="rId10"/>
    <p:sldId id="284" r:id="rId11"/>
    <p:sldId id="320" r:id="rId12"/>
    <p:sldId id="321" r:id="rId13"/>
    <p:sldId id="322" r:id="rId14"/>
    <p:sldId id="323" r:id="rId15"/>
    <p:sldId id="324" r:id="rId16"/>
    <p:sldId id="325" r:id="rId17"/>
    <p:sldId id="326" r:id="rId18"/>
    <p:sldId id="327" r:id="rId19"/>
    <p:sldId id="329" r:id="rId20"/>
    <p:sldId id="330" r:id="rId21"/>
    <p:sldId id="333" r:id="rId22"/>
    <p:sldId id="331" r:id="rId23"/>
    <p:sldId id="332" r:id="rId24"/>
    <p:sldId id="271" r:id="rId25"/>
    <p:sldId id="334" r:id="rId26"/>
    <p:sldId id="337" r:id="rId27"/>
    <p:sldId id="335" r:id="rId28"/>
    <p:sldId id="295" r:id="rId29"/>
    <p:sldId id="336" r:id="rId30"/>
    <p:sldId id="275" r:id="rId31"/>
    <p:sldId id="338" r:id="rId32"/>
    <p:sldId id="276" r:id="rId33"/>
    <p:sldId id="2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ee"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11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20T10:30:19.199" idx="1">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1.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4.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5.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4" name="Title 3"/>
          <p:cNvSpPr>
            <a:spLocks noGrp="1"/>
          </p:cNvSpPr>
          <p:nvPr>
            <p:ph type="ctrTitle"/>
          </p:nvPr>
        </p:nvSpPr>
        <p:spPr>
          <a:xfrm>
            <a:off x="618490" y="305435"/>
            <a:ext cx="10881995" cy="3815080"/>
          </a:xfrm>
        </p:spPr>
        <p:txBody>
          <a:bodyPr/>
          <a:p>
            <a:r>
              <a:rPr lang="en-US" sz="9600" b="1">
                <a:ln w="9525">
                  <a:solidFill>
                    <a:schemeClr val="bg1"/>
                  </a:solidFill>
                  <a:prstDash val="solid"/>
                </a:ln>
                <a:solidFill>
                  <a:srgbClr val="002060"/>
                </a:solidFill>
                <a:effectLst>
                  <a:outerShdw blurRad="12700" dist="38100" dir="2700000" algn="tl" rotWithShape="0">
                    <a:schemeClr val="bg1">
                      <a:lumMod val="50000"/>
                    </a:schemeClr>
                  </a:outerShdw>
                </a:effectLst>
              </a:rPr>
              <a:t>Machine Learning Project</a:t>
            </a:r>
            <a:endParaRPr lang="en-US" sz="9600" b="1">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5" name="Subtitle 4"/>
          <p:cNvSpPr>
            <a:spLocks noGrp="1"/>
          </p:cNvSpPr>
          <p:nvPr>
            <p:ph type="subTitle" idx="1"/>
          </p:nvPr>
        </p:nvSpPr>
        <p:spPr>
          <a:xfrm>
            <a:off x="1524000" y="4050665"/>
            <a:ext cx="9144000" cy="2299970"/>
          </a:xfrm>
        </p:spPr>
        <p:txBody>
          <a:bodyPr/>
          <a:p>
            <a:pPr algn="r"/>
            <a:endParaRPr lang="en-US" sz="2800" b="1">
              <a:solidFill>
                <a:srgbClr val="002060"/>
              </a:solidFill>
              <a:effectLst>
                <a:outerShdw blurRad="38100" dist="19050" dir="2700000" algn="tl" rotWithShape="0">
                  <a:schemeClr val="dk1">
                    <a:alpha val="40000"/>
                  </a:schemeClr>
                </a:outerShdw>
              </a:effectLst>
              <a:sym typeface="+mn-ea"/>
            </a:endParaRPr>
          </a:p>
          <a:p>
            <a:pPr algn="r"/>
            <a:r>
              <a:rPr lang="en-US" sz="3200" b="1">
                <a:solidFill>
                  <a:srgbClr val="002060"/>
                </a:solidFill>
                <a:effectLst>
                  <a:outerShdw blurRad="38100" dist="19050" dir="2700000" algn="tl" rotWithShape="0">
                    <a:schemeClr val="dk1">
                      <a:alpha val="40000"/>
                    </a:schemeClr>
                  </a:outerShdw>
                </a:effectLst>
                <a:sym typeface="+mn-ea"/>
              </a:rPr>
              <a:t>Name - Vineet Kumar</a:t>
            </a:r>
            <a:endParaRPr lang="en-US" sz="2800" b="1">
              <a:solidFill>
                <a:srgbClr val="002060"/>
              </a:solidFill>
              <a:effectLst>
                <a:outerShdw blurRad="38100" dist="19050" dir="2700000" algn="tl" rotWithShape="0">
                  <a:schemeClr val="dk1">
                    <a:alpha val="40000"/>
                  </a:schemeClr>
                </a:outerShdw>
              </a:effectLst>
              <a:sym typeface="+mn-ea"/>
            </a:endParaRPr>
          </a:p>
          <a:p>
            <a:pPr algn="r"/>
            <a:r>
              <a:rPr lang="en-US" sz="2000" b="1">
                <a:solidFill>
                  <a:srgbClr val="002060"/>
                </a:solidFill>
                <a:effectLst>
                  <a:outerShdw blurRad="38100" dist="19050" dir="2700000" algn="tl" rotWithShape="0">
                    <a:schemeClr val="dk1">
                      <a:alpha val="40000"/>
                    </a:schemeClr>
                  </a:outerShdw>
                </a:effectLst>
                <a:sym typeface="+mn-ea"/>
              </a:rPr>
              <a:t>Learnbay 25th Nov 2023 batch</a:t>
            </a:r>
            <a:endParaRPr lang="en-US" sz="2000" b="1">
              <a:solidFill>
                <a:srgbClr val="002060"/>
              </a:solidFill>
              <a:effectLst>
                <a:outerShdw blurRad="38100" dist="19050" dir="2700000" algn="tl" rotWithShape="0">
                  <a:schemeClr val="dk1">
                    <a:alpha val="40000"/>
                  </a:scheme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3" name="Picture 2" descr="N_R_R"/>
          <p:cNvPicPr>
            <a:picLocks noChangeAspect="1"/>
          </p:cNvPicPr>
          <p:nvPr/>
        </p:nvPicPr>
        <p:blipFill>
          <a:blip r:embed="rId2"/>
          <a:stretch>
            <a:fillRect/>
          </a:stretch>
        </p:blipFill>
        <p:spPr>
          <a:xfrm>
            <a:off x="6377940" y="89535"/>
            <a:ext cx="5147945" cy="3055620"/>
          </a:xfrm>
          <a:prstGeom prst="rect">
            <a:avLst/>
          </a:prstGeom>
        </p:spPr>
      </p:pic>
      <p:pic>
        <p:nvPicPr>
          <p:cNvPr id="4" name="Picture 3" descr="n_R_r_b"/>
          <p:cNvPicPr>
            <a:picLocks noChangeAspect="1"/>
          </p:cNvPicPr>
          <p:nvPr/>
        </p:nvPicPr>
        <p:blipFill>
          <a:blip r:embed="rId3"/>
          <a:stretch>
            <a:fillRect/>
          </a:stretch>
        </p:blipFill>
        <p:spPr>
          <a:xfrm>
            <a:off x="6377305" y="3248660"/>
            <a:ext cx="5149215" cy="3519170"/>
          </a:xfrm>
          <a:prstGeom prst="rect">
            <a:avLst/>
          </a:prstGeom>
        </p:spPr>
      </p:pic>
      <p:sp>
        <p:nvSpPr>
          <p:cNvPr id="5" name="Text Box 4"/>
          <p:cNvSpPr txBox="1"/>
          <p:nvPr/>
        </p:nvSpPr>
        <p:spPr>
          <a:xfrm>
            <a:off x="1135380" y="172085"/>
            <a:ext cx="4064000" cy="368300"/>
          </a:xfrm>
          <a:prstGeom prst="rect">
            <a:avLst/>
          </a:prstGeom>
          <a:solidFill>
            <a:schemeClr val="accent1">
              <a:lumMod val="60000"/>
              <a:lumOff val="40000"/>
            </a:schemeClr>
          </a:solidFill>
        </p:spPr>
        <p:txBody>
          <a:bodyPr wrap="square" rtlCol="0">
            <a:spAutoFit/>
          </a:bodyPr>
          <a:p>
            <a:pPr algn="ctr"/>
            <a:r>
              <a:rPr lang="en-IN" altLang="en-US" b="1"/>
              <a:t>Refill Patterns in last 3 months</a:t>
            </a:r>
            <a:endParaRPr lang="en-IN" altLang="en-US" b="1"/>
          </a:p>
        </p:txBody>
      </p:sp>
      <p:sp>
        <p:nvSpPr>
          <p:cNvPr id="6" name="Text Box 5"/>
          <p:cNvSpPr txBox="1"/>
          <p:nvPr/>
        </p:nvSpPr>
        <p:spPr>
          <a:xfrm>
            <a:off x="487045" y="712470"/>
            <a:ext cx="5491480" cy="6055995"/>
          </a:xfrm>
          <a:prstGeom prst="rect">
            <a:avLst/>
          </a:prstGeom>
          <a:noFill/>
        </p:spPr>
        <p:txBody>
          <a:bodyPr wrap="square" rtlCol="0">
            <a:noAutofit/>
          </a:bodyPr>
          <a:p>
            <a:pPr marL="285750" indent="-285750">
              <a:buFont typeface="Arial" panose="020B0604020202020204" pitchFamily="34" charset="0"/>
              <a:buChar char="•"/>
            </a:pPr>
            <a:r>
              <a:rPr lang="en-US" sz="2000" b="1"/>
              <a:t>2,846 warehouses (approx. average) needed 4 refills.</a:t>
            </a:r>
            <a:endParaRPr lang="en-US" sz="2000" b="1"/>
          </a:p>
          <a:p>
            <a:pPr marL="285750" indent="-285750">
              <a:buFont typeface="Arial" panose="020B0604020202020204" pitchFamily="34" charset="0"/>
              <a:buChar char="•"/>
            </a:pPr>
            <a:r>
              <a:rPr lang="en-US" sz="2000" b="1"/>
              <a:t>A total of 2,990 warehouses requested only 3 refills in the last 3 months.</a:t>
            </a:r>
            <a:endParaRPr lang="en-US" sz="2000" b="1"/>
          </a:p>
          <a:p>
            <a:pPr marL="285750" indent="-285750">
              <a:buFont typeface="Arial" panose="020B0604020202020204" pitchFamily="34" charset="0"/>
              <a:buChar char="•"/>
            </a:pPr>
            <a:r>
              <a:rPr lang="en-US" sz="2000" b="1"/>
              <a:t>In 2,970 warehouses, the maximum number of refills (8) has been carried out.</a:t>
            </a:r>
            <a:endParaRPr lang="en-US" sz="2000" b="1"/>
          </a:p>
          <a:p>
            <a:pPr marL="285750" indent="-285750">
              <a:buFont typeface="Arial" panose="020B0604020202020204" pitchFamily="34" charset="0"/>
              <a:buChar char="•"/>
            </a:pPr>
            <a:r>
              <a:rPr lang="en-US" sz="2000" b="1"/>
              <a:t>Majority of warehouses (2,941) required 5 refills, indicating demand between 3 and 8.</a:t>
            </a:r>
            <a:endParaRPr lang="en-US" sz="2000" b="1"/>
          </a:p>
          <a:p>
            <a:pPr marL="285750" indent="-285750">
              <a:buFont typeface="Arial" panose="020B0604020202020204" pitchFamily="34" charset="0"/>
              <a:buChar char="•"/>
            </a:pPr>
            <a:r>
              <a:rPr lang="en-US" sz="2000" b="1"/>
              <a:t>2,912 warehouses did not conduct any refills.</a:t>
            </a:r>
            <a:endParaRPr lang="en-US" sz="2000" b="1"/>
          </a:p>
          <a:p>
            <a:pPr marL="285750" indent="-285750">
              <a:buFont typeface="Arial" panose="020B0604020202020204" pitchFamily="34" charset="0"/>
              <a:buChar char="•"/>
            </a:pPr>
            <a:r>
              <a:rPr lang="en-US" sz="2000" b="1"/>
              <a:t>A notable number of 2,873 warehouses conducted 7 refills, showcasing a high demand pattern.</a:t>
            </a:r>
            <a:endParaRPr lang="en-US" sz="2000" b="1"/>
          </a:p>
          <a:p>
            <a:pPr marL="285750" indent="-285750">
              <a:buFont typeface="Arial" panose="020B0604020202020204" pitchFamily="34" charset="0"/>
              <a:buChar char="•"/>
            </a:pPr>
            <a:r>
              <a:rPr lang="en-US" sz="2000" b="1"/>
              <a:t>2,856 warehouses had only 1 refill, suggesting lower demand compared to the average.</a:t>
            </a:r>
            <a:endParaRPr lang="en-US" sz="2000" b="1"/>
          </a:p>
          <a:p>
            <a:pPr marL="285750" indent="-285750">
              <a:buFont typeface="Arial" panose="020B0604020202020204" pitchFamily="34" charset="0"/>
              <a:buChar char="•"/>
            </a:pPr>
            <a:r>
              <a:rPr lang="en-US" sz="2000" b="1"/>
              <a:t>1,808 warehouses recorded with 2 refills, relatively lower compared to the average.</a:t>
            </a:r>
            <a:endParaRPr lang="en-US" sz="2000" b="1"/>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3" name="Picture 2" descr="T_I_l1y"/>
          <p:cNvPicPr>
            <a:picLocks noChangeAspect="1"/>
          </p:cNvPicPr>
          <p:nvPr/>
        </p:nvPicPr>
        <p:blipFill>
          <a:blip r:embed="rId2"/>
          <a:stretch>
            <a:fillRect/>
          </a:stretch>
        </p:blipFill>
        <p:spPr>
          <a:xfrm>
            <a:off x="5876925" y="815340"/>
            <a:ext cx="5728970" cy="5476240"/>
          </a:xfrm>
          <a:prstGeom prst="rect">
            <a:avLst/>
          </a:prstGeom>
        </p:spPr>
      </p:pic>
      <p:sp>
        <p:nvSpPr>
          <p:cNvPr id="4" name="Text Box 3"/>
          <p:cNvSpPr txBox="1"/>
          <p:nvPr/>
        </p:nvSpPr>
        <p:spPr>
          <a:xfrm>
            <a:off x="3591560" y="160655"/>
            <a:ext cx="4064000" cy="368300"/>
          </a:xfrm>
          <a:prstGeom prst="rect">
            <a:avLst/>
          </a:prstGeom>
          <a:solidFill>
            <a:schemeClr val="accent1">
              <a:lumMod val="60000"/>
              <a:lumOff val="40000"/>
            </a:schemeClr>
          </a:solidFill>
        </p:spPr>
        <p:txBody>
          <a:bodyPr wrap="square" rtlCol="0">
            <a:spAutoFit/>
          </a:bodyPr>
          <a:p>
            <a:pPr algn="ctr"/>
            <a:r>
              <a:rPr lang="en-US" b="1"/>
              <a:t>Transport Issues</a:t>
            </a:r>
            <a:r>
              <a:rPr lang="en-IN" altLang="en-US" b="1"/>
              <a:t> in last 1 year</a:t>
            </a:r>
            <a:endParaRPr lang="en-IN" altLang="en-US" b="1"/>
          </a:p>
        </p:txBody>
      </p:sp>
      <p:sp>
        <p:nvSpPr>
          <p:cNvPr id="5" name="Text Box 4"/>
          <p:cNvSpPr txBox="1"/>
          <p:nvPr/>
        </p:nvSpPr>
        <p:spPr>
          <a:xfrm>
            <a:off x="648970" y="987425"/>
            <a:ext cx="4896485" cy="5304155"/>
          </a:xfrm>
          <a:prstGeom prst="rect">
            <a:avLst/>
          </a:prstGeom>
          <a:noFill/>
        </p:spPr>
        <p:txBody>
          <a:bodyPr wrap="square" rtlCol="0">
            <a:noAutofit/>
          </a:bodyPr>
          <a:p>
            <a:pPr marL="285750" indent="-285750">
              <a:buFont typeface="Arial" panose="020B0604020202020204" pitchFamily="34" charset="0"/>
              <a:buChar char="•"/>
            </a:pPr>
            <a:r>
              <a:rPr lang="en-US" b="1"/>
              <a:t>The majority (15,215) of warehouses reported no transport issues in the last 3 months.</a:t>
            </a:r>
            <a:endParaRPr lang="en-US" b="1"/>
          </a:p>
          <a:p>
            <a:pPr marL="285750" indent="-285750">
              <a:buFont typeface="Arial" panose="020B0604020202020204" pitchFamily="34" charset="0"/>
              <a:buChar char="•"/>
            </a:pPr>
            <a:r>
              <a:rPr lang="en-US" b="1"/>
              <a:t>A significant number (4,644) experienced 1 transport issue.</a:t>
            </a:r>
            <a:endParaRPr lang="en-US" b="1"/>
          </a:p>
          <a:p>
            <a:pPr marL="285750" indent="-285750">
              <a:buFont typeface="Arial" panose="020B0604020202020204" pitchFamily="34" charset="0"/>
              <a:buChar char="•"/>
            </a:pPr>
            <a:r>
              <a:rPr lang="en-US" b="1"/>
              <a:t>2,198 warehouses reported 2 transport issues, indicating a relatively lower occurrence compared to those with only 1 issue.</a:t>
            </a:r>
            <a:endParaRPr lang="en-US" b="1"/>
          </a:p>
          <a:p>
            <a:pPr marL="285750" indent="-285750">
              <a:buFont typeface="Arial" panose="020B0604020202020204" pitchFamily="34" charset="0"/>
              <a:buChar char="•"/>
            </a:pPr>
            <a:r>
              <a:rPr lang="en-US" b="1"/>
              <a:t>In 1,818 warehouses, 3 transport issues were reported, showing a moderate level of transportation challenges.</a:t>
            </a:r>
            <a:endParaRPr lang="en-US" b="1"/>
          </a:p>
          <a:p>
            <a:pPr marL="285750" indent="-285750">
              <a:buFont typeface="Arial" panose="020B0604020202020204" pitchFamily="34" charset="0"/>
              <a:buChar char="•"/>
            </a:pPr>
            <a:r>
              <a:rPr lang="en-US" b="1"/>
              <a:t>777 warehouses faced 4 transport issues, suggesting an increase in logistical difficulties.</a:t>
            </a:r>
            <a:endParaRPr lang="en-US" b="1"/>
          </a:p>
          <a:p>
            <a:pPr marL="285750" indent="-285750">
              <a:buFont typeface="Arial" panose="020B0604020202020204" pitchFamily="34" charset="0"/>
              <a:buChar char="•"/>
            </a:pPr>
            <a:r>
              <a:rPr lang="en-US" b="1"/>
              <a:t>A total of 348 warehouses encountered 5 transport issues, reflecting a notable transportation disruption.</a:t>
            </a:r>
            <a:endParaRPr lang="en-US" b="1"/>
          </a:p>
          <a:p>
            <a:endParaRPr lang="en-US"/>
          </a:p>
          <a:p>
            <a:endParaRPr lang="en-US"/>
          </a:p>
          <a:p>
            <a:endParaRPr lang="en-US"/>
          </a:p>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3" name="Picture 2" descr="C_In_Mkt"/>
          <p:cNvPicPr>
            <a:picLocks noChangeAspect="1"/>
          </p:cNvPicPr>
          <p:nvPr/>
        </p:nvPicPr>
        <p:blipFill>
          <a:blip r:embed="rId2"/>
          <a:stretch>
            <a:fillRect/>
          </a:stretch>
        </p:blipFill>
        <p:spPr>
          <a:xfrm>
            <a:off x="5966460" y="1038225"/>
            <a:ext cx="5927090" cy="5258435"/>
          </a:xfrm>
          <a:prstGeom prst="rect">
            <a:avLst/>
          </a:prstGeom>
        </p:spPr>
      </p:pic>
      <p:sp>
        <p:nvSpPr>
          <p:cNvPr id="4" name="Text Box 3"/>
          <p:cNvSpPr txBox="1"/>
          <p:nvPr/>
        </p:nvSpPr>
        <p:spPr>
          <a:xfrm>
            <a:off x="3440430" y="398780"/>
            <a:ext cx="4064000" cy="368300"/>
          </a:xfrm>
          <a:prstGeom prst="rect">
            <a:avLst/>
          </a:prstGeom>
          <a:solidFill>
            <a:schemeClr val="accent1">
              <a:lumMod val="60000"/>
              <a:lumOff val="40000"/>
            </a:schemeClr>
          </a:solidFill>
        </p:spPr>
        <p:txBody>
          <a:bodyPr wrap="square" rtlCol="0">
            <a:spAutoFit/>
          </a:bodyPr>
          <a:p>
            <a:pPr algn="ctr"/>
            <a:r>
              <a:rPr lang="en-US" b="1"/>
              <a:t>Competitor</a:t>
            </a:r>
            <a:r>
              <a:rPr lang="en-IN" altLang="en-US" b="1"/>
              <a:t> in Market</a:t>
            </a:r>
            <a:endParaRPr lang="en-IN" altLang="en-US" b="1"/>
          </a:p>
        </p:txBody>
      </p:sp>
      <p:sp>
        <p:nvSpPr>
          <p:cNvPr id="5" name="Text Box 4"/>
          <p:cNvSpPr txBox="1"/>
          <p:nvPr/>
        </p:nvSpPr>
        <p:spPr>
          <a:xfrm>
            <a:off x="670560" y="1167765"/>
            <a:ext cx="5059045" cy="5129530"/>
          </a:xfrm>
          <a:prstGeom prst="rect">
            <a:avLst/>
          </a:prstGeom>
          <a:noFill/>
        </p:spPr>
        <p:txBody>
          <a:bodyPr wrap="square" rtlCol="0">
            <a:noAutofit/>
          </a:bodyPr>
          <a:p>
            <a:pPr marL="285750" indent="-285750">
              <a:buFont typeface="Arial" panose="020B0604020202020204" pitchFamily="34" charset="0"/>
              <a:buChar char="•"/>
            </a:pPr>
            <a:r>
              <a:rPr lang="en-US"/>
              <a:t>Majority (8,669) reported 2 competitors, a common scenario.</a:t>
            </a:r>
            <a:endParaRPr lang="en-US"/>
          </a:p>
          <a:p>
            <a:pPr marL="285750" indent="-285750">
              <a:buFont typeface="Arial" panose="020B0604020202020204" pitchFamily="34" charset="0"/>
              <a:buChar char="•"/>
            </a:pPr>
            <a:r>
              <a:rPr lang="en-US"/>
              <a:t>7,094 warehouses indicated 3 competitors, reflecting typical competition.</a:t>
            </a:r>
            <a:endParaRPr lang="en-US"/>
          </a:p>
          <a:p>
            <a:pPr marL="285750" indent="-285750">
              <a:buFont typeface="Arial" panose="020B0604020202020204" pitchFamily="34" charset="0"/>
              <a:buChar char="•"/>
            </a:pPr>
            <a:r>
              <a:rPr lang="en-US"/>
              <a:t>6,708 warehouses faced competition from 4 players.</a:t>
            </a:r>
            <a:endParaRPr lang="en-US"/>
          </a:p>
          <a:p>
            <a:pPr marL="285750" indent="-285750">
              <a:buFont typeface="Arial" panose="020B0604020202020204" pitchFamily="34" charset="0"/>
              <a:buChar char="•"/>
            </a:pPr>
            <a:r>
              <a:rPr lang="en-US"/>
              <a:t>1,265 mentioned dealing with 5 competitors, indicating a more challenging environment.</a:t>
            </a:r>
            <a:endParaRPr lang="en-US"/>
          </a:p>
          <a:p>
            <a:pPr marL="285750" indent="-285750">
              <a:buFont typeface="Arial" panose="020B0604020202020204" pitchFamily="34" charset="0"/>
              <a:buChar char="•"/>
            </a:pPr>
            <a:r>
              <a:rPr lang="en-US"/>
              <a:t>546 warehouses reported 6 competitors, suggesting increased market saturation.</a:t>
            </a:r>
            <a:endParaRPr lang="en-US"/>
          </a:p>
          <a:p>
            <a:pPr marL="285750" indent="-285750">
              <a:buFont typeface="Arial" panose="020B0604020202020204" pitchFamily="34" charset="0"/>
              <a:buChar char="•"/>
            </a:pPr>
            <a:r>
              <a:rPr lang="en-US"/>
              <a:t>432 warehouses had only 1 competitor, indicating a less competitive market.</a:t>
            </a:r>
            <a:endParaRPr lang="en-US"/>
          </a:p>
          <a:p>
            <a:pPr marL="285750" indent="-285750">
              <a:buFont typeface="Arial" panose="020B0604020202020204" pitchFamily="34" charset="0"/>
              <a:buChar char="•"/>
            </a:pPr>
            <a:r>
              <a:rPr lang="en-US"/>
              <a:t>189 faced competition from 7 players, highlighting an intense landscape.</a:t>
            </a:r>
            <a:endParaRPr lang="en-US"/>
          </a:p>
          <a:p>
            <a:pPr marL="285750" indent="-285750">
              <a:buFont typeface="Arial" panose="020B0604020202020204" pitchFamily="34" charset="0"/>
              <a:buChar char="•"/>
            </a:pPr>
            <a:r>
              <a:rPr lang="en-US"/>
              <a:t>Few warehouses reported competition with 8 (76), 9 (13), and 10 (6) competitors.</a:t>
            </a:r>
            <a:endParaRPr lang="en-US"/>
          </a:p>
          <a:p>
            <a:pPr marL="285750" indent="-285750">
              <a:buFont typeface="Arial" panose="020B0604020202020204" pitchFamily="34" charset="0"/>
              <a:buChar char="•"/>
            </a:pPr>
            <a:r>
              <a:rPr lang="en-US"/>
              <a:t>Unique situations: 1 warehouse each reported 0 and 12 competitors.</a:t>
            </a: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3" name="Picture 2" descr="distributors"/>
          <p:cNvPicPr>
            <a:picLocks noChangeAspect="1"/>
          </p:cNvPicPr>
          <p:nvPr/>
        </p:nvPicPr>
        <p:blipFill>
          <a:blip r:embed="rId2"/>
          <a:stretch>
            <a:fillRect/>
          </a:stretch>
        </p:blipFill>
        <p:spPr>
          <a:xfrm>
            <a:off x="6367145" y="1041400"/>
            <a:ext cx="5528310" cy="5153025"/>
          </a:xfrm>
          <a:prstGeom prst="rect">
            <a:avLst/>
          </a:prstGeom>
        </p:spPr>
      </p:pic>
      <p:sp>
        <p:nvSpPr>
          <p:cNvPr id="4" name="Text Box 3"/>
          <p:cNvSpPr txBox="1"/>
          <p:nvPr/>
        </p:nvSpPr>
        <p:spPr>
          <a:xfrm>
            <a:off x="3948430" y="344805"/>
            <a:ext cx="4064000" cy="368300"/>
          </a:xfrm>
          <a:prstGeom prst="rect">
            <a:avLst/>
          </a:prstGeom>
          <a:solidFill>
            <a:schemeClr val="accent1">
              <a:lumMod val="60000"/>
              <a:lumOff val="40000"/>
            </a:schemeClr>
          </a:solidFill>
        </p:spPr>
        <p:txBody>
          <a:bodyPr wrap="square" rtlCol="0">
            <a:spAutoFit/>
          </a:bodyPr>
          <a:p>
            <a:pPr algn="ctr"/>
            <a:r>
              <a:rPr lang="en-IN" altLang="en-US" b="1"/>
              <a:t>Number of Distributors</a:t>
            </a:r>
            <a:endParaRPr lang="en-IN" altLang="en-US" b="1"/>
          </a:p>
        </p:txBody>
      </p:sp>
      <p:sp>
        <p:nvSpPr>
          <p:cNvPr id="5" name="Text Box 4"/>
          <p:cNvSpPr txBox="1"/>
          <p:nvPr/>
        </p:nvSpPr>
        <p:spPr>
          <a:xfrm>
            <a:off x="648335" y="1242695"/>
            <a:ext cx="5514340" cy="4951095"/>
          </a:xfrm>
          <a:prstGeom prst="rect">
            <a:avLst/>
          </a:prstGeom>
          <a:noFill/>
        </p:spPr>
        <p:txBody>
          <a:bodyPr wrap="square" rtlCol="0">
            <a:noAutofit/>
          </a:bodyPr>
          <a:p>
            <a:pPr marL="285750" indent="-285750">
              <a:buFont typeface="Arial" panose="020B0604020202020204" pitchFamily="34" charset="0"/>
              <a:buChar char="•"/>
            </a:pPr>
            <a:r>
              <a:rPr lang="en-US" sz="2000"/>
              <a:t>Dataset: 25,000 observations.</a:t>
            </a:r>
            <a:endParaRPr lang="en-US" sz="2000"/>
          </a:p>
          <a:p>
            <a:pPr marL="285750" indent="-285750">
              <a:buFont typeface="Arial" panose="020B0604020202020204" pitchFamily="34" charset="0"/>
              <a:buChar char="•"/>
            </a:pPr>
            <a:r>
              <a:rPr lang="en-US" sz="2000"/>
              <a:t>Mean Distributors: Approximately 42 per warehouse.</a:t>
            </a:r>
            <a:endParaRPr lang="en-US" sz="2000"/>
          </a:p>
          <a:p>
            <a:pPr marL="285750" indent="-285750">
              <a:buFont typeface="Arial" panose="020B0604020202020204" pitchFamily="34" charset="0"/>
              <a:buChar char="•"/>
            </a:pPr>
            <a:r>
              <a:rPr lang="en-US" sz="2000"/>
              <a:t>Variability: Standard deviation around 16, indicating some variability.</a:t>
            </a:r>
            <a:endParaRPr lang="en-US" sz="2000"/>
          </a:p>
          <a:p>
            <a:pPr marL="285750" indent="-285750">
              <a:buFont typeface="Arial" panose="020B0604020202020204" pitchFamily="34" charset="0"/>
              <a:buChar char="•"/>
            </a:pPr>
            <a:r>
              <a:rPr lang="en-US" sz="2000"/>
              <a:t>Range: Distributors range from 15 to 70.</a:t>
            </a:r>
            <a:endParaRPr lang="en-US" sz="2000"/>
          </a:p>
          <a:p>
            <a:pPr marL="285750" indent="-285750">
              <a:buFont typeface="Arial" panose="020B0604020202020204" pitchFamily="34" charset="0"/>
              <a:buChar char="•"/>
            </a:pPr>
            <a:r>
              <a:rPr lang="en-US" sz="2000"/>
              <a:t>Median Distributors: 42.</a:t>
            </a:r>
            <a:endParaRPr lang="en-US" sz="2000"/>
          </a:p>
          <a:p>
            <a:pPr marL="285750" indent="-285750">
              <a:buFont typeface="Arial" panose="020B0604020202020204" pitchFamily="34" charset="0"/>
              <a:buChar char="•"/>
            </a:pPr>
            <a:r>
              <a:rPr lang="en-US" sz="2000"/>
              <a:t>Interquartile Range (IQR): 25th to 75th percentile spans from 29 to 56 distributors.</a:t>
            </a:r>
            <a:endParaRPr lang="en-US" sz="2000"/>
          </a:p>
          <a:p>
            <a:pPr marL="285750" indent="-285750">
              <a:buFont typeface="Arial" panose="020B0604020202020204" pitchFamily="34" charset="0"/>
              <a:buChar char="•"/>
            </a:pPr>
            <a:r>
              <a:rPr lang="en-US" sz="2000"/>
              <a:t>Distribution Symmetry: Relatively symmetrical with a slight tendency towards higher counts.</a:t>
            </a:r>
            <a:endParaRPr lang="en-US" sz="2000"/>
          </a:p>
          <a:p>
            <a:pPr marL="285750" indent="-285750">
              <a:buFont typeface="Arial" panose="020B0604020202020204" pitchFamily="34" charset="0"/>
              <a:buChar char="•"/>
            </a:pPr>
            <a:r>
              <a:rPr lang="en-US" sz="2000"/>
              <a:t>Peak Counts: Warehouses with 31, 41, and 69 distributors have the highest occurrences (each 481 times).</a:t>
            </a:r>
            <a:endParaRPr lang="en-US" sz="20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3" name="Picture 2" descr="flood_impacted"/>
          <p:cNvPicPr>
            <a:picLocks noChangeAspect="1"/>
          </p:cNvPicPr>
          <p:nvPr/>
        </p:nvPicPr>
        <p:blipFill>
          <a:blip r:embed="rId2"/>
          <a:stretch>
            <a:fillRect/>
          </a:stretch>
        </p:blipFill>
        <p:spPr>
          <a:xfrm>
            <a:off x="1160145" y="557530"/>
            <a:ext cx="4570730" cy="4087495"/>
          </a:xfrm>
          <a:prstGeom prst="rect">
            <a:avLst/>
          </a:prstGeom>
        </p:spPr>
      </p:pic>
      <p:pic>
        <p:nvPicPr>
          <p:cNvPr id="4" name="Picture 3" descr="flood_proof"/>
          <p:cNvPicPr>
            <a:picLocks noChangeAspect="1"/>
          </p:cNvPicPr>
          <p:nvPr/>
        </p:nvPicPr>
        <p:blipFill>
          <a:blip r:embed="rId3"/>
          <a:stretch>
            <a:fillRect/>
          </a:stretch>
        </p:blipFill>
        <p:spPr>
          <a:xfrm>
            <a:off x="6289040" y="557530"/>
            <a:ext cx="4732020" cy="4087495"/>
          </a:xfrm>
          <a:prstGeom prst="rect">
            <a:avLst/>
          </a:prstGeom>
        </p:spPr>
      </p:pic>
      <p:sp>
        <p:nvSpPr>
          <p:cNvPr id="5" name="Text Box 4"/>
          <p:cNvSpPr txBox="1"/>
          <p:nvPr/>
        </p:nvSpPr>
        <p:spPr>
          <a:xfrm>
            <a:off x="6289040" y="5126355"/>
            <a:ext cx="4862195" cy="1189990"/>
          </a:xfrm>
          <a:prstGeom prst="rect">
            <a:avLst/>
          </a:prstGeom>
          <a:noFill/>
        </p:spPr>
        <p:txBody>
          <a:bodyPr wrap="square" rtlCol="0">
            <a:noAutofit/>
          </a:bodyPr>
          <a:p>
            <a:pPr marL="285750" indent="-285750">
              <a:buFont typeface="Arial" panose="020B0604020202020204" pitchFamily="34" charset="0"/>
              <a:buChar char="•"/>
            </a:pPr>
            <a:r>
              <a:rPr lang="en-US"/>
              <a:t>Approximately 94.54% (23,634 warehouses) are not labeled as flood-proof.</a:t>
            </a:r>
            <a:endParaRPr lang="en-US"/>
          </a:p>
          <a:p>
            <a:pPr marL="285750" indent="-285750">
              <a:buFont typeface="Arial" panose="020B0604020202020204" pitchFamily="34" charset="0"/>
              <a:buChar char="•"/>
            </a:pPr>
            <a:r>
              <a:rPr lang="en-US"/>
              <a:t>About 5.46% (1,366 warehouses) are labeled as flood-proof.</a:t>
            </a:r>
            <a:endParaRPr lang="en-US"/>
          </a:p>
        </p:txBody>
      </p:sp>
      <p:sp>
        <p:nvSpPr>
          <p:cNvPr id="6" name="Text Box 5"/>
          <p:cNvSpPr txBox="1"/>
          <p:nvPr/>
        </p:nvSpPr>
        <p:spPr>
          <a:xfrm>
            <a:off x="931545" y="5126355"/>
            <a:ext cx="5164455" cy="1189990"/>
          </a:xfrm>
          <a:prstGeom prst="rect">
            <a:avLst/>
          </a:prstGeom>
          <a:noFill/>
        </p:spPr>
        <p:txBody>
          <a:bodyPr wrap="square" rtlCol="0">
            <a:noAutofit/>
          </a:bodyPr>
          <a:p>
            <a:pPr marL="285750" indent="-285750">
              <a:buFont typeface="Arial" panose="020B0604020202020204" pitchFamily="34" charset="0"/>
              <a:buChar char="•"/>
            </a:pPr>
            <a:r>
              <a:rPr lang="en-US"/>
              <a:t>Approximately 90.18% (22,546 warehouses) are not located in flood-impacted areas.</a:t>
            </a:r>
            <a:endParaRPr lang="en-US"/>
          </a:p>
          <a:p>
            <a:pPr marL="285750" indent="-285750">
              <a:buFont typeface="Arial" panose="020B0604020202020204" pitchFamily="34" charset="0"/>
              <a:buChar char="•"/>
            </a:pPr>
            <a:r>
              <a:rPr lang="en-US"/>
              <a:t>About 9.82% (2,454 warehouses) are situated in flood-impacted areas.</a:t>
            </a:r>
            <a:endParaRPr lang="en-US"/>
          </a:p>
        </p:txBody>
      </p:sp>
      <p:sp>
        <p:nvSpPr>
          <p:cNvPr id="7" name="Text Box 6"/>
          <p:cNvSpPr txBox="1"/>
          <p:nvPr/>
        </p:nvSpPr>
        <p:spPr>
          <a:xfrm>
            <a:off x="1413510" y="189230"/>
            <a:ext cx="4064000" cy="368300"/>
          </a:xfrm>
          <a:prstGeom prst="rect">
            <a:avLst/>
          </a:prstGeom>
          <a:solidFill>
            <a:schemeClr val="accent1">
              <a:lumMod val="60000"/>
              <a:lumOff val="40000"/>
            </a:schemeClr>
          </a:solidFill>
        </p:spPr>
        <p:txBody>
          <a:bodyPr wrap="square" rtlCol="0">
            <a:spAutoFit/>
          </a:bodyPr>
          <a:p>
            <a:pPr algn="ctr"/>
            <a:r>
              <a:rPr lang="en-IN" b="1">
                <a:solidFill>
                  <a:srgbClr val="000000"/>
                </a:solidFill>
                <a:latin typeface="Calibri" panose="020F0502020204030204"/>
                <a:ea typeface="Calibri" panose="020F0502020204030204"/>
                <a:cs typeface="Calibri" panose="020F0502020204030204"/>
                <a:sym typeface="Calibri" panose="020F0502020204030204"/>
              </a:rPr>
              <a:t>Flood_impacted  </a:t>
            </a:r>
            <a:endParaRPr lang="en-US" b="1"/>
          </a:p>
        </p:txBody>
      </p:sp>
      <p:sp>
        <p:nvSpPr>
          <p:cNvPr id="8" name="Text Box 7"/>
          <p:cNvSpPr txBox="1"/>
          <p:nvPr/>
        </p:nvSpPr>
        <p:spPr>
          <a:xfrm>
            <a:off x="6623050" y="189230"/>
            <a:ext cx="4064000" cy="368300"/>
          </a:xfrm>
          <a:prstGeom prst="rect">
            <a:avLst/>
          </a:prstGeom>
          <a:solidFill>
            <a:schemeClr val="accent1">
              <a:lumMod val="60000"/>
              <a:lumOff val="40000"/>
            </a:schemeClr>
          </a:solidFill>
        </p:spPr>
        <p:txBody>
          <a:bodyPr wrap="square" rtlCol="0">
            <a:spAutoFit/>
          </a:bodyPr>
          <a:p>
            <a:pPr algn="ctr"/>
            <a:r>
              <a:rPr lang="en-IN" altLang="en-US" b="1"/>
              <a:t>Flood_proof</a:t>
            </a:r>
            <a:endParaRPr lang="en-IN" altLang="en-US" b="1"/>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3" name="Picture 2" descr="dist_from_hub"/>
          <p:cNvPicPr>
            <a:picLocks noChangeAspect="1"/>
          </p:cNvPicPr>
          <p:nvPr/>
        </p:nvPicPr>
        <p:blipFill>
          <a:blip r:embed="rId2"/>
          <a:stretch>
            <a:fillRect/>
          </a:stretch>
        </p:blipFill>
        <p:spPr>
          <a:xfrm>
            <a:off x="6096000" y="901065"/>
            <a:ext cx="5878195" cy="5499100"/>
          </a:xfrm>
          <a:prstGeom prst="rect">
            <a:avLst/>
          </a:prstGeom>
        </p:spPr>
      </p:pic>
      <p:sp>
        <p:nvSpPr>
          <p:cNvPr id="4" name="Text Box 3"/>
          <p:cNvSpPr txBox="1"/>
          <p:nvPr/>
        </p:nvSpPr>
        <p:spPr>
          <a:xfrm>
            <a:off x="3829050" y="258445"/>
            <a:ext cx="4064000" cy="368300"/>
          </a:xfrm>
          <a:prstGeom prst="rect">
            <a:avLst/>
          </a:prstGeom>
          <a:solidFill>
            <a:schemeClr val="accent1">
              <a:lumMod val="60000"/>
              <a:lumOff val="40000"/>
            </a:schemeClr>
          </a:solidFill>
        </p:spPr>
        <p:txBody>
          <a:bodyPr wrap="square" rtlCol="0">
            <a:spAutoFit/>
          </a:bodyPr>
          <a:p>
            <a:pPr algn="ctr"/>
            <a:r>
              <a:rPr lang="en-US" b="1"/>
              <a:t>Distance from Hub</a:t>
            </a:r>
            <a:endParaRPr lang="en-US" b="1"/>
          </a:p>
        </p:txBody>
      </p:sp>
      <p:sp>
        <p:nvSpPr>
          <p:cNvPr id="5" name="Text Box 4"/>
          <p:cNvSpPr txBox="1"/>
          <p:nvPr/>
        </p:nvSpPr>
        <p:spPr>
          <a:xfrm>
            <a:off x="529590" y="965835"/>
            <a:ext cx="5339715" cy="5434330"/>
          </a:xfrm>
          <a:prstGeom prst="rect">
            <a:avLst/>
          </a:prstGeom>
          <a:noFill/>
        </p:spPr>
        <p:txBody>
          <a:bodyPr wrap="square" rtlCol="0">
            <a:noAutofit/>
          </a:bodyPr>
          <a:p>
            <a:pPr marL="285750" indent="-285750">
              <a:buFont typeface="Arial" panose="020B0604020202020204" pitchFamily="34" charset="0"/>
              <a:buChar char="•"/>
            </a:pPr>
            <a:r>
              <a:rPr lang="en-US" sz="2400"/>
              <a:t>Mean: Approximately 163.54, indicating central tendency.</a:t>
            </a:r>
            <a:endParaRPr lang="en-US" sz="2400"/>
          </a:p>
          <a:p>
            <a:pPr marL="285750" indent="-285750">
              <a:buFont typeface="Arial" panose="020B0604020202020204" pitchFamily="34" charset="0"/>
              <a:buChar char="•"/>
            </a:pPr>
            <a:r>
              <a:rPr lang="en-US" sz="2400"/>
              <a:t>Variability: Standard deviation of 62.72 suggests moderate variability.</a:t>
            </a:r>
            <a:endParaRPr lang="en-US" sz="2400"/>
          </a:p>
          <a:p>
            <a:pPr marL="285750" indent="-285750">
              <a:buFont typeface="Arial" panose="020B0604020202020204" pitchFamily="34" charset="0"/>
              <a:buChar char="•"/>
            </a:pPr>
            <a:r>
              <a:rPr lang="en-US" sz="2400"/>
              <a:t>Range: From 55 to 271, showcasing varied distances.</a:t>
            </a:r>
            <a:endParaRPr lang="en-US" sz="2400"/>
          </a:p>
          <a:p>
            <a:pPr marL="285750" indent="-285750">
              <a:buFont typeface="Arial" panose="020B0604020202020204" pitchFamily="34" charset="0"/>
              <a:buChar char="•"/>
            </a:pPr>
            <a:r>
              <a:rPr lang="en-US" sz="2400"/>
              <a:t>Median: 164, indicating the center point.</a:t>
            </a:r>
            <a:endParaRPr lang="en-US" sz="2400"/>
          </a:p>
          <a:p>
            <a:pPr marL="285750" indent="-285750">
              <a:buFont typeface="Arial" panose="020B0604020202020204" pitchFamily="34" charset="0"/>
              <a:buChar char="•"/>
            </a:pPr>
            <a:r>
              <a:rPr lang="en-US" sz="2400"/>
              <a:t>IQR: 25th to 75th percentiles span from 109 to 218, representing the middle 50%.</a:t>
            </a:r>
            <a:endParaRPr lang="en-US" sz="2400"/>
          </a:p>
          <a:p>
            <a:pPr marL="285750" indent="-285750">
              <a:buFont typeface="Arial" panose="020B0604020202020204" pitchFamily="34" charset="0"/>
              <a:buChar char="•"/>
            </a:pPr>
            <a:r>
              <a:rPr lang="en-US" sz="2400"/>
              <a:t>Symmetry: The distribution appears approximately symmetrical around the mean.</a:t>
            </a:r>
            <a:endParaRPr lang="en-US" sz="24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3" name="Picture 2" descr="Num_workers"/>
          <p:cNvPicPr>
            <a:picLocks noChangeAspect="1"/>
          </p:cNvPicPr>
          <p:nvPr/>
        </p:nvPicPr>
        <p:blipFill>
          <a:blip r:embed="rId2"/>
          <a:stretch>
            <a:fillRect/>
          </a:stretch>
        </p:blipFill>
        <p:spPr>
          <a:xfrm>
            <a:off x="6096000" y="868045"/>
            <a:ext cx="5731510" cy="5402580"/>
          </a:xfrm>
          <a:prstGeom prst="rect">
            <a:avLst/>
          </a:prstGeom>
        </p:spPr>
      </p:pic>
      <p:sp>
        <p:nvSpPr>
          <p:cNvPr id="4" name="Text Box 3"/>
          <p:cNvSpPr txBox="1"/>
          <p:nvPr/>
        </p:nvSpPr>
        <p:spPr>
          <a:xfrm>
            <a:off x="3818255" y="366395"/>
            <a:ext cx="4064000" cy="368300"/>
          </a:xfrm>
          <a:prstGeom prst="rect">
            <a:avLst/>
          </a:prstGeom>
          <a:solidFill>
            <a:schemeClr val="accent1">
              <a:lumMod val="60000"/>
              <a:lumOff val="40000"/>
            </a:schemeClr>
          </a:solidFill>
        </p:spPr>
        <p:txBody>
          <a:bodyPr wrap="square" rtlCol="0">
            <a:spAutoFit/>
          </a:bodyPr>
          <a:p>
            <a:pPr algn="ctr"/>
            <a:r>
              <a:rPr lang="en-US" b="1"/>
              <a:t>Number of Workers</a:t>
            </a:r>
            <a:endParaRPr lang="en-US" b="1"/>
          </a:p>
        </p:txBody>
      </p:sp>
      <p:sp>
        <p:nvSpPr>
          <p:cNvPr id="5" name="Text Box 4"/>
          <p:cNvSpPr txBox="1"/>
          <p:nvPr/>
        </p:nvSpPr>
        <p:spPr>
          <a:xfrm>
            <a:off x="454025" y="1059180"/>
            <a:ext cx="5383530" cy="5210810"/>
          </a:xfrm>
          <a:prstGeom prst="rect">
            <a:avLst/>
          </a:prstGeom>
          <a:noFill/>
        </p:spPr>
        <p:txBody>
          <a:bodyPr wrap="square" rtlCol="0">
            <a:noAutofit/>
          </a:bodyPr>
          <a:p>
            <a:pPr marL="285750" indent="-285750">
              <a:buFont typeface="Arial" panose="020B0604020202020204" pitchFamily="34" charset="0"/>
              <a:buChar char="•"/>
            </a:pPr>
            <a:r>
              <a:rPr lang="en-US" sz="2400"/>
              <a:t>Mean: Approximately 28.95, indicating central tendency.</a:t>
            </a:r>
            <a:endParaRPr lang="en-US" sz="2400"/>
          </a:p>
          <a:p>
            <a:pPr marL="285750" indent="-285750">
              <a:buFont typeface="Arial" panose="020B0604020202020204" pitchFamily="34" charset="0"/>
              <a:buChar char="•"/>
            </a:pPr>
            <a:r>
              <a:rPr lang="en-US" sz="2400"/>
              <a:t>Variability: Standard deviation of 7.72 suggests moderate variability.</a:t>
            </a:r>
            <a:endParaRPr lang="en-US" sz="2400"/>
          </a:p>
          <a:p>
            <a:pPr marL="285750" indent="-285750">
              <a:buFont typeface="Arial" panose="020B0604020202020204" pitchFamily="34" charset="0"/>
              <a:buChar char="•"/>
            </a:pPr>
            <a:r>
              <a:rPr lang="en-US" sz="2400"/>
              <a:t>Range: From 10 to 98, showcasing variability in worker counts.</a:t>
            </a:r>
            <a:endParaRPr lang="en-US" sz="2400"/>
          </a:p>
          <a:p>
            <a:pPr marL="285750" indent="-285750">
              <a:buFont typeface="Arial" panose="020B0604020202020204" pitchFamily="34" charset="0"/>
              <a:buChar char="•"/>
            </a:pPr>
            <a:r>
              <a:rPr lang="en-US" sz="2400"/>
              <a:t>Median: 28, indicating the center point.</a:t>
            </a:r>
            <a:endParaRPr lang="en-US" sz="2400"/>
          </a:p>
          <a:p>
            <a:pPr marL="285750" indent="-285750">
              <a:buFont typeface="Arial" panose="020B0604020202020204" pitchFamily="34" charset="0"/>
              <a:buChar char="•"/>
            </a:pPr>
            <a:r>
              <a:rPr lang="en-US" sz="2400"/>
              <a:t>IQR: 25th to 75th percentiles span from 24 to 33, representing the middle 50%.</a:t>
            </a:r>
            <a:endParaRPr lang="en-US" sz="2400"/>
          </a:p>
          <a:p>
            <a:pPr marL="285750" indent="-285750">
              <a:buFont typeface="Arial" panose="020B0604020202020204" pitchFamily="34" charset="0"/>
              <a:buChar char="•"/>
            </a:pPr>
            <a:r>
              <a:rPr lang="en-US" sz="2400"/>
              <a:t>Symmetry: The distribution appears approximately symmetrical around the mean.</a:t>
            </a:r>
            <a:endParaRPr lang="en-US" sz="24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3" name="Picture 2" descr="str_issue"/>
          <p:cNvPicPr>
            <a:picLocks noChangeAspect="1"/>
          </p:cNvPicPr>
          <p:nvPr/>
        </p:nvPicPr>
        <p:blipFill>
          <a:blip r:embed="rId2"/>
          <a:stretch>
            <a:fillRect/>
          </a:stretch>
        </p:blipFill>
        <p:spPr>
          <a:xfrm>
            <a:off x="6096635" y="951230"/>
            <a:ext cx="5927090" cy="5269865"/>
          </a:xfrm>
          <a:prstGeom prst="rect">
            <a:avLst/>
          </a:prstGeom>
        </p:spPr>
      </p:pic>
      <p:sp>
        <p:nvSpPr>
          <p:cNvPr id="4" name="Text Box 3"/>
          <p:cNvSpPr txBox="1"/>
          <p:nvPr/>
        </p:nvSpPr>
        <p:spPr>
          <a:xfrm>
            <a:off x="3300730" y="334645"/>
            <a:ext cx="4744085" cy="368300"/>
          </a:xfrm>
          <a:prstGeom prst="rect">
            <a:avLst/>
          </a:prstGeom>
          <a:solidFill>
            <a:schemeClr val="accent1">
              <a:lumMod val="60000"/>
              <a:lumOff val="40000"/>
            </a:schemeClr>
          </a:solidFill>
        </p:spPr>
        <p:txBody>
          <a:bodyPr wrap="square" rtlCol="0">
            <a:spAutoFit/>
          </a:bodyPr>
          <a:p>
            <a:r>
              <a:rPr lang="en-IN" altLang="en-US" b="1"/>
              <a:t>Storage Issues reported in last 3 months</a:t>
            </a:r>
            <a:endParaRPr lang="en-IN" altLang="en-US" b="1"/>
          </a:p>
        </p:txBody>
      </p:sp>
      <p:sp>
        <p:nvSpPr>
          <p:cNvPr id="5" name="Text Box 4"/>
          <p:cNvSpPr txBox="1"/>
          <p:nvPr/>
        </p:nvSpPr>
        <p:spPr>
          <a:xfrm>
            <a:off x="692150" y="1113155"/>
            <a:ext cx="5069840" cy="5107940"/>
          </a:xfrm>
          <a:prstGeom prst="rect">
            <a:avLst/>
          </a:prstGeom>
          <a:noFill/>
        </p:spPr>
        <p:txBody>
          <a:bodyPr wrap="square" rtlCol="0">
            <a:noAutofit/>
          </a:bodyPr>
          <a:p>
            <a:pPr marL="285750" indent="-285750">
              <a:buFont typeface="Arial" panose="020B0604020202020204" pitchFamily="34" charset="0"/>
              <a:buChar char="•"/>
            </a:pPr>
            <a:r>
              <a:rPr lang="en-US" sz="2800"/>
              <a:t>Range: Reported issues range from 0 to 39, showcasing a spectrum of potential problems.</a:t>
            </a:r>
            <a:endParaRPr lang="en-US" sz="2800"/>
          </a:p>
          <a:p>
            <a:pPr marL="285750" indent="-285750">
              <a:buFont typeface="Arial" panose="020B0604020202020204" pitchFamily="34" charset="0"/>
              <a:buChar char="•"/>
            </a:pPr>
            <a:r>
              <a:rPr lang="en-US" sz="2800"/>
              <a:t>Median: 18, indicating that half of the warehouses reported 18 or fewer storage issues in the last 3 months.</a:t>
            </a:r>
            <a:endParaRPr lang="en-US" sz="2800"/>
          </a:p>
          <a:p>
            <a:pPr marL="285750" indent="-285750">
              <a:buFont typeface="Arial" panose="020B0604020202020204" pitchFamily="34" charset="0"/>
              <a:buChar char="•"/>
            </a:pPr>
            <a:r>
              <a:rPr lang="en-US" sz="2800"/>
              <a:t>IQR: 25th to 75th percentiles span from 10 to 24, representing the middle 50% of reported storage issues.</a:t>
            </a:r>
            <a:endParaRPr lang="en-US" sz="28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3" name="Picture 2" descr="temp_reg"/>
          <p:cNvPicPr>
            <a:picLocks noChangeAspect="1"/>
          </p:cNvPicPr>
          <p:nvPr/>
        </p:nvPicPr>
        <p:blipFill>
          <a:blip r:embed="rId2"/>
          <a:stretch>
            <a:fillRect/>
          </a:stretch>
        </p:blipFill>
        <p:spPr>
          <a:xfrm>
            <a:off x="6096000" y="1012190"/>
            <a:ext cx="5845175" cy="5254625"/>
          </a:xfrm>
          <a:prstGeom prst="rect">
            <a:avLst/>
          </a:prstGeom>
        </p:spPr>
      </p:pic>
      <p:sp>
        <p:nvSpPr>
          <p:cNvPr id="4" name="Text Box 3"/>
          <p:cNvSpPr txBox="1"/>
          <p:nvPr/>
        </p:nvSpPr>
        <p:spPr>
          <a:xfrm>
            <a:off x="3613150" y="356235"/>
            <a:ext cx="4064000" cy="368300"/>
          </a:xfrm>
          <a:prstGeom prst="rect">
            <a:avLst/>
          </a:prstGeom>
          <a:solidFill>
            <a:schemeClr val="accent1">
              <a:lumMod val="60000"/>
              <a:lumOff val="40000"/>
            </a:schemeClr>
          </a:solidFill>
        </p:spPr>
        <p:txBody>
          <a:bodyPr wrap="square" rtlCol="0">
            <a:spAutoFit/>
          </a:bodyPr>
          <a:p>
            <a:pPr algn="ctr"/>
            <a:r>
              <a:rPr lang="en-US" b="1"/>
              <a:t>Temperature-Regulating Machines</a:t>
            </a:r>
            <a:endParaRPr lang="en-US" b="1"/>
          </a:p>
        </p:txBody>
      </p:sp>
      <p:sp>
        <p:nvSpPr>
          <p:cNvPr id="5" name="Text Box 4"/>
          <p:cNvSpPr txBox="1"/>
          <p:nvPr/>
        </p:nvSpPr>
        <p:spPr>
          <a:xfrm>
            <a:off x="626745" y="1155700"/>
            <a:ext cx="5135245" cy="5111115"/>
          </a:xfrm>
          <a:prstGeom prst="rect">
            <a:avLst/>
          </a:prstGeom>
          <a:noFill/>
        </p:spPr>
        <p:txBody>
          <a:bodyPr wrap="square" rtlCol="0">
            <a:noAutofit/>
          </a:bodyPr>
          <a:p>
            <a:pPr marL="285750" indent="-285750">
              <a:buFont typeface="Arial" panose="020B0604020202020204" pitchFamily="34" charset="0"/>
              <a:buChar char="•"/>
            </a:pPr>
            <a:r>
              <a:rPr lang="en-US" sz="2400"/>
              <a:t>Warehouses without Machines : 17,418 (approximately 69.67%).</a:t>
            </a:r>
            <a:endParaRPr lang="en-US" sz="2400"/>
          </a:p>
          <a:p>
            <a:pPr marL="285750" indent="-285750">
              <a:buFont typeface="Arial" panose="020B0604020202020204" pitchFamily="34" charset="0"/>
              <a:buChar char="•"/>
            </a:pPr>
            <a:r>
              <a:rPr lang="en-US" sz="2400"/>
              <a:t>Warehouses with Machines : 7,582 (approximately 30.33%).</a:t>
            </a:r>
            <a:endParaRPr lang="en-US" sz="2400"/>
          </a:p>
          <a:p>
            <a:pPr marL="285750" indent="-285750">
              <a:buFont typeface="Arial" panose="020B0604020202020204" pitchFamily="34" charset="0"/>
              <a:buChar char="•"/>
            </a:pPr>
            <a:r>
              <a:rPr lang="en-US" sz="2400"/>
              <a:t>Majority: A significant 69.67% of warehouses lack a temperature-regulating machine.</a:t>
            </a:r>
            <a:endParaRPr lang="en-US" sz="2400"/>
          </a:p>
          <a:p>
            <a:pPr marL="285750" indent="-285750">
              <a:buFont typeface="Arial" panose="020B0604020202020204" pitchFamily="34" charset="0"/>
              <a:buChar char="•"/>
            </a:pPr>
            <a:r>
              <a:rPr lang="en-US" sz="2400"/>
              <a:t>Presence: 30.33% (7,582 warehouses) have a temperature-regulating machine, indicating substantial capability for controlled temperature environments.</a:t>
            </a:r>
            <a:endParaRPr lang="en-US" sz="24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3" name="Picture 2" descr="govt_check"/>
          <p:cNvPicPr>
            <a:picLocks noChangeAspect="1"/>
          </p:cNvPicPr>
          <p:nvPr/>
        </p:nvPicPr>
        <p:blipFill>
          <a:blip r:embed="rId2"/>
          <a:stretch>
            <a:fillRect/>
          </a:stretch>
        </p:blipFill>
        <p:spPr>
          <a:xfrm>
            <a:off x="6096000" y="983615"/>
            <a:ext cx="5829935" cy="5323205"/>
          </a:xfrm>
          <a:prstGeom prst="rect">
            <a:avLst/>
          </a:prstGeom>
        </p:spPr>
      </p:pic>
      <p:sp>
        <p:nvSpPr>
          <p:cNvPr id="4" name="Text Box 3"/>
          <p:cNvSpPr txBox="1"/>
          <p:nvPr/>
        </p:nvSpPr>
        <p:spPr>
          <a:xfrm>
            <a:off x="3310255" y="280035"/>
            <a:ext cx="4702175" cy="368300"/>
          </a:xfrm>
          <a:prstGeom prst="rect">
            <a:avLst/>
          </a:prstGeom>
          <a:solidFill>
            <a:schemeClr val="accent1">
              <a:lumMod val="60000"/>
              <a:lumOff val="40000"/>
            </a:schemeClr>
          </a:solidFill>
        </p:spPr>
        <p:txBody>
          <a:bodyPr wrap="square" rtlCol="0">
            <a:spAutoFit/>
          </a:bodyPr>
          <a:p>
            <a:pPr algn="ctr"/>
            <a:r>
              <a:rPr lang="en-US" b="1"/>
              <a:t>Government Checks</a:t>
            </a:r>
            <a:r>
              <a:rPr lang="en-IN" altLang="en-US" b="1"/>
              <a:t> in last 3 months</a:t>
            </a:r>
            <a:endParaRPr lang="en-IN" altLang="en-US" b="1"/>
          </a:p>
        </p:txBody>
      </p:sp>
      <p:sp>
        <p:nvSpPr>
          <p:cNvPr id="5" name="Text Box 4"/>
          <p:cNvSpPr txBox="1"/>
          <p:nvPr/>
        </p:nvSpPr>
        <p:spPr>
          <a:xfrm>
            <a:off x="649605" y="983615"/>
            <a:ext cx="5253355" cy="5322570"/>
          </a:xfrm>
          <a:prstGeom prst="rect">
            <a:avLst/>
          </a:prstGeom>
          <a:noFill/>
        </p:spPr>
        <p:txBody>
          <a:bodyPr wrap="square" rtlCol="0">
            <a:noAutofit/>
          </a:bodyPr>
          <a:p>
            <a:pPr marL="285750" indent="-285750">
              <a:buFont typeface="Arial" panose="020B0604020202020204" pitchFamily="34" charset="0"/>
              <a:buChar char="•"/>
            </a:pPr>
            <a:r>
              <a:rPr lang="en-US" sz="2000"/>
              <a:t>Minimum: Recorded value of 1, indicating warehouses with minimal government officer presence for food checks.</a:t>
            </a:r>
            <a:endParaRPr lang="en-US" sz="2000"/>
          </a:p>
          <a:p>
            <a:pPr marL="285750" indent="-285750">
              <a:buFont typeface="Arial" panose="020B0604020202020204" pitchFamily="34" charset="0"/>
              <a:buChar char="•"/>
            </a:pPr>
            <a:r>
              <a:rPr lang="en-US" sz="2000"/>
              <a:t>25th Percentile (Q1): 11, suggesting 25% of warehouses experienced 11 or fewer government checks in the last 3 months.</a:t>
            </a:r>
            <a:endParaRPr lang="en-US" sz="2000"/>
          </a:p>
          <a:p>
            <a:pPr marL="285750" indent="-285750">
              <a:buFont typeface="Arial" panose="020B0604020202020204" pitchFamily="34" charset="0"/>
              <a:buChar char="•"/>
            </a:pPr>
            <a:r>
              <a:rPr lang="en-US" sz="2000"/>
              <a:t>Median (50th Percentile or Q2): 21, indicating that half of the warehouses had 21 or fewer government checks.</a:t>
            </a:r>
            <a:endParaRPr lang="en-US" sz="2000"/>
          </a:p>
          <a:p>
            <a:pPr marL="285750" indent="-285750">
              <a:buFont typeface="Arial" panose="020B0604020202020204" pitchFamily="34" charset="0"/>
              <a:buChar char="•"/>
            </a:pPr>
            <a:r>
              <a:rPr lang="en-US" sz="2000"/>
              <a:t>75th Percentile (Q3): 26, implying 75% of warehouses underwent 26 or fewer government checks.</a:t>
            </a:r>
            <a:endParaRPr lang="en-US" sz="2000"/>
          </a:p>
          <a:p>
            <a:pPr marL="285750" indent="-285750">
              <a:buFont typeface="Arial" panose="020B0604020202020204" pitchFamily="34" charset="0"/>
              <a:buChar char="•"/>
            </a:pPr>
            <a:r>
              <a:rPr lang="en-US" sz="2000"/>
              <a:t>Maximum: Recorded value of 32, indicating some warehouses experienced the maximum possible number of government checks in the specified time frame.</a:t>
            </a:r>
            <a:endParaRPr lang="en-US" sz="20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2585"/>
            <a:ext cx="9144000" cy="1398905"/>
          </a:xfrm>
        </p:spPr>
        <p:txBody>
          <a:bodyPr>
            <a:normAutofit fontScale="90000"/>
          </a:bodyPr>
          <a:lstStyle/>
          <a:p>
            <a:pPr algn="ctr"/>
            <a:r>
              <a:rPr lang="en-US" sz="9780" b="1">
                <a:ln w="9525">
                  <a:solidFill>
                    <a:schemeClr val="bg1"/>
                  </a:solidFill>
                  <a:prstDash val="solid"/>
                </a:ln>
                <a:solidFill>
                  <a:srgbClr val="002060"/>
                </a:solidFill>
                <a:effectLst>
                  <a:outerShdw blurRad="12700" dist="38100" dir="2700000" algn="tl" rotWithShape="0">
                    <a:schemeClr val="bg1">
                      <a:lumMod val="50000"/>
                    </a:schemeClr>
                  </a:outerShdw>
                </a:effectLst>
                <a:latin typeface="Garamond" panose="02020404030301010803"/>
                <a:ea typeface="Garamond" panose="02020404030301010803"/>
                <a:cs typeface="Garamond" panose="02020404030301010803"/>
                <a:sym typeface="Garamond" panose="02020404030301010803"/>
              </a:rPr>
              <a:t>Project Title</a:t>
            </a:r>
            <a:endParaRPr lang="en-US" sz="9780" b="1" dirty="0">
              <a:ln w="9525">
                <a:solidFill>
                  <a:schemeClr val="bg1"/>
                </a:solidFill>
                <a:prstDash val="solid"/>
              </a:ln>
              <a:solidFill>
                <a:srgbClr val="002060"/>
              </a:solidFill>
              <a:effectLst>
                <a:outerShdw blurRad="12700" dist="38100" dir="2700000" algn="tl" rotWithShape="0">
                  <a:schemeClr val="bg1">
                    <a:lumMod val="50000"/>
                  </a:schemeClr>
                </a:outerShdw>
              </a:effectLst>
              <a:latin typeface="Garamond" panose="02020404030301010803"/>
              <a:ea typeface="Garamond" panose="02020404030301010803"/>
              <a:cs typeface="Garamond" panose="02020404030301010803"/>
              <a:sym typeface="Garamond" panose="02020404030301010803"/>
            </a:endParaRPr>
          </a:p>
        </p:txBody>
      </p:sp>
      <p:sp>
        <p:nvSpPr>
          <p:cNvPr id="3" name="Subtitle 2"/>
          <p:cNvSpPr>
            <a:spLocks noGrp="1"/>
          </p:cNvSpPr>
          <p:nvPr>
            <p:ph type="subTitle" idx="1"/>
          </p:nvPr>
        </p:nvSpPr>
        <p:spPr>
          <a:xfrm>
            <a:off x="1524000" y="1958975"/>
            <a:ext cx="9144000" cy="4185285"/>
          </a:xfrm>
        </p:spPr>
        <p:txBody>
          <a:bodyPr>
            <a:noAutofit/>
            <a:scene3d>
              <a:camera prst="orthographicFront"/>
              <a:lightRig rig="threePt" dir="t"/>
            </a:scene3d>
          </a:bodyPr>
          <a:lstStyle/>
          <a:p>
            <a:pPr algn="ctr"/>
            <a:r>
              <a:rPr lang="en-US" sz="5400" dirty="0">
                <a:solidFill>
                  <a:schemeClr val="tx1"/>
                </a:solidFill>
                <a:effectLst>
                  <a:outerShdw blurRad="38100" dist="25400" dir="5400000" algn="ctr" rotWithShape="0">
                    <a:srgbClr val="6E747A">
                      <a:alpha val="43000"/>
                    </a:srgbClr>
                  </a:outerShdw>
                </a:effectLst>
                <a:sym typeface="+mn-ea"/>
              </a:rPr>
              <a:t>Optimizing the Supply Chain: A Data-Driven Approach for Enhanced Efficiency and Performance</a:t>
            </a:r>
            <a:endParaRPr lang="en-US" sz="5400" dirty="0">
              <a:solidFill>
                <a:schemeClr val="tx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3" grpId="0" bldLvl="5"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3" name="Picture 2" descr="product_wg"/>
          <p:cNvPicPr>
            <a:picLocks noChangeAspect="1"/>
          </p:cNvPicPr>
          <p:nvPr/>
        </p:nvPicPr>
        <p:blipFill>
          <a:blip r:embed="rId2"/>
          <a:stretch>
            <a:fillRect/>
          </a:stretch>
        </p:blipFill>
        <p:spPr>
          <a:xfrm>
            <a:off x="6096635" y="929640"/>
            <a:ext cx="5984875" cy="5397500"/>
          </a:xfrm>
          <a:prstGeom prst="rect">
            <a:avLst/>
          </a:prstGeom>
        </p:spPr>
      </p:pic>
      <p:sp>
        <p:nvSpPr>
          <p:cNvPr id="4" name="Text Box 3"/>
          <p:cNvSpPr txBox="1"/>
          <p:nvPr/>
        </p:nvSpPr>
        <p:spPr>
          <a:xfrm>
            <a:off x="2596515" y="410210"/>
            <a:ext cx="5513070" cy="368300"/>
          </a:xfrm>
          <a:prstGeom prst="rect">
            <a:avLst/>
          </a:prstGeom>
          <a:solidFill>
            <a:schemeClr val="accent1">
              <a:lumMod val="60000"/>
              <a:lumOff val="40000"/>
            </a:schemeClr>
          </a:solidFill>
        </p:spPr>
        <p:txBody>
          <a:bodyPr wrap="square" rtlCol="0">
            <a:spAutoFit/>
          </a:bodyPr>
          <a:p>
            <a:pPr algn="ctr"/>
            <a:r>
              <a:rPr lang="en-US" b="1"/>
              <a:t>Product Weight in Tons</a:t>
            </a:r>
            <a:r>
              <a:rPr lang="en-IN" altLang="en-US" b="1"/>
              <a:t> for last 3 months</a:t>
            </a:r>
            <a:endParaRPr lang="en-IN" altLang="en-US" b="1"/>
          </a:p>
        </p:txBody>
      </p:sp>
      <p:sp>
        <p:nvSpPr>
          <p:cNvPr id="5" name="Text Box 4"/>
          <p:cNvSpPr txBox="1"/>
          <p:nvPr/>
        </p:nvSpPr>
        <p:spPr>
          <a:xfrm>
            <a:off x="97790" y="929640"/>
            <a:ext cx="5847715" cy="5396865"/>
          </a:xfrm>
          <a:prstGeom prst="rect">
            <a:avLst/>
          </a:prstGeom>
          <a:noFill/>
        </p:spPr>
        <p:txBody>
          <a:bodyPr wrap="square" rtlCol="0">
            <a:noAutofit/>
          </a:bodyPr>
          <a:p>
            <a:pPr marL="285750" indent="-285750">
              <a:buFont typeface="Arial" panose="020B0604020202020204" pitchFamily="34" charset="0"/>
              <a:buChar char="•"/>
            </a:pPr>
            <a:r>
              <a:rPr lang="en-US"/>
              <a:t>Average Weight: Approximately 22,102.63 tons over the last three months.</a:t>
            </a:r>
            <a:endParaRPr lang="en-US"/>
          </a:p>
          <a:p>
            <a:pPr marL="285750" indent="-285750">
              <a:buFont typeface="Arial" panose="020B0604020202020204" pitchFamily="34" charset="0"/>
              <a:buChar char="•"/>
            </a:pPr>
            <a:r>
              <a:rPr lang="en-US"/>
              <a:t>Range: From a minimum of 2,065 tons to a maximum of 55,151 tons.</a:t>
            </a:r>
            <a:endParaRPr lang="en-US"/>
          </a:p>
          <a:p>
            <a:pPr marL="285750" indent="-285750">
              <a:buFont typeface="Arial" panose="020B0604020202020204" pitchFamily="34" charset="0"/>
              <a:buChar char="•"/>
            </a:pPr>
            <a:r>
              <a:rPr lang="en-US"/>
              <a:t>25th Percentile (Q1): 13,059 tons, indicating 25% of warehouses have a weight of 13,059 tons or lower.</a:t>
            </a:r>
            <a:endParaRPr lang="en-US"/>
          </a:p>
          <a:p>
            <a:pPr marL="285750" indent="-285750">
              <a:buFont typeface="Arial" panose="020B0604020202020204" pitchFamily="34" charset="0"/>
              <a:buChar char="•"/>
            </a:pPr>
            <a:r>
              <a:rPr lang="en-US"/>
              <a:t>Median (50th Percentile or Q2): 22,101 tons, suggesting 50% of warehouses have a weight of 22,101 tons or lower.</a:t>
            </a:r>
            <a:endParaRPr lang="en-US"/>
          </a:p>
          <a:p>
            <a:pPr marL="285750" indent="-285750">
              <a:buFont typeface="Arial" panose="020B0604020202020204" pitchFamily="34" charset="0"/>
              <a:buChar char="•"/>
            </a:pPr>
            <a:r>
              <a:rPr lang="en-US"/>
              <a:t>75th Percentile (Q3): 30,103 tons, showing 75% of warehouses have a weight of 30,103 tons or lower.</a:t>
            </a:r>
            <a:endParaRPr lang="en-US"/>
          </a:p>
          <a:p>
            <a:pPr marL="285750" indent="-285750">
              <a:buFont typeface="Arial" panose="020B0604020202020204" pitchFamily="34" charset="0"/>
              <a:buChar char="•"/>
            </a:pPr>
            <a:r>
              <a:rPr lang="en-US"/>
              <a:t>Distribution Symmetry: Mean and median are close, indicating a relatively symmetrical distribution of product weight.</a:t>
            </a:r>
            <a:endParaRPr lang="en-US"/>
          </a:p>
          <a:p>
            <a:pPr marL="285750" indent="-285750">
              <a:buFont typeface="Arial" panose="020B0604020202020204" pitchFamily="34" charset="0"/>
              <a:buChar char="•"/>
            </a:pPr>
            <a:r>
              <a:rPr lang="en-US"/>
              <a:t>Variability: Standard deviation of 11,607.76 suggests a moderate amount of variability.</a:t>
            </a:r>
            <a:endParaRPr lang="en-US"/>
          </a:p>
          <a:p>
            <a:pPr marL="285750" indent="-285750">
              <a:buFont typeface="Arial" panose="020B0604020202020204" pitchFamily="34" charset="0"/>
              <a:buChar char="•"/>
            </a:pPr>
            <a:r>
              <a:rPr lang="en-US"/>
              <a:t>Maximum Weight: Recorded at 55,151 tons, representing the highest weight among warehouses in the last three months.</a:t>
            </a:r>
            <a:endParaRPr lang="en-US"/>
          </a:p>
          <a:p>
            <a:endParaRPr lang="en-US"/>
          </a:p>
          <a:p>
            <a:endParaRPr lang="en-US"/>
          </a:p>
          <a:p>
            <a:endParaRPr lang="en-US"/>
          </a:p>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3" name="Picture 2" descr="brekdown_vs_owner"/>
          <p:cNvPicPr>
            <a:picLocks noChangeAspect="1"/>
          </p:cNvPicPr>
          <p:nvPr/>
        </p:nvPicPr>
        <p:blipFill>
          <a:blip r:embed="rId2"/>
          <a:stretch>
            <a:fillRect/>
          </a:stretch>
        </p:blipFill>
        <p:spPr>
          <a:xfrm>
            <a:off x="6278880" y="1064260"/>
            <a:ext cx="5647055" cy="5334635"/>
          </a:xfrm>
          <a:prstGeom prst="rect">
            <a:avLst/>
          </a:prstGeom>
        </p:spPr>
      </p:pic>
      <p:sp>
        <p:nvSpPr>
          <p:cNvPr id="4" name="Text Box 3"/>
          <p:cNvSpPr txBox="1"/>
          <p:nvPr/>
        </p:nvSpPr>
        <p:spPr>
          <a:xfrm>
            <a:off x="3277235" y="463550"/>
            <a:ext cx="5393055" cy="368300"/>
          </a:xfrm>
          <a:prstGeom prst="rect">
            <a:avLst/>
          </a:prstGeom>
          <a:solidFill>
            <a:schemeClr val="accent1">
              <a:lumMod val="60000"/>
              <a:lumOff val="40000"/>
            </a:schemeClr>
          </a:solidFill>
        </p:spPr>
        <p:txBody>
          <a:bodyPr wrap="square" rtlCol="0">
            <a:spAutoFit/>
          </a:bodyPr>
          <a:p>
            <a:pPr algn="ctr"/>
            <a:r>
              <a:rPr lang="en-IN" altLang="en-US" b="1"/>
              <a:t>Breakdown in last 3 months vs Owner type</a:t>
            </a:r>
            <a:endParaRPr lang="en-IN" altLang="en-US" b="1"/>
          </a:p>
        </p:txBody>
      </p:sp>
      <p:sp>
        <p:nvSpPr>
          <p:cNvPr id="5" name="Text Box 4"/>
          <p:cNvSpPr txBox="1"/>
          <p:nvPr/>
        </p:nvSpPr>
        <p:spPr>
          <a:xfrm>
            <a:off x="508635" y="1063625"/>
            <a:ext cx="5587365" cy="5334635"/>
          </a:xfrm>
          <a:prstGeom prst="rect">
            <a:avLst/>
          </a:prstGeom>
          <a:noFill/>
        </p:spPr>
        <p:txBody>
          <a:bodyPr wrap="square" rtlCol="0">
            <a:noAutofit/>
          </a:bodyPr>
          <a:p>
            <a:pPr marL="285750" indent="-285750">
              <a:buFont typeface="Arial" panose="020B0604020202020204" pitchFamily="34" charset="0"/>
              <a:buChar char="•"/>
            </a:pPr>
            <a:r>
              <a:rPr lang="en-US"/>
              <a:t>No Breakdowns: Relatively evenly distributed between company-owned (498) and rented (410) warehouses.</a:t>
            </a:r>
            <a:endParaRPr lang="en-US"/>
          </a:p>
          <a:p>
            <a:pPr marL="285750" indent="-285750">
              <a:buFont typeface="Arial" panose="020B0604020202020204" pitchFamily="34" charset="0"/>
              <a:buChar char="•"/>
            </a:pPr>
            <a:r>
              <a:rPr lang="en-US"/>
              <a:t>Increasing Breakdowns: Trend towards higher counts for both company-owned and rented warehouses.</a:t>
            </a:r>
            <a:endParaRPr lang="en-US"/>
          </a:p>
          <a:p>
            <a:pPr marL="285750" indent="-285750">
              <a:buFont typeface="Arial" panose="020B0604020202020204" pitchFamily="34" charset="0"/>
              <a:buChar char="•"/>
            </a:pPr>
            <a:r>
              <a:rPr lang="en-US"/>
              <a:t>2 breakdowns: 2804 company-owned and 2272 rented warehouses.</a:t>
            </a:r>
            <a:endParaRPr lang="en-US"/>
          </a:p>
          <a:p>
            <a:pPr marL="285750" indent="-285750">
              <a:buFont typeface="Arial" panose="020B0604020202020204" pitchFamily="34" charset="0"/>
              <a:buChar char="•"/>
            </a:pPr>
            <a:r>
              <a:rPr lang="en-US"/>
              <a:t>3 breakdowns: 2740 company-owned and 2266 rented warehouses.</a:t>
            </a:r>
            <a:endParaRPr lang="en-US"/>
          </a:p>
          <a:p>
            <a:pPr marL="285750" indent="-285750">
              <a:buFont typeface="Arial" panose="020B0604020202020204" pitchFamily="34" charset="0"/>
              <a:buChar char="•"/>
            </a:pPr>
            <a:r>
              <a:rPr lang="en-US"/>
              <a:t>Decreasing Counts: As breakdowns increase, counts decrease, but the overall pattern of slightly higher counts in company-owned warehouses persists.</a:t>
            </a:r>
            <a:endParaRPr lang="en-US"/>
          </a:p>
          <a:p>
            <a:pPr marL="285750" indent="-285750">
              <a:buFont typeface="Arial" panose="020B0604020202020204" pitchFamily="34" charset="0"/>
              <a:buChar char="•"/>
            </a:pPr>
            <a:r>
              <a:rPr lang="en-US"/>
              <a:t>Pattern Implication: Breakdown occurrences are relatively evenly distributed between company-owned and rented warehouses, with a slight tendency for higher counts in the company-owned category.</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3" name="Picture 2" descr="flood_vs_flood"/>
          <p:cNvPicPr>
            <a:picLocks noChangeAspect="1"/>
          </p:cNvPicPr>
          <p:nvPr/>
        </p:nvPicPr>
        <p:blipFill>
          <a:blip r:embed="rId2"/>
          <a:stretch>
            <a:fillRect/>
          </a:stretch>
        </p:blipFill>
        <p:spPr>
          <a:xfrm>
            <a:off x="6096000" y="990600"/>
            <a:ext cx="5758180" cy="5288280"/>
          </a:xfrm>
          <a:prstGeom prst="rect">
            <a:avLst/>
          </a:prstGeom>
        </p:spPr>
      </p:pic>
      <p:sp>
        <p:nvSpPr>
          <p:cNvPr id="4" name="Text Box 3"/>
          <p:cNvSpPr txBox="1"/>
          <p:nvPr/>
        </p:nvSpPr>
        <p:spPr>
          <a:xfrm>
            <a:off x="3796665" y="388620"/>
            <a:ext cx="4064000" cy="368300"/>
          </a:xfrm>
          <a:prstGeom prst="rect">
            <a:avLst/>
          </a:prstGeom>
          <a:solidFill>
            <a:schemeClr val="accent1">
              <a:lumMod val="60000"/>
              <a:lumOff val="40000"/>
            </a:schemeClr>
          </a:solidFill>
        </p:spPr>
        <p:txBody>
          <a:bodyPr wrap="square" rtlCol="0">
            <a:spAutoFit/>
          </a:bodyPr>
          <a:p>
            <a:r>
              <a:rPr lang="en-US" b="1"/>
              <a:t>Flood-Impacted</a:t>
            </a:r>
            <a:r>
              <a:rPr lang="en-IN" altLang="en-US" b="1"/>
              <a:t> vs</a:t>
            </a:r>
            <a:r>
              <a:rPr lang="en-US" b="1"/>
              <a:t> Flood-Proof</a:t>
            </a:r>
            <a:endParaRPr lang="en-US" b="1"/>
          </a:p>
        </p:txBody>
      </p:sp>
      <p:sp>
        <p:nvSpPr>
          <p:cNvPr id="6" name="Text Box 5"/>
          <p:cNvSpPr txBox="1"/>
          <p:nvPr/>
        </p:nvSpPr>
        <p:spPr>
          <a:xfrm>
            <a:off x="562610" y="1189355"/>
            <a:ext cx="5318760" cy="5089525"/>
          </a:xfrm>
          <a:prstGeom prst="rect">
            <a:avLst/>
          </a:prstGeom>
          <a:noFill/>
        </p:spPr>
        <p:txBody>
          <a:bodyPr wrap="square" rtlCol="0">
            <a:noAutofit/>
          </a:bodyPr>
          <a:p>
            <a:pPr indent="0">
              <a:buNone/>
            </a:pPr>
            <a:r>
              <a:rPr lang="en-US" sz="2000" b="1"/>
              <a:t>Flood-Impacted Warehouses and Flood-Proof Measures:</a:t>
            </a:r>
            <a:endParaRPr lang="en-US" sz="2000"/>
          </a:p>
          <a:p>
            <a:r>
              <a:rPr lang="en-US" b="1"/>
              <a:t>Non-flood-Proof Measures:</a:t>
            </a:r>
            <a:endParaRPr lang="en-US"/>
          </a:p>
          <a:p>
            <a:r>
              <a:rPr lang="en-US"/>
              <a:t>Among flood-impacted warehouses, 87.2% have not implemented flood-proof measures.</a:t>
            </a:r>
            <a:endParaRPr lang="en-US"/>
          </a:p>
          <a:p>
            <a:pPr indent="0">
              <a:buNone/>
            </a:pPr>
            <a:r>
              <a:rPr lang="en-US" b="1"/>
              <a:t>Flood-Proof Measures:</a:t>
            </a:r>
            <a:endParaRPr lang="en-US"/>
          </a:p>
          <a:p>
            <a:r>
              <a:rPr lang="en-US"/>
              <a:t>Conversely, 12.8% of flood-impacted warehouses have implemented flood-proof measures.</a:t>
            </a:r>
            <a:endParaRPr lang="en-US"/>
          </a:p>
          <a:p>
            <a:r>
              <a:rPr lang="en-US" sz="2000" b="1"/>
              <a:t>Implications:</a:t>
            </a:r>
            <a:endParaRPr lang="en-US" sz="2000" b="1"/>
          </a:p>
          <a:p>
            <a:pPr indent="0">
              <a:buNone/>
            </a:pPr>
            <a:r>
              <a:rPr lang="en-US" b="1"/>
              <a:t>Vulnerabilities:</a:t>
            </a:r>
            <a:r>
              <a:rPr lang="en-US"/>
              <a:t> A significant portion of flood-impacted warehouses lacks flood-proof measures, indicating potential vulnerabilities.</a:t>
            </a:r>
            <a:endParaRPr lang="en-US"/>
          </a:p>
          <a:p>
            <a:pPr indent="0">
              <a:buNone/>
            </a:pPr>
            <a:r>
              <a:rPr lang="en-US" b="1"/>
              <a:t>Protective Measures:</a:t>
            </a:r>
            <a:r>
              <a:rPr lang="en-US"/>
              <a:t> The number of warehouses with flood-proof measures is comparatively low, emphasizing the need for additional protective measures in flood-prone areas.</a:t>
            </a:r>
            <a:endParaRPr lang="en-US"/>
          </a:p>
          <a:p>
            <a:endParaRPr lang="en-US"/>
          </a:p>
          <a:p>
            <a:endParaRPr lang="en-US"/>
          </a:p>
          <a:p>
            <a:endParaRPr lang="en-US"/>
          </a:p>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609600" y="635"/>
            <a:ext cx="10972800" cy="728980"/>
          </a:xfrm>
        </p:spPr>
        <p:txBody>
          <a:bodyPr/>
          <a:p>
            <a:r>
              <a:rPr lang="en-US" sz="60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rPr>
              <a:t>Feature Correlation</a:t>
            </a:r>
            <a:endParaRPr lang="en-US" sz="60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endParaRPr>
          </a:p>
        </p:txBody>
      </p:sp>
      <p:pic>
        <p:nvPicPr>
          <p:cNvPr id="4" name="Picture 3" descr="corr"/>
          <p:cNvPicPr>
            <a:picLocks noChangeAspect="1"/>
          </p:cNvPicPr>
          <p:nvPr/>
        </p:nvPicPr>
        <p:blipFill>
          <a:blip r:embed="rId2"/>
          <a:stretch>
            <a:fillRect/>
          </a:stretch>
        </p:blipFill>
        <p:spPr>
          <a:xfrm>
            <a:off x="774065" y="730250"/>
            <a:ext cx="10808335" cy="6062980"/>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609600" y="135255"/>
            <a:ext cx="10972800" cy="796290"/>
          </a:xfrm>
          <a:noFill/>
        </p:spPr>
        <p:txBody>
          <a:bodyPr/>
          <a:p>
            <a:r>
              <a:rPr lang="en-IN" altLang="en-US"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rPr>
              <a:t>Correlation with the target column</a:t>
            </a:r>
            <a:endParaRPr lang="en-US"/>
          </a:p>
        </p:txBody>
      </p:sp>
      <p:sp>
        <p:nvSpPr>
          <p:cNvPr id="3" name="Text Box 2"/>
          <p:cNvSpPr txBox="1"/>
          <p:nvPr/>
        </p:nvSpPr>
        <p:spPr>
          <a:xfrm>
            <a:off x="426720" y="866140"/>
            <a:ext cx="11306810" cy="5797550"/>
          </a:xfrm>
          <a:prstGeom prst="rect">
            <a:avLst/>
          </a:prstGeom>
          <a:noFill/>
        </p:spPr>
        <p:txBody>
          <a:bodyPr wrap="square" rtlCol="0">
            <a:noAutofit/>
          </a:bodyPr>
          <a:p>
            <a:r>
              <a:rPr lang="en-US" b="1"/>
              <a:t>Negative Correlation:</a:t>
            </a:r>
            <a:endParaRPr lang="en-US"/>
          </a:p>
          <a:p>
            <a:pPr marL="285750" indent="-285750">
              <a:buFont typeface="Arial" panose="020B0604020202020204" pitchFamily="34" charset="0"/>
              <a:buChar char="•"/>
            </a:pPr>
            <a:r>
              <a:rPr lang="en-US"/>
              <a:t>Warehouse establishment year (wh_est_year): -0.60, older warehouses tend to have lower product weight.</a:t>
            </a:r>
            <a:endParaRPr lang="en-US"/>
          </a:p>
          <a:p>
            <a:r>
              <a:rPr lang="en-US" b="1"/>
              <a:t>Weak Negative Correlation:</a:t>
            </a:r>
            <a:endParaRPr lang="en-US"/>
          </a:p>
          <a:p>
            <a:pPr marL="285750" indent="-285750">
              <a:buFont typeface="Arial" panose="020B0604020202020204" pitchFamily="34" charset="0"/>
              <a:buChar char="•"/>
            </a:pPr>
            <a:r>
              <a:rPr lang="en-US"/>
              <a:t>Transport issues in the last year (transport_issue_l1y): -0.17, fewer transport issues may mean slightly higher product weight.</a:t>
            </a:r>
            <a:endParaRPr lang="en-US"/>
          </a:p>
          <a:p>
            <a:r>
              <a:rPr lang="en-US" b="1"/>
              <a:t>No Significant Correlation:</a:t>
            </a:r>
            <a:endParaRPr lang="en-US"/>
          </a:p>
          <a:p>
            <a:pPr marL="285750" indent="-285750">
              <a:buFont typeface="Arial" panose="020B0604020202020204" pitchFamily="34" charset="0"/>
              <a:buChar char="•"/>
            </a:pPr>
            <a:r>
              <a:rPr lang="en-US"/>
              <a:t>Variables (govt_check_l3m, workers_num, retail_shop_num, dist_from_hub, flood_impacted, electric_supply, flood_proof, WH_regional_zone, num_refill_req_l3m, distributor_num, Competitor_in_mkt, WH_regional_zone) show no significant linear relationship with product weight.</a:t>
            </a:r>
            <a:endParaRPr lang="en-US"/>
          </a:p>
          <a:p>
            <a:r>
              <a:rPr lang="en-US" b="1"/>
              <a:t>Positive Correlation:</a:t>
            </a:r>
            <a:endParaRPr lang="en-US"/>
          </a:p>
          <a:p>
            <a:pPr marL="285750" indent="-285750">
              <a:buFont typeface="Arial" panose="020B0604020202020204" pitchFamily="34" charset="0"/>
              <a:buChar char="•"/>
            </a:pPr>
            <a:r>
              <a:rPr lang="en-US"/>
              <a:t>Temperature-regulating machine indicator (temp_reg_mach): 0.10, warehouses with these machines may have slightly higher product weight.</a:t>
            </a:r>
            <a:endParaRPr lang="en-US"/>
          </a:p>
          <a:p>
            <a:r>
              <a:rPr lang="en-US" b="1"/>
              <a:t>Moderate Positive Correlation:</a:t>
            </a:r>
            <a:endParaRPr lang="en-US"/>
          </a:p>
          <a:p>
            <a:pPr marL="285750" indent="-285750">
              <a:buFont typeface="Arial" panose="020B0604020202020204" pitchFamily="34" charset="0"/>
              <a:buChar char="•"/>
            </a:pPr>
            <a:r>
              <a:rPr lang="en-US"/>
              <a:t>Warehouse breakdowns in the last 3 months (wh_breakdown_l3m): 0.34, breakdowns relate to higher product weight.</a:t>
            </a:r>
            <a:endParaRPr lang="en-US"/>
          </a:p>
          <a:p>
            <a:r>
              <a:rPr lang="en-US" b="1"/>
              <a:t>Strong Positive Correlation:</a:t>
            </a:r>
            <a:endParaRPr lang="en-US"/>
          </a:p>
          <a:p>
            <a:pPr marL="285750" indent="-285750">
              <a:buFont typeface="Arial" panose="020B0604020202020204" pitchFamily="34" charset="0"/>
              <a:buChar char="•"/>
            </a:pPr>
            <a:r>
              <a:rPr lang="en-US"/>
              <a:t>Warehouse age (wh_age): 0.60, older warehouses have higher product weight.</a:t>
            </a:r>
            <a:endParaRPr lang="en-US"/>
          </a:p>
          <a:p>
            <a:r>
              <a:rPr lang="en-US" b="1"/>
              <a:t>Very Strong Positive Correlation:</a:t>
            </a:r>
            <a:endParaRPr lang="en-US"/>
          </a:p>
          <a:p>
            <a:pPr marL="285750" indent="-285750">
              <a:buFont typeface="Arial" panose="020B0604020202020204" pitchFamily="34" charset="0"/>
              <a:buChar char="•"/>
            </a:pPr>
            <a:r>
              <a:rPr lang="en-US"/>
              <a:t>Storage issues reported in the last 3 months (storage_issue_reported_l3m): 0.99, warehouses reporting issues tend to have significantly higher product weight.</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156210" y="102235"/>
            <a:ext cx="11956415" cy="1023620"/>
          </a:xfrm>
        </p:spPr>
        <p:txBody>
          <a:bodyPr/>
          <a:p>
            <a:r>
              <a:rPr lang="en-IN" altLang="en-US" sz="36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rPr>
              <a:t>Impact of Categorical Features on Target Variable</a:t>
            </a:r>
            <a:endParaRPr lang="en-IN" altLang="en-US" sz="36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endParaRPr>
          </a:p>
        </p:txBody>
      </p:sp>
      <p:sp>
        <p:nvSpPr>
          <p:cNvPr id="3" name="Text Box 2"/>
          <p:cNvSpPr txBox="1"/>
          <p:nvPr/>
        </p:nvSpPr>
        <p:spPr>
          <a:xfrm>
            <a:off x="746125" y="1308100"/>
            <a:ext cx="4410710" cy="5236210"/>
          </a:xfrm>
          <a:prstGeom prst="rect">
            <a:avLst/>
          </a:prstGeom>
          <a:noFill/>
        </p:spPr>
        <p:txBody>
          <a:bodyPr wrap="square" rtlCol="0">
            <a:noAutofit/>
          </a:bodyPr>
          <a:p>
            <a:pPr algn="ctr"/>
            <a:r>
              <a:rPr lang="en-US" sz="2000" b="1"/>
              <a:t>Highly Relevant Features</a:t>
            </a:r>
            <a:endParaRPr lang="en-US" sz="2000" b="1"/>
          </a:p>
          <a:p>
            <a:endParaRPr lang="en-US"/>
          </a:p>
          <a:p>
            <a:pPr indent="0">
              <a:buNone/>
            </a:pPr>
            <a:r>
              <a:rPr lang="en-US" sz="2000" b="1"/>
              <a:t>Location Type:</a:t>
            </a:r>
            <a:endParaRPr lang="en-US" sz="2000" b="1"/>
          </a:p>
          <a:p>
            <a:pPr marL="285750" indent="-285750">
              <a:buFont typeface="Arial" panose="020B0604020202020204" pitchFamily="34" charset="0"/>
              <a:buChar char="•"/>
            </a:pPr>
            <a:r>
              <a:rPr lang="en-US" sz="2000"/>
              <a:t>ANOVA F-statistic: 139.77</a:t>
            </a:r>
            <a:endParaRPr lang="en-US" sz="2000"/>
          </a:p>
          <a:p>
            <a:pPr marL="285750" indent="-285750">
              <a:buFont typeface="Arial" panose="020B0604020202020204" pitchFamily="34" charset="0"/>
              <a:buChar char="•"/>
            </a:pPr>
            <a:r>
              <a:rPr lang="en-US" sz="2000"/>
              <a:t>P-value: 3.64e-32</a:t>
            </a:r>
            <a:endParaRPr lang="en-US" sz="2000"/>
          </a:p>
          <a:p>
            <a:pPr marL="285750" indent="-285750">
              <a:buFont typeface="Arial" panose="020B0604020202020204" pitchFamily="34" charset="0"/>
              <a:buChar char="•"/>
            </a:pPr>
            <a:r>
              <a:rPr lang="en-US" sz="2000"/>
              <a:t>Observation: Significant differences in means, highly relevant.</a:t>
            </a:r>
            <a:endParaRPr lang="en-US" sz="2000"/>
          </a:p>
          <a:p>
            <a:pPr marL="285750" indent="-285750">
              <a:buFont typeface="Arial" panose="020B0604020202020204" pitchFamily="34" charset="0"/>
              <a:buChar char="•"/>
            </a:pPr>
            <a:endParaRPr lang="en-US" sz="2000"/>
          </a:p>
          <a:p>
            <a:pPr indent="0">
              <a:buNone/>
            </a:pPr>
            <a:r>
              <a:rPr lang="en-US" sz="2000" b="1"/>
              <a:t>Approved Warehouse Govt Certificate:</a:t>
            </a:r>
            <a:endParaRPr lang="en-US" sz="2000" b="1"/>
          </a:p>
          <a:p>
            <a:pPr marL="285750" indent="-285750">
              <a:buFont typeface="Arial" panose="020B0604020202020204" pitchFamily="34" charset="0"/>
              <a:buChar char="•"/>
            </a:pPr>
            <a:r>
              <a:rPr lang="en-US" sz="2000"/>
              <a:t>ANOVA F-statistic: 365.64</a:t>
            </a:r>
            <a:endParaRPr lang="en-US" sz="2000"/>
          </a:p>
          <a:p>
            <a:pPr marL="285750" indent="-285750">
              <a:buFont typeface="Arial" panose="020B0604020202020204" pitchFamily="34" charset="0"/>
              <a:buChar char="•"/>
            </a:pPr>
            <a:r>
              <a:rPr lang="en-US" sz="2000"/>
              <a:t>P-value: 1.55e-306</a:t>
            </a:r>
            <a:endParaRPr lang="en-US" sz="2000"/>
          </a:p>
          <a:p>
            <a:pPr marL="285750" indent="-285750">
              <a:buFont typeface="Arial" panose="020B0604020202020204" pitchFamily="34" charset="0"/>
              <a:buChar char="•"/>
            </a:pPr>
            <a:r>
              <a:rPr lang="en-US" sz="2000"/>
              <a:t>Observation: Significant differences in means, highly relevant.</a:t>
            </a:r>
            <a:endParaRPr lang="en-US" sz="2000"/>
          </a:p>
        </p:txBody>
      </p:sp>
      <p:sp>
        <p:nvSpPr>
          <p:cNvPr id="4" name="Text Box 3"/>
          <p:cNvSpPr txBox="1"/>
          <p:nvPr/>
        </p:nvSpPr>
        <p:spPr>
          <a:xfrm>
            <a:off x="5307965" y="1125855"/>
            <a:ext cx="6264275" cy="5417820"/>
          </a:xfrm>
          <a:prstGeom prst="rect">
            <a:avLst/>
          </a:prstGeom>
          <a:noFill/>
        </p:spPr>
        <p:txBody>
          <a:bodyPr wrap="square" rtlCol="0">
            <a:noAutofit/>
          </a:bodyPr>
          <a:p>
            <a:pPr algn="ctr"/>
            <a:r>
              <a:rPr lang="en-US" sz="2000" b="1"/>
              <a:t>Potentially Relevant Feature</a:t>
            </a:r>
            <a:endParaRPr lang="en-US" sz="2000" b="1"/>
          </a:p>
          <a:p>
            <a:pPr algn="l"/>
            <a:r>
              <a:rPr lang="en-US" sz="2000" b="1"/>
              <a:t>Warehouse Capacity Size:</a:t>
            </a:r>
            <a:endParaRPr lang="en-US" sz="2000" b="1"/>
          </a:p>
          <a:p>
            <a:pPr marL="285750" indent="-285750">
              <a:buFont typeface="Arial" panose="020B0604020202020204" pitchFamily="34" charset="0"/>
              <a:buChar char="•"/>
            </a:pPr>
            <a:r>
              <a:rPr lang="en-US"/>
              <a:t>ANOVA F-statistic: 1.11</a:t>
            </a:r>
            <a:endParaRPr lang="en-US"/>
          </a:p>
          <a:p>
            <a:pPr marL="285750" indent="-285750">
              <a:buFont typeface="Arial" panose="020B0604020202020204" pitchFamily="34" charset="0"/>
              <a:buChar char="•"/>
            </a:pPr>
            <a:r>
              <a:rPr lang="en-US"/>
              <a:t>P-value: 0.33</a:t>
            </a:r>
            <a:endParaRPr lang="en-US"/>
          </a:p>
          <a:p>
            <a:pPr marL="285750" indent="-285750">
              <a:buFont typeface="Arial" panose="020B0604020202020204" pitchFamily="34" charset="0"/>
              <a:buChar char="•"/>
            </a:pPr>
            <a:r>
              <a:rPr lang="en-US"/>
              <a:t>Observation: Borderline result (p-value: 0.33), potential relevance, further investigation warranted.</a:t>
            </a:r>
            <a:endParaRPr lang="en-US"/>
          </a:p>
          <a:p>
            <a:endParaRPr lang="en-US"/>
          </a:p>
          <a:p>
            <a:pPr algn="ctr"/>
            <a:r>
              <a:rPr lang="en-US" sz="2000" b="1"/>
              <a:t>Less Relevant Features:</a:t>
            </a:r>
            <a:endParaRPr lang="en-US" sz="2000" b="1"/>
          </a:p>
          <a:p>
            <a:r>
              <a:rPr lang="en-US" sz="2000" b="1"/>
              <a:t>Zone:</a:t>
            </a:r>
            <a:endParaRPr lang="en-US" sz="2000" b="1"/>
          </a:p>
          <a:p>
            <a:pPr marL="285750" indent="-285750">
              <a:buFont typeface="Arial" panose="020B0604020202020204" pitchFamily="34" charset="0"/>
              <a:buChar char="•"/>
            </a:pPr>
            <a:r>
              <a:rPr lang="en-US"/>
              <a:t>ANOVA F-statistic: 1.11</a:t>
            </a:r>
            <a:endParaRPr lang="en-US"/>
          </a:p>
          <a:p>
            <a:pPr marL="285750" indent="-285750">
              <a:buFont typeface="Arial" panose="020B0604020202020204" pitchFamily="34" charset="0"/>
              <a:buChar char="•"/>
            </a:pPr>
            <a:r>
              <a:rPr lang="en-US"/>
              <a:t>P-value: 0.35</a:t>
            </a:r>
            <a:endParaRPr lang="en-US"/>
          </a:p>
          <a:p>
            <a:pPr marL="285750" indent="-285750">
              <a:buFont typeface="Arial" panose="020B0604020202020204" pitchFamily="34" charset="0"/>
              <a:buChar char="•"/>
            </a:pPr>
            <a:r>
              <a:rPr lang="en-US"/>
              <a:t>Observation: No significant differences in means, less relevant.</a:t>
            </a:r>
            <a:endParaRPr lang="en-US"/>
          </a:p>
          <a:p>
            <a:r>
              <a:rPr lang="en-US" sz="2000" b="1"/>
              <a:t>Warehouse Owner Type:</a:t>
            </a:r>
            <a:endParaRPr lang="en-US" sz="2000" b="1"/>
          </a:p>
          <a:p>
            <a:pPr marL="285750" indent="-285750">
              <a:buFont typeface="Arial" panose="020B0604020202020204" pitchFamily="34" charset="0"/>
              <a:buChar char="•"/>
            </a:pPr>
            <a:r>
              <a:rPr lang="en-US"/>
              <a:t>ANOVA F-statistic: 0.84</a:t>
            </a:r>
            <a:endParaRPr lang="en-US"/>
          </a:p>
          <a:p>
            <a:pPr marL="285750" indent="-285750">
              <a:buFont typeface="Arial" panose="020B0604020202020204" pitchFamily="34" charset="0"/>
              <a:buChar char="•"/>
            </a:pPr>
            <a:r>
              <a:rPr lang="en-US"/>
              <a:t>P-value: 0.36</a:t>
            </a:r>
            <a:endParaRPr lang="en-US"/>
          </a:p>
          <a:p>
            <a:pPr marL="285750" indent="-285750">
              <a:buFont typeface="Arial" panose="020B0604020202020204" pitchFamily="34" charset="0"/>
              <a:buChar char="•"/>
            </a:pPr>
            <a:r>
              <a:rPr lang="en-US"/>
              <a:t>Observation: No significant differences in means, less relevant.</a:t>
            </a:r>
            <a:endParaRPr lang="en-US"/>
          </a:p>
          <a:p>
            <a:endParaRPr lang="en-US"/>
          </a:p>
          <a:p>
            <a:endParaRPr lang="en-US"/>
          </a:p>
          <a:p>
            <a:endParaRPr lang="en-US"/>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609600" y="274955"/>
            <a:ext cx="10972800" cy="1035050"/>
          </a:xfrm>
        </p:spPr>
        <p:txBody>
          <a:bodyPr/>
          <a:p>
            <a:r>
              <a:rPr lang="en-IN" altLang="en-US"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rPr>
              <a:t>Encoding Categorical Features</a:t>
            </a:r>
            <a:endParaRPr lang="en-IN" altLang="en-US"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endParaRPr>
          </a:p>
        </p:txBody>
      </p:sp>
      <p:sp>
        <p:nvSpPr>
          <p:cNvPr id="3" name="Text Box 2"/>
          <p:cNvSpPr txBox="1"/>
          <p:nvPr/>
        </p:nvSpPr>
        <p:spPr>
          <a:xfrm>
            <a:off x="609600" y="1395730"/>
            <a:ext cx="10973435" cy="5126990"/>
          </a:xfrm>
          <a:prstGeom prst="rect">
            <a:avLst/>
          </a:prstGeom>
          <a:noFill/>
        </p:spPr>
        <p:txBody>
          <a:bodyPr wrap="square" rtlCol="0">
            <a:noAutofit/>
          </a:bodyPr>
          <a:p>
            <a:pPr marL="285750" indent="-285750">
              <a:buFont typeface="Arial" panose="020B0604020202020204" pitchFamily="34" charset="0"/>
              <a:buChar char="•"/>
            </a:pPr>
            <a:r>
              <a:rPr lang="en-US" sz="2800">
                <a:latin typeface="Calibri" panose="020F0502020204030204" charset="0"/>
                <a:cs typeface="Calibri" panose="020F0502020204030204" charset="0"/>
              </a:rPr>
              <a:t>Utilized LabelEncoder from sklearn.preprocessing to transform categorical variables in the dataset.</a:t>
            </a:r>
            <a:endParaRPr lang="en-US" sz="2800">
              <a:latin typeface="Calibri" panose="020F0502020204030204" charset="0"/>
              <a:cs typeface="Calibri" panose="020F0502020204030204" charset="0"/>
            </a:endParaRPr>
          </a:p>
          <a:p>
            <a:pPr marL="285750" indent="-285750">
              <a:buFont typeface="Arial" panose="020B0604020202020204" pitchFamily="34" charset="0"/>
              <a:buChar char="•"/>
            </a:pPr>
            <a:r>
              <a:rPr lang="en-US" sz="2800">
                <a:latin typeface="Calibri" panose="020F0502020204030204" charset="0"/>
                <a:cs typeface="Calibri" panose="020F0502020204030204" charset="0"/>
              </a:rPr>
              <a:t>Encoded 'Location_type', 'WH_capacity_size', 'wh_owner_type', and 'approved_wh_govt_certificate' using LabelEncoder for numerical representation.</a:t>
            </a:r>
            <a:endParaRPr lang="en-US" sz="2800">
              <a:latin typeface="Calibri" panose="020F0502020204030204" charset="0"/>
              <a:cs typeface="Calibri" panose="020F0502020204030204" charset="0"/>
            </a:endParaRPr>
          </a:p>
          <a:p>
            <a:pPr marL="285750" indent="-285750">
              <a:buFont typeface="Arial" panose="020B0604020202020204" pitchFamily="34" charset="0"/>
              <a:buChar char="•"/>
            </a:pPr>
            <a:r>
              <a:rPr lang="en-US" sz="2800">
                <a:latin typeface="Calibri" panose="020F0502020204030204" charset="0"/>
                <a:cs typeface="Calibri" panose="020F0502020204030204" charset="0"/>
              </a:rPr>
              <a:t>Applied one-hot encoding to 'zone' variable for enhanced model interpretability and performance.</a:t>
            </a:r>
            <a:endParaRPr lang="en-US" sz="2800">
              <a:latin typeface="Calibri" panose="020F0502020204030204" charset="0"/>
              <a:cs typeface="Calibri" panose="020F0502020204030204" charset="0"/>
            </a:endParaRPr>
          </a:p>
          <a:p>
            <a:pPr marL="285750" indent="-285750">
              <a:buFont typeface="Arial" panose="020B0604020202020204" pitchFamily="34" charset="0"/>
              <a:buChar char="•"/>
            </a:pPr>
            <a:r>
              <a:rPr lang="en-US" sz="2800">
                <a:latin typeface="Calibri" panose="020F0502020204030204" charset="0"/>
                <a:cs typeface="Calibri" panose="020F0502020204030204" charset="0"/>
              </a:rPr>
              <a:t>This preprocessing step ensures compatibility with machine learning algorithms that require numerical input.</a:t>
            </a:r>
            <a:endParaRPr lang="en-US" sz="2800">
              <a:latin typeface="Calibri" panose="020F0502020204030204" charset="0"/>
              <a:cs typeface="Calibri" panose="020F0502020204030204" charset="0"/>
            </a:endParaRPr>
          </a:p>
          <a:p>
            <a:pPr marL="285750" indent="-285750">
              <a:buFont typeface="Arial" panose="020B0604020202020204" pitchFamily="34" charset="0"/>
              <a:buChar char="•"/>
            </a:pPr>
            <a:r>
              <a:rPr lang="en-US" sz="2800">
                <a:latin typeface="Calibri" panose="020F0502020204030204" charset="0"/>
                <a:cs typeface="Calibri" panose="020F0502020204030204" charset="0"/>
              </a:rPr>
              <a:t>Improved data readiness and paved the way for more robust model development and analysis.</a:t>
            </a:r>
            <a:endParaRPr lang="en-US" sz="2800">
              <a:latin typeface="Calibri" panose="020F0502020204030204" charset="0"/>
              <a:cs typeface="Calibri" panose="020F050202020403020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68580" y="96520"/>
            <a:ext cx="7663180" cy="745490"/>
          </a:xfrm>
        </p:spPr>
        <p:txBody>
          <a:bodyPr/>
          <a:p>
            <a:r>
              <a:rPr lang="en-US" sz="4800" b="1">
                <a:ln w="13462">
                  <a:solidFill>
                    <a:schemeClr val="bg1"/>
                  </a:solidFill>
                  <a:prstDash val="solid"/>
                </a:ln>
                <a:gradFill>
                  <a:gsLst>
                    <a:gs pos="0">
                      <a:srgbClr val="012D86"/>
                    </a:gs>
                    <a:gs pos="100000">
                      <a:srgbClr val="0E2557"/>
                    </a:gs>
                  </a:gsLst>
                  <a:lin scaled="0"/>
                </a:gradFill>
                <a:effectLst>
                  <a:outerShdw dist="38100" dir="2700000" algn="bl" rotWithShape="0">
                    <a:schemeClr val="accent5"/>
                  </a:outerShdw>
                </a:effectLst>
              </a:rPr>
              <a:t>Variance Inflation Factor</a:t>
            </a:r>
            <a:endParaRPr lang="en-US" sz="4800" b="1">
              <a:ln w="13462">
                <a:solidFill>
                  <a:schemeClr val="bg1"/>
                </a:solidFill>
                <a:prstDash val="solid"/>
              </a:ln>
              <a:gradFill>
                <a:gsLst>
                  <a:gs pos="0">
                    <a:srgbClr val="012D86"/>
                  </a:gs>
                  <a:gs pos="100000">
                    <a:srgbClr val="0E2557"/>
                  </a:gs>
                </a:gsLst>
                <a:lin scaled="0"/>
              </a:gradFill>
              <a:effectLst>
                <a:outerShdw dist="38100" dir="2700000" algn="bl" rotWithShape="0">
                  <a:schemeClr val="accent5"/>
                </a:outerShdw>
              </a:effectLst>
            </a:endParaRPr>
          </a:p>
        </p:txBody>
      </p:sp>
      <p:sp>
        <p:nvSpPr>
          <p:cNvPr id="4" name="Text Box 3"/>
          <p:cNvSpPr txBox="1"/>
          <p:nvPr/>
        </p:nvSpPr>
        <p:spPr>
          <a:xfrm>
            <a:off x="456565" y="842010"/>
            <a:ext cx="7079615" cy="5839460"/>
          </a:xfrm>
          <a:prstGeom prst="rect">
            <a:avLst/>
          </a:prstGeom>
          <a:noFill/>
        </p:spPr>
        <p:txBody>
          <a:bodyPr wrap="square" rtlCol="0">
            <a:noAutofit/>
          </a:bodyPr>
          <a:p>
            <a:pPr marL="285750" indent="-285750" algn="l">
              <a:buFont typeface="Arial" panose="020B0604020202020204" pitchFamily="34" charset="0"/>
              <a:buChar char="•"/>
            </a:pPr>
            <a:r>
              <a:rPr lang="en-US">
                <a:solidFill>
                  <a:schemeClr val="tx1"/>
                </a:solidFill>
              </a:rPr>
              <a:t>All Variance Inflation Factors (VIFs) are close to 1, indicating low multicollinearity.</a:t>
            </a:r>
            <a:endParaRPr lang="en-US">
              <a:solidFill>
                <a:schemeClr val="tx1"/>
              </a:solidFill>
            </a:endParaRPr>
          </a:p>
          <a:p>
            <a:pPr marL="285750" indent="-285750" algn="l">
              <a:buFont typeface="Arial" panose="020B0604020202020204" pitchFamily="34" charset="0"/>
              <a:buChar char="•"/>
            </a:pPr>
            <a:r>
              <a:rPr lang="en-US">
                <a:solidFill>
                  <a:schemeClr val="tx1"/>
                </a:solidFill>
              </a:rPr>
              <a:t>No evidence of problematic correlations among independent variables.</a:t>
            </a:r>
            <a:endParaRPr lang="en-US">
              <a:solidFill>
                <a:schemeClr val="tx1"/>
              </a:solidFill>
            </a:endParaRPr>
          </a:p>
          <a:p>
            <a:pPr marL="285750" indent="-285750" algn="l">
              <a:buFont typeface="Arial" panose="020B0604020202020204" pitchFamily="34" charset="0"/>
              <a:buChar char="•"/>
            </a:pPr>
            <a:r>
              <a:rPr lang="en-US">
                <a:solidFill>
                  <a:schemeClr val="tx1"/>
                </a:solidFill>
              </a:rPr>
              <a:t>Features have VIFs well below the common threshold of 5, suggesting stability in the model.</a:t>
            </a:r>
            <a:endParaRPr lang="en-US">
              <a:solidFill>
                <a:schemeClr val="tx1"/>
              </a:solidFill>
            </a:endParaRPr>
          </a:p>
          <a:p>
            <a:pPr marL="285750" indent="-285750" algn="l">
              <a:buFont typeface="Arial" panose="020B0604020202020204" pitchFamily="34" charset="0"/>
              <a:buChar char="•"/>
            </a:pPr>
            <a:r>
              <a:rPr lang="en-US">
                <a:solidFill>
                  <a:schemeClr val="tx1"/>
                </a:solidFill>
              </a:rPr>
              <a:t>Location_type, WH_capacity_size, and WH_regional_zone exhibit VIFs close to 1, indicating minimal correlation with other features.</a:t>
            </a:r>
            <a:endParaRPr lang="en-US">
              <a:solidFill>
                <a:schemeClr val="tx1"/>
              </a:solidFill>
            </a:endParaRPr>
          </a:p>
          <a:p>
            <a:pPr marL="285750" indent="-285750" algn="l">
              <a:buFont typeface="Arial" panose="020B0604020202020204" pitchFamily="34" charset="0"/>
              <a:buChar char="•"/>
            </a:pPr>
            <a:r>
              <a:rPr lang="en-US">
                <a:solidFill>
                  <a:schemeClr val="tx1"/>
                </a:solidFill>
              </a:rPr>
              <a:t>Absence of high VIF values ensures that the model is not affected by collinearity issues.</a:t>
            </a:r>
            <a:endParaRPr lang="en-US">
              <a:solidFill>
                <a:schemeClr val="tx1"/>
              </a:solidFill>
            </a:endParaRPr>
          </a:p>
          <a:p>
            <a:pPr marL="285750" indent="-285750" algn="l">
              <a:buFont typeface="Arial" panose="020B0604020202020204" pitchFamily="34" charset="0"/>
              <a:buChar char="•"/>
            </a:pPr>
            <a:r>
              <a:rPr lang="en-US">
                <a:solidFill>
                  <a:schemeClr val="tx1"/>
                </a:solidFill>
              </a:rPr>
              <a:t>Some features, such as storage_issue_reported_l3m, govt_check_l3m, and wh_age, have moderate VIFs (around 1.8), indicating a moderate level of correlation with other features.</a:t>
            </a:r>
            <a:endParaRPr lang="en-US">
              <a:solidFill>
                <a:schemeClr val="tx1"/>
              </a:solidFill>
            </a:endParaRPr>
          </a:p>
          <a:p>
            <a:pPr marL="285750" indent="-285750" algn="l">
              <a:buFont typeface="Arial" panose="020B0604020202020204" pitchFamily="34" charset="0"/>
              <a:buChar char="•"/>
            </a:pPr>
            <a:r>
              <a:rPr lang="en-US">
                <a:solidFill>
                  <a:schemeClr val="tx1"/>
                </a:solidFill>
              </a:rPr>
              <a:t>The absence of high VIFs across features indicates the stability of the model and the reliability of the coefficients estimated for each variable.</a:t>
            </a:r>
            <a:endParaRPr lang="en-US">
              <a:solidFill>
                <a:schemeClr val="tx1"/>
              </a:solidFill>
            </a:endParaRPr>
          </a:p>
          <a:p>
            <a:pPr marL="285750" indent="-285750" algn="l">
              <a:buFont typeface="Arial" panose="020B0604020202020204" pitchFamily="34" charset="0"/>
              <a:buChar char="•"/>
            </a:pPr>
            <a:r>
              <a:rPr lang="en-US">
                <a:solidFill>
                  <a:schemeClr val="tx1"/>
                </a:solidFill>
              </a:rPr>
              <a:t>The low VIF values indicate that the dataset is suitable for regression analysis, and the features can be considered independently for predicting the target variable.</a:t>
            </a:r>
            <a:endParaRPr lang="en-US">
              <a:solidFill>
                <a:schemeClr val="tx1"/>
              </a:solidFill>
            </a:endParaRPr>
          </a:p>
        </p:txBody>
      </p:sp>
      <p:pic>
        <p:nvPicPr>
          <p:cNvPr id="5" name="Picture 4" descr="Screenshot (53)"/>
          <p:cNvPicPr>
            <a:picLocks noChangeAspect="1"/>
          </p:cNvPicPr>
          <p:nvPr/>
        </p:nvPicPr>
        <p:blipFill>
          <a:blip r:embed="rId2"/>
          <a:stretch>
            <a:fillRect/>
          </a:stretch>
        </p:blipFill>
        <p:spPr>
          <a:xfrm>
            <a:off x="7813040" y="97155"/>
            <a:ext cx="4029710" cy="66643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609600" y="274955"/>
            <a:ext cx="10972800" cy="916305"/>
          </a:xfrm>
        </p:spPr>
        <p:txBody>
          <a:bodyPr/>
          <a:p>
            <a:r>
              <a:rPr lang="en-IN" altLang="en-US"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rPr>
              <a:t>Model Building and Evaluation</a:t>
            </a:r>
            <a:endParaRPr lang="en-US"/>
          </a:p>
        </p:txBody>
      </p:sp>
      <p:sp>
        <p:nvSpPr>
          <p:cNvPr id="3" name="Text Box 2"/>
          <p:cNvSpPr txBox="1"/>
          <p:nvPr/>
        </p:nvSpPr>
        <p:spPr>
          <a:xfrm>
            <a:off x="609600" y="1340485"/>
            <a:ext cx="10971530" cy="5234940"/>
          </a:xfrm>
          <a:prstGeom prst="rect">
            <a:avLst/>
          </a:prstGeom>
          <a:noFill/>
        </p:spPr>
        <p:txBody>
          <a:bodyPr wrap="square" rtlCol="0">
            <a:noAutofit/>
          </a:bodyPr>
          <a:p>
            <a:pPr marL="285750" indent="-285750">
              <a:buFont typeface="Arial" panose="020B0604020202020204" pitchFamily="34" charset="0"/>
              <a:buChar char="•"/>
            </a:pPr>
            <a:r>
              <a:rPr lang="en-US" sz="2000"/>
              <a:t>Diverse Ensemble: Employed a diverse set of regression models to capture various nuances in the dataset.</a:t>
            </a:r>
            <a:endParaRPr lang="en-US" sz="2000"/>
          </a:p>
          <a:p>
            <a:pPr marL="285750" indent="-285750">
              <a:buFont typeface="Arial" panose="020B0604020202020204" pitchFamily="34" charset="0"/>
              <a:buChar char="•"/>
            </a:pPr>
            <a:r>
              <a:rPr lang="en-US" sz="2000"/>
              <a:t>Linear Models: Utilized Linear Regression, Ridge, Lasso, and Support Vector Regression (SVR) to capture linear relationships.</a:t>
            </a:r>
            <a:endParaRPr lang="en-US" sz="2000"/>
          </a:p>
          <a:p>
            <a:pPr marL="285750" indent="-285750">
              <a:buFont typeface="Arial" panose="020B0604020202020204" pitchFamily="34" charset="0"/>
              <a:buChar char="•"/>
            </a:pPr>
            <a:r>
              <a:rPr lang="en-US" sz="2000"/>
              <a:t>Tree-Based Models: Incorporated Decision Tree, Random Forest, Extra Trees, Gradient Boosting, AdaBoost, and XGBoost for capturing non-linear patterns and interactions.</a:t>
            </a:r>
            <a:endParaRPr lang="en-US" sz="2000"/>
          </a:p>
          <a:p>
            <a:pPr marL="285750" indent="-285750">
              <a:buFont typeface="Arial" panose="020B0604020202020204" pitchFamily="34" charset="0"/>
              <a:buChar char="•"/>
            </a:pPr>
            <a:r>
              <a:rPr lang="en-US" sz="2000"/>
              <a:t>Neural Network: Implemented a Multilayer Perceptron (MLP) for its ability to model complex, non-linear relationships.</a:t>
            </a:r>
            <a:endParaRPr lang="en-US" sz="2000"/>
          </a:p>
          <a:p>
            <a:pPr marL="285750" indent="-285750">
              <a:buFont typeface="Arial" panose="020B0604020202020204" pitchFamily="34" charset="0"/>
              <a:buChar char="•"/>
            </a:pPr>
            <a:r>
              <a:rPr lang="en-US" sz="2000"/>
              <a:t>Ensuring Robustness: Ensemble of models provides robust predictions by combining the strengths of different algorithms.</a:t>
            </a:r>
            <a:endParaRPr lang="en-US" sz="2000"/>
          </a:p>
          <a:p>
            <a:pPr marL="285750" indent="-285750">
              <a:buFont typeface="Arial" panose="020B0604020202020204" pitchFamily="34" charset="0"/>
              <a:buChar char="•"/>
            </a:pPr>
            <a:r>
              <a:rPr lang="en-US" sz="2000"/>
              <a:t>Hyperparameter Tuning: Fine-tuned model hyperparameters to optimize individual model performance.</a:t>
            </a:r>
            <a:endParaRPr lang="en-US" sz="2000"/>
          </a:p>
          <a:p>
            <a:pPr marL="285750" indent="-285750">
              <a:buFont typeface="Arial" panose="020B0604020202020204" pitchFamily="34" charset="0"/>
              <a:buChar char="•"/>
            </a:pPr>
            <a:r>
              <a:rPr lang="en-US" sz="2000"/>
              <a:t>Evaluation Metrics: Assessed models using standard regression evaluation metrics such as R-squared, Mean Squared Error (MSE), and Mean Absolute Error (MAE).</a:t>
            </a:r>
            <a:endParaRPr lang="en-US" sz="2000"/>
          </a:p>
          <a:p>
            <a:pPr marL="285750" indent="-285750">
              <a:buFont typeface="Arial" panose="020B0604020202020204" pitchFamily="34" charset="0"/>
              <a:buChar char="•"/>
            </a:pPr>
            <a:r>
              <a:rPr lang="en-US" sz="2000"/>
              <a:t>Insightful Ensemble: Each model contributes uniquely, contributing to a more insightful and accurate prediction.</a:t>
            </a:r>
            <a:endParaRPr lang="en-US" sz="20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609600" y="182880"/>
            <a:ext cx="10972800" cy="998220"/>
          </a:xfrm>
        </p:spPr>
        <p:txBody>
          <a:bodyPr/>
          <a:p>
            <a:r>
              <a:rPr lang="en-US" sz="6000" b="1">
                <a:ln w="9525">
                  <a:solidFill>
                    <a:schemeClr val="bg1"/>
                  </a:solidFill>
                  <a:prstDash val="solid"/>
                </a:ln>
                <a:solidFill>
                  <a:srgbClr val="002060"/>
                </a:solidFill>
                <a:effectLst>
                  <a:outerShdw blurRad="12700" dist="38100" dir="2700000" algn="tl" rotWithShape="0">
                    <a:schemeClr val="bg1">
                      <a:lumMod val="50000"/>
                    </a:schemeClr>
                  </a:outerShdw>
                </a:effectLst>
              </a:rPr>
              <a:t>Evaluation Results</a:t>
            </a:r>
            <a:endParaRPr lang="en-US" sz="6000" b="1">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pic>
        <p:nvPicPr>
          <p:cNvPr id="3" name="Picture 2" descr="Screenshot (54)"/>
          <p:cNvPicPr>
            <a:picLocks noChangeAspect="1"/>
          </p:cNvPicPr>
          <p:nvPr/>
        </p:nvPicPr>
        <p:blipFill>
          <a:blip r:embed="rId2"/>
          <a:stretch>
            <a:fillRect/>
          </a:stretch>
        </p:blipFill>
        <p:spPr>
          <a:xfrm>
            <a:off x="6645910" y="1343660"/>
            <a:ext cx="5108575" cy="5035550"/>
          </a:xfrm>
          <a:prstGeom prst="rect">
            <a:avLst/>
          </a:prstGeom>
        </p:spPr>
      </p:pic>
      <p:sp>
        <p:nvSpPr>
          <p:cNvPr id="5" name="Text Box 4"/>
          <p:cNvSpPr txBox="1"/>
          <p:nvPr/>
        </p:nvSpPr>
        <p:spPr>
          <a:xfrm>
            <a:off x="340360" y="1344295"/>
            <a:ext cx="6135370" cy="5034915"/>
          </a:xfrm>
          <a:prstGeom prst="rect">
            <a:avLst/>
          </a:prstGeom>
          <a:noFill/>
        </p:spPr>
        <p:txBody>
          <a:bodyPr wrap="square" rtlCol="0">
            <a:noAutofit/>
          </a:bodyPr>
          <a:p>
            <a:pPr marL="285750" indent="-285750">
              <a:buFont typeface="Arial" panose="020B0604020202020204" pitchFamily="34" charset="0"/>
              <a:buChar char="•"/>
            </a:pPr>
            <a:r>
              <a:rPr lang="en-US" sz="2000"/>
              <a:t>Top Performers: XGBoost, Random Forest, and Gradient Boosting emerged as the top-performing models with R-squared values exceeding 98%.</a:t>
            </a:r>
            <a:endParaRPr lang="en-US" sz="2000"/>
          </a:p>
          <a:p>
            <a:pPr marL="285750" indent="-285750">
              <a:buFont typeface="Arial" panose="020B0604020202020204" pitchFamily="34" charset="0"/>
              <a:buChar char="•"/>
            </a:pPr>
            <a:r>
              <a:rPr lang="en-US" sz="2000"/>
              <a:t>Ensemble Effect: Combining diverse models in an ensemble (e.g., XGBoost, Random Forest) contributed to robust and accurate predictions.</a:t>
            </a:r>
            <a:endParaRPr lang="en-US" sz="2000"/>
          </a:p>
          <a:p>
            <a:pPr marL="285750" indent="-285750">
              <a:buFont typeface="Arial" panose="020B0604020202020204" pitchFamily="34" charset="0"/>
              <a:buChar char="•"/>
            </a:pPr>
            <a:r>
              <a:rPr lang="en-US" sz="2000"/>
              <a:t>Tree-Based Strength: Decision Tree and its ensemble variants (Random Forest, Extra Trees, Gradient Boosting) excelled in capturing non-linear relationships.</a:t>
            </a:r>
            <a:endParaRPr lang="en-US" sz="2000"/>
          </a:p>
          <a:p>
            <a:pPr marL="285750" indent="-285750">
              <a:buFont typeface="Arial" panose="020B0604020202020204" pitchFamily="34" charset="0"/>
              <a:buChar char="•"/>
            </a:pPr>
            <a:r>
              <a:rPr lang="en-US" sz="2000"/>
              <a:t>Neural Network Evaluation: MLP achieved a respectable R-squared score, demonstrating its ability to model complex patterns.</a:t>
            </a:r>
            <a:endParaRPr lang="en-US" sz="2000"/>
          </a:p>
          <a:p>
            <a:pPr marL="285750" indent="-285750">
              <a:buFont typeface="Arial" panose="020B0604020202020204" pitchFamily="34" charset="0"/>
              <a:buChar char="•"/>
            </a:pPr>
            <a:r>
              <a:rPr lang="en-US" sz="2000"/>
              <a:t>Linear Models: Ridge and Linear Regression demonstrated good performance, providing a baseline for comparison.</a:t>
            </a:r>
            <a:endParaRPr lang="en-US" sz="20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p:txBody>
          <a:bodyPr/>
          <a:p>
            <a:r>
              <a:rPr lang="en-US" sz="6000" b="1">
                <a:ln w="9525">
                  <a:solidFill>
                    <a:schemeClr val="bg1"/>
                  </a:solidFill>
                  <a:prstDash val="solid"/>
                </a:ln>
                <a:solidFill>
                  <a:srgbClr val="002060"/>
                </a:solidFill>
                <a:effectLst>
                  <a:outerShdw blurRad="12700" dist="38100" dir="2700000" algn="tl" rotWithShape="0">
                    <a:schemeClr val="bg1">
                      <a:lumMod val="50000"/>
                    </a:schemeClr>
                  </a:outerShdw>
                </a:effectLst>
              </a:rPr>
              <a:t>Problem Statement</a:t>
            </a:r>
            <a:endParaRPr lang="en-US" sz="6000" b="1">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marL="0" indent="0" algn="ctr">
              <a:buNone/>
            </a:pPr>
            <a:r>
              <a:rPr lang="en-US">
                <a:solidFill>
                  <a:schemeClr val="tx1"/>
                </a:solidFill>
                <a:effectLst>
                  <a:outerShdw blurRad="38100" dist="25400" dir="5400000" algn="ctr" rotWithShape="0">
                    <a:srgbClr val="6E747A">
                      <a:alpha val="43000"/>
                    </a:srgbClr>
                  </a:outerShdw>
                </a:effectLst>
              </a:rPr>
              <a:t>An FMCG company entered into the instant noodles business two years back. Their higher management has noticed that there is a miss match in the demand and supply. Where the demand is high, supply is pretty low and where the demand is low, supply is pretty high. In both ways, it is an inventory cost loss to the company; hence, the higher management wants to optimize the supply quantity in every warehouse in the entire country.</a:t>
            </a:r>
            <a:endParaRPr lang="en-US">
              <a:solidFill>
                <a:schemeClr val="tx1"/>
              </a:solidFill>
              <a:effectLst>
                <a:outerShdw blurRad="38100" dist="25400" dir="5400000" algn="ctr" rotWithShape="0">
                  <a:srgbClr val="6E747A">
                    <a:alpha val="43000"/>
                  </a:srgbClr>
                </a:outerShdw>
              </a:effectLst>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123190" y="200025"/>
            <a:ext cx="11989435" cy="1055370"/>
          </a:xfrm>
        </p:spPr>
        <p:txBody>
          <a:bodyPr/>
          <a:p>
            <a:r>
              <a:rPr lang="en-US" b="1">
                <a:ln w="9525">
                  <a:solidFill>
                    <a:schemeClr val="bg1"/>
                  </a:solidFill>
                  <a:prstDash val="solid"/>
                </a:ln>
                <a:solidFill>
                  <a:srgbClr val="002060"/>
                </a:solidFill>
                <a:effectLst>
                  <a:outerShdw blurRad="12700" dist="38100" dir="2700000" algn="tl" rotWithShape="0">
                    <a:schemeClr val="bg1">
                      <a:lumMod val="50000"/>
                    </a:schemeClr>
                  </a:outerShdw>
                </a:effectLst>
                <a:sym typeface="+mn-ea"/>
              </a:rPr>
              <a:t>Grid Search for XGBoost Hyperparameters</a:t>
            </a:r>
            <a:endParaRPr lang="en-US" b="1">
              <a:ln w="9525">
                <a:solidFill>
                  <a:schemeClr val="bg1"/>
                </a:solidFill>
                <a:prstDash val="solid"/>
              </a:ln>
              <a:solidFill>
                <a:srgbClr val="002060"/>
              </a:solidFill>
              <a:effectLst>
                <a:outerShdw blurRad="12700" dist="38100" dir="2700000" algn="tl" rotWithShape="0">
                  <a:schemeClr val="bg1">
                    <a:lumMod val="50000"/>
                  </a:schemeClr>
                </a:outerShdw>
              </a:effectLst>
              <a:sym typeface="+mn-ea"/>
            </a:endParaRPr>
          </a:p>
        </p:txBody>
      </p:sp>
      <p:sp>
        <p:nvSpPr>
          <p:cNvPr id="3" name="Text Box 2"/>
          <p:cNvSpPr txBox="1"/>
          <p:nvPr/>
        </p:nvSpPr>
        <p:spPr>
          <a:xfrm>
            <a:off x="832485" y="1374140"/>
            <a:ext cx="10522585" cy="5019040"/>
          </a:xfrm>
          <a:prstGeom prst="rect">
            <a:avLst/>
          </a:prstGeom>
          <a:noFill/>
        </p:spPr>
        <p:txBody>
          <a:bodyPr wrap="square" rtlCol="0">
            <a:noAutofit/>
          </a:bodyPr>
          <a:p>
            <a:pPr marL="285750" indent="-285750">
              <a:buFont typeface="Arial" panose="020B0604020202020204" pitchFamily="34" charset="0"/>
              <a:buChar char="•"/>
            </a:pPr>
            <a:r>
              <a:rPr lang="en-US" sz="2000"/>
              <a:t>Parameter grid explored includes variations in n_estimators, learning_rate, max_depth, min_child_weight, subsample, and colsample_bytree.</a:t>
            </a:r>
            <a:endParaRPr lang="en-US" sz="2000"/>
          </a:p>
          <a:p>
            <a:pPr marL="285750" indent="-285750">
              <a:buFont typeface="Arial" panose="020B0604020202020204" pitchFamily="34" charset="0"/>
              <a:buChar char="•"/>
            </a:pPr>
            <a:r>
              <a:rPr lang="en-US" sz="2000"/>
              <a:t>Utilized negative mean squared error (neg_mean_squared_error) as the scoring metric.</a:t>
            </a:r>
            <a:endParaRPr lang="en-US" sz="2000"/>
          </a:p>
          <a:p>
            <a:pPr marL="285750" indent="-285750">
              <a:buFont typeface="Arial" panose="020B0604020202020204" pitchFamily="34" charset="0"/>
              <a:buChar char="•"/>
            </a:pPr>
            <a:r>
              <a:rPr lang="en-US" sz="2000"/>
              <a:t>Employed 5-fold cross-validation to robustly evaluate model performance.</a:t>
            </a:r>
            <a:endParaRPr lang="en-US" sz="2000"/>
          </a:p>
          <a:p>
            <a:pPr marL="285750" indent="-285750">
              <a:buFont typeface="Arial" panose="020B0604020202020204" pitchFamily="34" charset="0"/>
              <a:buChar char="•"/>
            </a:pPr>
            <a:r>
              <a:rPr lang="en-US" sz="2000"/>
              <a:t>Execution of Grid Search involved exploration of various combinations across the parameter grid.</a:t>
            </a:r>
            <a:endParaRPr lang="en-US" sz="2000"/>
          </a:p>
          <a:p>
            <a:pPr marL="285750" indent="-285750">
              <a:buFont typeface="Arial" panose="020B0604020202020204" pitchFamily="34" charset="0"/>
              <a:buChar char="•"/>
            </a:pPr>
            <a:r>
              <a:rPr lang="en-US" sz="2000"/>
              <a:t>The best hyperparameters identified by Grid Search for optimal model performance are:</a:t>
            </a:r>
            <a:endParaRPr lang="en-US" sz="2000"/>
          </a:p>
          <a:p>
            <a:pPr marL="742950" lvl="1" indent="-285750">
              <a:buFont typeface="Arial" panose="020B0604020202020204" pitchFamily="34" charset="0"/>
              <a:buChar char="•"/>
            </a:pPr>
            <a:r>
              <a:rPr lang="en-US" sz="2000"/>
              <a:t>Learning Rate: 0.1</a:t>
            </a:r>
            <a:endParaRPr lang="en-US" sz="2000"/>
          </a:p>
          <a:p>
            <a:pPr marL="742950" lvl="1" indent="-285750">
              <a:buFont typeface="Arial" panose="020B0604020202020204" pitchFamily="34" charset="0"/>
              <a:buChar char="•"/>
            </a:pPr>
            <a:r>
              <a:rPr lang="en-US" sz="2000"/>
              <a:t>Max Depth: 4</a:t>
            </a:r>
            <a:endParaRPr lang="en-US" sz="2000"/>
          </a:p>
          <a:p>
            <a:pPr marL="742950" lvl="1" indent="-285750">
              <a:buFont typeface="Arial" panose="020B0604020202020204" pitchFamily="34" charset="0"/>
              <a:buChar char="•"/>
            </a:pPr>
            <a:r>
              <a:rPr lang="en-US" sz="2000"/>
              <a:t>Min Child Weight: 2</a:t>
            </a:r>
            <a:endParaRPr lang="en-US" sz="2000"/>
          </a:p>
          <a:p>
            <a:pPr marL="742950" lvl="1" indent="-285750">
              <a:buFont typeface="Arial" panose="020B0604020202020204" pitchFamily="34" charset="0"/>
              <a:buChar char="•"/>
            </a:pPr>
            <a:r>
              <a:rPr lang="en-US" sz="2000"/>
              <a:t>Number of Estimators: 100</a:t>
            </a:r>
            <a:endParaRPr lang="en-US" sz="2000"/>
          </a:p>
          <a:p>
            <a:pPr marL="742950" lvl="1" indent="-285750">
              <a:buFont typeface="Arial" panose="020B0604020202020204" pitchFamily="34" charset="0"/>
              <a:buChar char="•"/>
            </a:pPr>
            <a:r>
              <a:rPr lang="en-US" sz="2000"/>
              <a:t>Subsample: 0.9</a:t>
            </a:r>
            <a:endParaRPr lang="en-US" sz="2000"/>
          </a:p>
          <a:p>
            <a:pPr marL="742950" lvl="1" indent="-285750">
              <a:buFont typeface="Arial" panose="020B0604020202020204" pitchFamily="34" charset="0"/>
              <a:buChar char="•"/>
            </a:pPr>
            <a:r>
              <a:rPr lang="en-US" sz="2000"/>
              <a:t>Colsample_bytree: 1.0</a:t>
            </a:r>
            <a:endParaRPr lang="en-US" sz="2000"/>
          </a:p>
          <a:p>
            <a:pPr marL="285750" indent="-285750">
              <a:buFont typeface="Arial" panose="020B0604020202020204" pitchFamily="34" charset="0"/>
              <a:buChar char="•"/>
            </a:pPr>
            <a:r>
              <a:rPr lang="en-US" sz="2000"/>
              <a:t>The identified best model incorporates these hyperparameter values, enhancing predictive accuracy.</a:t>
            </a:r>
            <a:endParaRPr 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609600" y="182245"/>
            <a:ext cx="10972800" cy="958215"/>
          </a:xfrm>
        </p:spPr>
        <p:txBody>
          <a:bodyPr/>
          <a:p>
            <a:r>
              <a:rPr lang="en-US" sz="4800" b="1">
                <a:ln w="9525">
                  <a:solidFill>
                    <a:schemeClr val="bg1"/>
                  </a:solidFill>
                  <a:prstDash val="solid"/>
                </a:ln>
                <a:solidFill>
                  <a:srgbClr val="002060"/>
                </a:solidFill>
                <a:effectLst>
                  <a:outerShdw blurRad="12700" dist="38100" dir="2700000" algn="tl" rotWithShape="0">
                    <a:schemeClr val="bg1">
                      <a:lumMod val="50000"/>
                    </a:schemeClr>
                  </a:outerShdw>
                </a:effectLst>
              </a:rPr>
              <a:t>Final Model using </a:t>
            </a:r>
            <a:r>
              <a:rPr lang="en-IN" altLang="en-US" sz="4800" b="1">
                <a:ln w="9525">
                  <a:solidFill>
                    <a:schemeClr val="bg1"/>
                  </a:solidFill>
                  <a:prstDash val="solid"/>
                </a:ln>
                <a:solidFill>
                  <a:srgbClr val="002060"/>
                </a:solidFill>
                <a:effectLst>
                  <a:outerShdw blurRad="12700" dist="38100" dir="2700000" algn="tl" rotWithShape="0">
                    <a:schemeClr val="bg1">
                      <a:lumMod val="50000"/>
                    </a:schemeClr>
                  </a:outerShdw>
                </a:effectLst>
              </a:rPr>
              <a:t>XGBRegressor</a:t>
            </a:r>
            <a:endParaRPr lang="en-IN" altLang="en-US" sz="4800" b="1">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5" name="Text Box 4"/>
          <p:cNvSpPr txBox="1"/>
          <p:nvPr/>
        </p:nvSpPr>
        <p:spPr>
          <a:xfrm>
            <a:off x="761365" y="1103630"/>
            <a:ext cx="10657840" cy="5639435"/>
          </a:xfrm>
          <a:prstGeom prst="rect">
            <a:avLst/>
          </a:prstGeom>
          <a:noFill/>
        </p:spPr>
        <p:txBody>
          <a:bodyPr wrap="square" rtlCol="0">
            <a:noAutofit/>
          </a:bodyPr>
          <a:p>
            <a:pPr algn="ctr"/>
            <a:r>
              <a:rPr sz="2000">
                <a:solidFill>
                  <a:schemeClr val="tx1"/>
                </a:solidFill>
              </a:rPr>
              <a:t>Model Performance:</a:t>
            </a:r>
            <a:endParaRPr sz="2000">
              <a:solidFill>
                <a:schemeClr val="tx1"/>
              </a:solidFill>
            </a:endParaRPr>
          </a:p>
          <a:p>
            <a:pPr algn="ctr"/>
            <a:endParaRPr sz="2000">
              <a:solidFill>
                <a:schemeClr val="tx1"/>
              </a:solidFill>
            </a:endParaRPr>
          </a:p>
          <a:p>
            <a:pPr algn="ctr"/>
            <a:r>
              <a:rPr sz="2000">
                <a:solidFill>
                  <a:schemeClr val="tx1"/>
                </a:solidFill>
              </a:rPr>
              <a:t>R-squared Score: Achieved an impressive 98.87%, indicating strong predictive capability.</a:t>
            </a:r>
            <a:endParaRPr sz="2000">
              <a:solidFill>
                <a:schemeClr val="tx1"/>
              </a:solidFill>
            </a:endParaRPr>
          </a:p>
          <a:p>
            <a:pPr algn="ctr"/>
            <a:r>
              <a:rPr sz="2000">
                <a:solidFill>
                  <a:schemeClr val="tx1"/>
                </a:solidFill>
              </a:rPr>
              <a:t>Mean Absolute Error (MAE): Remarkably low at 0.0397, showcasing accurate predictions.</a:t>
            </a:r>
            <a:endParaRPr sz="2000">
              <a:solidFill>
                <a:schemeClr val="tx1"/>
              </a:solidFill>
            </a:endParaRPr>
          </a:p>
          <a:p>
            <a:pPr algn="ctr"/>
            <a:r>
              <a:rPr sz="2000">
                <a:solidFill>
                  <a:schemeClr val="tx1"/>
                </a:solidFill>
              </a:rPr>
              <a:t>Precision Metrics:</a:t>
            </a:r>
            <a:endParaRPr sz="2000">
              <a:solidFill>
                <a:schemeClr val="tx1"/>
              </a:solidFill>
            </a:endParaRPr>
          </a:p>
          <a:p>
            <a:pPr algn="ctr"/>
            <a:endParaRPr sz="2000">
              <a:solidFill>
                <a:schemeClr val="tx1"/>
              </a:solidFill>
            </a:endParaRPr>
          </a:p>
          <a:p>
            <a:pPr algn="ctr"/>
            <a:r>
              <a:rPr sz="2000">
                <a:solidFill>
                  <a:schemeClr val="tx1"/>
                </a:solidFill>
              </a:rPr>
              <a:t>The model demonstrates high accuracy in capturing the variance in the target variable.</a:t>
            </a:r>
            <a:endParaRPr sz="2000">
              <a:solidFill>
                <a:schemeClr val="tx1"/>
              </a:solidFill>
            </a:endParaRPr>
          </a:p>
          <a:p>
            <a:pPr algn="ctr"/>
            <a:r>
              <a:rPr sz="2000">
                <a:solidFill>
                  <a:schemeClr val="tx1"/>
                </a:solidFill>
              </a:rPr>
              <a:t>Exceptionally low MAE emphasizes the minimal average prediction error.</a:t>
            </a:r>
            <a:endParaRPr sz="2000">
              <a:solidFill>
                <a:schemeClr val="tx1"/>
              </a:solidFill>
            </a:endParaRPr>
          </a:p>
          <a:p>
            <a:pPr algn="ctr"/>
            <a:r>
              <a:rPr sz="2000">
                <a:solidFill>
                  <a:schemeClr val="tx1"/>
                </a:solidFill>
              </a:rPr>
              <a:t>Optimal Hyperparameters:</a:t>
            </a:r>
            <a:endParaRPr sz="2000">
              <a:solidFill>
                <a:schemeClr val="tx1"/>
              </a:solidFill>
            </a:endParaRPr>
          </a:p>
          <a:p>
            <a:pPr algn="ctr"/>
            <a:endParaRPr sz="2000">
              <a:solidFill>
                <a:schemeClr val="tx1"/>
              </a:solidFill>
            </a:endParaRPr>
          </a:p>
          <a:p>
            <a:pPr algn="ctr"/>
            <a:r>
              <a:rPr sz="2000">
                <a:solidFill>
                  <a:schemeClr val="tx1"/>
                </a:solidFill>
              </a:rPr>
              <a:t>Tuned XGBoost with carefully selected hyperparameters to achieve superior performance.</a:t>
            </a:r>
            <a:endParaRPr sz="2000">
              <a:solidFill>
                <a:schemeClr val="tx1"/>
              </a:solidFill>
            </a:endParaRPr>
          </a:p>
          <a:p>
            <a:pPr algn="ctr"/>
            <a:r>
              <a:rPr sz="2000">
                <a:solidFill>
                  <a:schemeClr val="tx1"/>
                </a:solidFill>
              </a:rPr>
              <a:t>Fine-tuned parameters include learning rate, maximum depth, and subsampling.</a:t>
            </a:r>
            <a:endParaRPr sz="2000">
              <a:solidFill>
                <a:schemeClr val="tx1"/>
              </a:solidFill>
            </a:endParaRPr>
          </a:p>
          <a:p>
            <a:pPr algn="ctr"/>
            <a:r>
              <a:rPr sz="2000">
                <a:solidFill>
                  <a:schemeClr val="tx1"/>
                </a:solidFill>
              </a:rPr>
              <a:t>Scalability:</a:t>
            </a:r>
            <a:endParaRPr sz="2000">
              <a:solidFill>
                <a:schemeClr val="tx1"/>
              </a:solidFill>
            </a:endParaRPr>
          </a:p>
          <a:p>
            <a:pPr algn="ctr"/>
            <a:endParaRPr sz="2000">
              <a:solidFill>
                <a:schemeClr val="tx1"/>
              </a:solidFill>
            </a:endParaRPr>
          </a:p>
          <a:p>
            <a:pPr algn="ctr"/>
            <a:r>
              <a:rPr sz="2000">
                <a:solidFill>
                  <a:schemeClr val="tx1"/>
                </a:solidFill>
              </a:rPr>
              <a:t>The model's effectiveness remains consistent across different scales, ensuring robust performance.</a:t>
            </a:r>
            <a:endParaRPr sz="2000">
              <a:solidFill>
                <a:schemeClr val="tx1"/>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3" name="Text Box 2"/>
          <p:cNvSpPr txBox="1"/>
          <p:nvPr/>
        </p:nvSpPr>
        <p:spPr>
          <a:xfrm>
            <a:off x="525145" y="2465705"/>
            <a:ext cx="11101070" cy="4051935"/>
          </a:xfrm>
          <a:prstGeom prst="rect">
            <a:avLst/>
          </a:prstGeom>
          <a:noFill/>
        </p:spPr>
        <p:txBody>
          <a:bodyPr wrap="square" rtlCol="0">
            <a:noAutofit/>
          </a:bodyPr>
          <a:p>
            <a:pPr algn="ctr"/>
            <a:r>
              <a:rPr lang="en-US" sz="9600" b="1">
                <a:ln w="9525">
                  <a:solidFill>
                    <a:schemeClr val="bg1"/>
                  </a:solidFill>
                  <a:prstDash val="solid"/>
                </a:ln>
                <a:solidFill>
                  <a:srgbClr val="002060"/>
                </a:solidFill>
                <a:effectLst>
                  <a:glow rad="38100">
                    <a:schemeClr val="accent1">
                      <a:satMod val="175000"/>
                      <a:alpha val="40000"/>
                    </a:schemeClr>
                  </a:glow>
                  <a:outerShdw blurRad="60007" dist="310007" dir="7680000" sy="30000" kx="1300200" algn="ctr" rotWithShape="0">
                    <a:prstClr val="black">
                      <a:alpha val="32000"/>
                    </a:prstClr>
                  </a:outerShdw>
                </a:effectLst>
              </a:rPr>
              <a:t>THANK YOU</a:t>
            </a:r>
            <a:endParaRPr lang="en-US" sz="9600" b="1">
              <a:ln w="9525">
                <a:solidFill>
                  <a:schemeClr val="bg1"/>
                </a:solidFill>
                <a:prstDash val="solid"/>
              </a:ln>
              <a:solidFill>
                <a:srgbClr val="002060"/>
              </a:solidFill>
              <a:effectLst>
                <a:glow rad="38100">
                  <a:schemeClr val="accent1">
                    <a:satMod val="175000"/>
                    <a:alpha val="40000"/>
                  </a:schemeClr>
                </a:glow>
                <a:outerShdw blurRad="60007" dist="310007" dir="7680000" sy="30000" kx="1300200" algn="ctr" rotWithShape="0">
                  <a:prstClr val="black">
                    <a:alpha val="32000"/>
                  </a:prstClr>
                </a:outerShdw>
              </a:effectLst>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609600" y="110490"/>
            <a:ext cx="10972800" cy="958215"/>
          </a:xfrm>
        </p:spPr>
        <p:txBody>
          <a:bodyPr/>
          <a:p>
            <a:r>
              <a:rPr sz="54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rPr>
              <a:t>Dataset Information Overview</a:t>
            </a:r>
            <a:endParaRPr sz="54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endParaRPr>
          </a:p>
        </p:txBody>
      </p:sp>
      <p:pic>
        <p:nvPicPr>
          <p:cNvPr id="3" name="Picture 2" descr="Screenshot (51)"/>
          <p:cNvPicPr>
            <a:picLocks noChangeAspect="1"/>
          </p:cNvPicPr>
          <p:nvPr/>
        </p:nvPicPr>
        <p:blipFill>
          <a:blip r:embed="rId2"/>
          <a:stretch>
            <a:fillRect/>
          </a:stretch>
        </p:blipFill>
        <p:spPr>
          <a:xfrm>
            <a:off x="6264910" y="1155065"/>
            <a:ext cx="5437505" cy="5345430"/>
          </a:xfrm>
          <a:prstGeom prst="rect">
            <a:avLst/>
          </a:prstGeom>
        </p:spPr>
      </p:pic>
      <p:sp>
        <p:nvSpPr>
          <p:cNvPr id="5" name="Text Box 4"/>
          <p:cNvSpPr txBox="1"/>
          <p:nvPr/>
        </p:nvSpPr>
        <p:spPr>
          <a:xfrm>
            <a:off x="609600" y="1229995"/>
            <a:ext cx="5486400" cy="5270500"/>
          </a:xfrm>
          <a:prstGeom prst="rect">
            <a:avLst/>
          </a:prstGeom>
          <a:noFill/>
        </p:spPr>
        <p:txBody>
          <a:bodyPr wrap="square" rtlCol="0">
            <a:noAutofit/>
          </a:bodyPr>
          <a:p>
            <a:pPr marL="285750" indent="-285750" algn="l">
              <a:buFont typeface="Arial" panose="020B0604020202020204" pitchFamily="34" charset="0"/>
              <a:buChar char="•"/>
            </a:pPr>
            <a:r>
              <a:rPr lang="en-US" sz="2000" b="1"/>
              <a:t>Dataset consists of 25,000 entries </a:t>
            </a:r>
            <a:endParaRPr lang="en-US" sz="2000" b="1"/>
          </a:p>
          <a:p>
            <a:pPr marL="285750" indent="-285750" algn="l">
              <a:buFont typeface="Arial" panose="020B0604020202020204" pitchFamily="34" charset="0"/>
              <a:buChar char="•"/>
            </a:pPr>
            <a:r>
              <a:rPr lang="en-US" sz="2000" b="1"/>
              <a:t>RangeIndex from 0 to 24,999.</a:t>
            </a:r>
            <a:endParaRPr lang="en-US" sz="2000" b="1"/>
          </a:p>
          <a:p>
            <a:pPr marL="285750" indent="-285750" algn="l">
              <a:buFont typeface="Arial" panose="020B0604020202020204" pitchFamily="34" charset="0"/>
              <a:buChar char="•"/>
            </a:pPr>
            <a:r>
              <a:rPr lang="en-US" sz="2000" b="1"/>
              <a:t>A total of 24 columns provide detailed information about different aspects of the supply chain.</a:t>
            </a:r>
            <a:endParaRPr lang="en-US" sz="2000" b="1"/>
          </a:p>
          <a:p>
            <a:pPr marL="285750" indent="-285750" algn="l">
              <a:buFont typeface="Arial" panose="020B0604020202020204" pitchFamily="34" charset="0"/>
              <a:buChar char="•"/>
            </a:pPr>
            <a:r>
              <a:rPr lang="en-US" sz="2000" b="1"/>
              <a:t>No null values in most columns.</a:t>
            </a:r>
            <a:endParaRPr lang="en-US" sz="2000" b="1"/>
          </a:p>
          <a:p>
            <a:pPr marL="285750" indent="-285750" algn="l">
              <a:buFont typeface="Arial" panose="020B0604020202020204" pitchFamily="34" charset="0"/>
              <a:buChar char="•"/>
            </a:pPr>
            <a:r>
              <a:rPr lang="en-US" sz="2000" b="1"/>
              <a:t>Some missing values in columns such as workers_num, wh_est_year, and approved_wh_govt_certificate.</a:t>
            </a:r>
            <a:endParaRPr lang="en-US" sz="2000" b="1"/>
          </a:p>
          <a:p>
            <a:pPr marL="285750" indent="-285750" algn="l">
              <a:buFont typeface="Arial" panose="020B0604020202020204" pitchFamily="34" charset="0"/>
              <a:buChar char="•"/>
            </a:pPr>
            <a:r>
              <a:rPr lang="en-US" sz="2000" b="1"/>
              <a:t>workers_num: 990 missing values.</a:t>
            </a:r>
            <a:endParaRPr lang="en-US" sz="2000" b="1"/>
          </a:p>
          <a:p>
            <a:pPr marL="285750" indent="-285750" algn="l">
              <a:buFont typeface="Arial" panose="020B0604020202020204" pitchFamily="34" charset="0"/>
              <a:buChar char="•"/>
            </a:pPr>
            <a:r>
              <a:rPr lang="en-US" sz="2000" b="1"/>
              <a:t>wh_est_year: 11,881 missing values.</a:t>
            </a:r>
            <a:endParaRPr lang="en-US" sz="2000" b="1"/>
          </a:p>
          <a:p>
            <a:pPr marL="285750" indent="-285750" algn="l">
              <a:buFont typeface="Arial" panose="020B0604020202020204" pitchFamily="34" charset="0"/>
              <a:buChar char="•"/>
            </a:pPr>
            <a:r>
              <a:rPr lang="en-US" sz="2000" b="1"/>
              <a:t>approved_wh_govt_certificate: 908 missing values.</a:t>
            </a:r>
            <a:endParaRPr lang="en-US" sz="2000" b="1"/>
          </a:p>
          <a:p>
            <a:pPr marL="285750" indent="-285750" algn="l">
              <a:buFont typeface="Arial" panose="020B0604020202020204" pitchFamily="34" charset="0"/>
              <a:buChar char="•"/>
            </a:pPr>
            <a:r>
              <a:rPr lang="en-US" sz="2000" b="1"/>
              <a:t>Majority of columns are of type int64.</a:t>
            </a:r>
            <a:endParaRPr lang="en-US" sz="2000" b="1"/>
          </a:p>
          <a:p>
            <a:pPr marL="285750" indent="-285750" algn="l">
              <a:buFont typeface="Arial" panose="020B0604020202020204" pitchFamily="34" charset="0"/>
              <a:buChar char="•"/>
            </a:pPr>
            <a:r>
              <a:rPr lang="en-US" sz="2000" b="1"/>
              <a:t>A few columns are of type float64 and object.</a:t>
            </a:r>
            <a:endParaRPr lang="en-US" sz="2000" b="1"/>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630555" y="100330"/>
            <a:ext cx="10972800" cy="1082040"/>
          </a:xfrm>
        </p:spPr>
        <p:txBody>
          <a:bodyPr>
            <a:scene3d>
              <a:camera prst="orthographicFront"/>
              <a:lightRig rig="threePt" dir="t"/>
            </a:scene3d>
          </a:bodyPr>
          <a:p>
            <a:r>
              <a:rPr lang="en-US" sz="48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rPr>
              <a:t>Descriptive Statistics of the Dataset</a:t>
            </a:r>
            <a:endParaRPr lang="en-US" sz="48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endParaRPr>
          </a:p>
        </p:txBody>
      </p:sp>
      <p:pic>
        <p:nvPicPr>
          <p:cNvPr id="3" name="Picture 2" descr="Screenshot (52)"/>
          <p:cNvPicPr>
            <a:picLocks noChangeAspect="1"/>
          </p:cNvPicPr>
          <p:nvPr/>
        </p:nvPicPr>
        <p:blipFill>
          <a:blip r:embed="rId2"/>
          <a:stretch>
            <a:fillRect/>
          </a:stretch>
        </p:blipFill>
        <p:spPr>
          <a:xfrm>
            <a:off x="6096635" y="1048385"/>
            <a:ext cx="5506720" cy="5495925"/>
          </a:xfrm>
          <a:prstGeom prst="rect">
            <a:avLst/>
          </a:prstGeom>
        </p:spPr>
      </p:pic>
      <p:sp>
        <p:nvSpPr>
          <p:cNvPr id="5" name="Text Box 4"/>
          <p:cNvSpPr txBox="1"/>
          <p:nvPr/>
        </p:nvSpPr>
        <p:spPr>
          <a:xfrm>
            <a:off x="631190" y="1182370"/>
            <a:ext cx="5368290" cy="5361940"/>
          </a:xfrm>
          <a:prstGeom prst="rect">
            <a:avLst/>
          </a:prstGeom>
          <a:noFill/>
        </p:spPr>
        <p:txBody>
          <a:bodyPr wrap="square" rtlCol="0">
            <a:noAutofit/>
          </a:bodyPr>
          <a:p>
            <a:pPr marL="285750" indent="-285750">
              <a:buFont typeface="Arial" panose="020B0604020202020204" pitchFamily="34" charset="0"/>
              <a:buChar char="•"/>
            </a:pPr>
            <a:r>
              <a:rPr lang="en-US"/>
              <a:t>Refill Requests (Last 3 Months): Avg. 4.09 per warehouse.</a:t>
            </a:r>
            <a:endParaRPr lang="en-US"/>
          </a:p>
          <a:p>
            <a:pPr marL="285750" indent="-285750">
              <a:buFont typeface="Arial" panose="020B0604020202020204" pitchFamily="34" charset="0"/>
              <a:buChar char="•"/>
            </a:pPr>
            <a:r>
              <a:rPr lang="en-US"/>
              <a:t>Transport Issues (Last Year): 75% reported 1 or fewer issues.</a:t>
            </a:r>
            <a:endParaRPr lang="en-US"/>
          </a:p>
          <a:p>
            <a:pPr marL="285750" indent="-285750">
              <a:buFont typeface="Arial" panose="020B0604020202020204" pitchFamily="34" charset="0"/>
              <a:buChar char="•"/>
            </a:pPr>
            <a:r>
              <a:rPr lang="en-US"/>
              <a:t>Competitors in Market: Avg. 3.10.</a:t>
            </a:r>
            <a:endParaRPr lang="en-US"/>
          </a:p>
          <a:p>
            <a:pPr marL="285750" indent="-285750">
              <a:buFont typeface="Arial" panose="020B0604020202020204" pitchFamily="34" charset="0"/>
              <a:buChar char="•"/>
            </a:pPr>
            <a:r>
              <a:rPr lang="en-US"/>
              <a:t>Retail Shops per Warehouse: Avg. 4985.71.</a:t>
            </a:r>
            <a:endParaRPr lang="en-US"/>
          </a:p>
          <a:p>
            <a:pPr marL="285750" indent="-285750">
              <a:buFont typeface="Arial" panose="020B0604020202020204" pitchFamily="34" charset="0"/>
              <a:buChar char="•"/>
            </a:pPr>
            <a:r>
              <a:rPr lang="en-US"/>
              <a:t>Distributors per Warehouse: Avg. 42.42.</a:t>
            </a:r>
            <a:endParaRPr lang="en-US"/>
          </a:p>
          <a:p>
            <a:pPr marL="285750" indent="-285750">
              <a:buFont typeface="Arial" panose="020B0604020202020204" pitchFamily="34" charset="0"/>
              <a:buChar char="•"/>
            </a:pPr>
            <a:r>
              <a:rPr lang="en-US"/>
              <a:t>Continuous Electric Supply: 66%.</a:t>
            </a:r>
            <a:endParaRPr lang="en-US"/>
          </a:p>
          <a:p>
            <a:pPr marL="285750" indent="-285750">
              <a:buFont typeface="Arial" panose="020B0604020202020204" pitchFamily="34" charset="0"/>
              <a:buChar char="•"/>
            </a:pPr>
            <a:r>
              <a:rPr lang="en-US"/>
              <a:t>Distance from Hub: Avg. 163.54 km.</a:t>
            </a:r>
            <a:endParaRPr lang="en-US"/>
          </a:p>
          <a:p>
            <a:pPr marL="285750" indent="-285750">
              <a:buFont typeface="Arial" panose="020B0604020202020204" pitchFamily="34" charset="0"/>
              <a:buChar char="•"/>
            </a:pPr>
            <a:r>
              <a:rPr lang="en-US"/>
              <a:t>Workers per Warehouse: Avg. 28.94.</a:t>
            </a:r>
            <a:endParaRPr lang="en-US"/>
          </a:p>
          <a:p>
            <a:pPr marL="285750" indent="-285750">
              <a:buFont typeface="Arial" panose="020B0604020202020204" pitchFamily="34" charset="0"/>
              <a:buChar char="•"/>
            </a:pPr>
            <a:r>
              <a:rPr lang="en-US"/>
              <a:t>Storage Issues (Last 3 Months): Avg. 17.13.</a:t>
            </a:r>
            <a:endParaRPr lang="en-US"/>
          </a:p>
          <a:p>
            <a:pPr marL="285750" indent="-285750">
              <a:buFont typeface="Arial" panose="020B0604020202020204" pitchFamily="34" charset="0"/>
              <a:buChar char="•"/>
            </a:pPr>
            <a:r>
              <a:rPr lang="en-US"/>
              <a:t>Establishment Year: Avg. 2009.38.</a:t>
            </a:r>
            <a:endParaRPr lang="en-US"/>
          </a:p>
          <a:p>
            <a:pPr marL="285750" indent="-285750">
              <a:buFont typeface="Arial" panose="020B0604020202020204" pitchFamily="34" charset="0"/>
              <a:buChar char="•"/>
            </a:pPr>
            <a:r>
              <a:rPr lang="en-US"/>
              <a:t>Temperature-Regulated Warehouses: 30%.</a:t>
            </a:r>
            <a:endParaRPr lang="en-US"/>
          </a:p>
          <a:p>
            <a:pPr marL="285750" indent="-285750">
              <a:buFont typeface="Arial" panose="020B0604020202020204" pitchFamily="34" charset="0"/>
              <a:buChar char="•"/>
            </a:pPr>
            <a:r>
              <a:rPr lang="en-US"/>
              <a:t>Government Checks (Last 3 Months): Avg. 18.81.</a:t>
            </a:r>
            <a:endParaRPr lang="en-US"/>
          </a:p>
          <a:p>
            <a:pPr marL="285750" indent="-285750">
              <a:buFont typeface="Arial" panose="020B0604020202020204" pitchFamily="34" charset="0"/>
              <a:buChar char="•"/>
            </a:pPr>
            <a:r>
              <a:rPr lang="en-US"/>
              <a:t>Breakdowns (Last 3 Months): Avg. 3.48.</a:t>
            </a:r>
            <a:endParaRPr lang="en-US"/>
          </a:p>
          <a:p>
            <a:pPr marL="285750" indent="-285750">
              <a:buFont typeface="Arial" panose="020B0604020202020204" pitchFamily="34" charset="0"/>
              <a:buChar char="•"/>
            </a:pPr>
            <a:r>
              <a:rPr lang="en-US"/>
              <a:t>Product Weight (Avg in Tons): 22,102.63.</a:t>
            </a:r>
            <a:endParaRPr lang="en-US"/>
          </a:p>
          <a:p>
            <a:endParaRPr lang="en-US"/>
          </a:p>
          <a:p>
            <a:endParaRPr lang="en-US"/>
          </a:p>
          <a:p>
            <a:endParaRPr lang="en-US"/>
          </a:p>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609600" y="160020"/>
            <a:ext cx="10972800" cy="1017270"/>
          </a:xfrm>
        </p:spPr>
        <p:txBody>
          <a:bodyPr/>
          <a:p>
            <a:r>
              <a:rPr lang="en-IN" altLang="en-US" sz="60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rPr>
              <a:t>H</a:t>
            </a:r>
            <a:r>
              <a:rPr lang="en-US" sz="60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rPr>
              <a:t>andling missing values</a:t>
            </a:r>
            <a:endParaRPr lang="en-US" sz="60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endParaRPr>
          </a:p>
        </p:txBody>
      </p:sp>
      <p:sp>
        <p:nvSpPr>
          <p:cNvPr id="5" name="Text Box 4"/>
          <p:cNvSpPr txBox="1"/>
          <p:nvPr/>
        </p:nvSpPr>
        <p:spPr>
          <a:xfrm>
            <a:off x="1042035" y="1443990"/>
            <a:ext cx="10248900" cy="4835525"/>
          </a:xfrm>
          <a:prstGeom prst="rect">
            <a:avLst/>
          </a:prstGeom>
          <a:noFill/>
        </p:spPr>
        <p:txBody>
          <a:bodyPr wrap="square" rtlCol="0">
            <a:noAutofit/>
          </a:bodyPr>
          <a:p>
            <a:pPr indent="0" algn="l">
              <a:buNone/>
            </a:pPr>
            <a:r>
              <a:rPr lang="en-US" sz="2400" b="1">
                <a:solidFill>
                  <a:schemeClr val="tx1"/>
                </a:solidFill>
              </a:rPr>
              <a:t>Worker's Number: 3.960% missing values.</a:t>
            </a:r>
            <a:endParaRPr lang="en-US" sz="2400" b="1">
              <a:solidFill>
                <a:schemeClr val="tx1"/>
              </a:solidFill>
            </a:endParaRPr>
          </a:p>
          <a:p>
            <a:pPr marL="285750" indent="-285750" algn="l">
              <a:buFont typeface="Arial" panose="020B0604020202020204" pitchFamily="34" charset="0"/>
              <a:buChar char="•"/>
            </a:pPr>
            <a:r>
              <a:rPr lang="en-US" b="1">
                <a:solidFill>
                  <a:schemeClr val="tx1"/>
                </a:solidFill>
              </a:rPr>
              <a:t>Imputing missing values in 'workers_num' using the KNN imputer.</a:t>
            </a:r>
            <a:endParaRPr lang="en-US" b="1">
              <a:solidFill>
                <a:schemeClr val="tx1"/>
              </a:solidFill>
            </a:endParaRPr>
          </a:p>
          <a:p>
            <a:pPr marL="285750" indent="-285750" algn="l">
              <a:buFont typeface="Arial" panose="020B0604020202020204" pitchFamily="34" charset="0"/>
              <a:buChar char="•"/>
            </a:pPr>
            <a:r>
              <a:rPr lang="en-US" b="1">
                <a:solidFill>
                  <a:schemeClr val="tx1"/>
                </a:solidFill>
              </a:rPr>
              <a:t>Rounding the imputed values and converting them to integers.</a:t>
            </a:r>
            <a:endParaRPr lang="en-US" b="1">
              <a:solidFill>
                <a:schemeClr val="tx1"/>
              </a:solidFill>
            </a:endParaRPr>
          </a:p>
          <a:p>
            <a:pPr indent="0" algn="l">
              <a:buNone/>
            </a:pPr>
            <a:r>
              <a:rPr lang="en-US" sz="2400" b="1">
                <a:solidFill>
                  <a:schemeClr val="tx1"/>
                </a:solidFill>
              </a:rPr>
              <a:t>Warehouse Establishment Year: 47.524% missing values.</a:t>
            </a:r>
            <a:endParaRPr lang="en-US" sz="2800" b="1">
              <a:solidFill>
                <a:schemeClr val="tx1"/>
              </a:solidFill>
            </a:endParaRPr>
          </a:p>
          <a:p>
            <a:pPr marL="342900" indent="-342900" algn="l">
              <a:buFont typeface="Arial" panose="020B0604020202020204" pitchFamily="34" charset="0"/>
              <a:buChar char="•"/>
            </a:pPr>
            <a:r>
              <a:rPr lang="en-US" sz="2000" b="1">
                <a:solidFill>
                  <a:schemeClr val="tx1"/>
                </a:solidFill>
              </a:rPr>
              <a:t>Strong negative correlation between 'Warehouse Establishment Year' and 'Product Weight in Tons.'</a:t>
            </a:r>
            <a:endParaRPr lang="en-US" sz="2000" b="1">
              <a:solidFill>
                <a:schemeClr val="tx1"/>
              </a:solidFill>
            </a:endParaRPr>
          </a:p>
          <a:p>
            <a:pPr marL="342900" indent="-342900" algn="l">
              <a:buFont typeface="Arial" panose="020B0604020202020204" pitchFamily="34" charset="0"/>
              <a:buChar char="•"/>
            </a:pPr>
            <a:r>
              <a:rPr lang="en-US" sz="2000" b="1">
                <a:solidFill>
                  <a:schemeClr val="tx1"/>
                </a:solidFill>
              </a:rPr>
              <a:t>Significant correlation indicates the importance of 'Warehouse Establishment Year' in predicting 'Product Weight in Tons.'</a:t>
            </a:r>
            <a:endParaRPr lang="en-US" sz="2000" b="1">
              <a:solidFill>
                <a:schemeClr val="tx1"/>
              </a:solidFill>
            </a:endParaRPr>
          </a:p>
          <a:p>
            <a:pPr marL="342900" indent="-342900" algn="l">
              <a:buFont typeface="Arial" panose="020B0604020202020204" pitchFamily="34" charset="0"/>
              <a:buChar char="•"/>
            </a:pPr>
            <a:r>
              <a:rPr lang="en-US" sz="2000" b="1">
                <a:solidFill>
                  <a:schemeClr val="tx1"/>
                </a:solidFill>
              </a:rPr>
              <a:t>Imputation Technique: Utilize KNN Imputer from sklearn.impute.</a:t>
            </a:r>
            <a:endParaRPr lang="en-US" sz="2000" b="1">
              <a:solidFill>
                <a:schemeClr val="tx1"/>
              </a:solidFill>
            </a:endParaRPr>
          </a:p>
          <a:p>
            <a:pPr marL="342900" indent="-342900" algn="l">
              <a:buFont typeface="Arial" panose="020B0604020202020204" pitchFamily="34" charset="0"/>
              <a:buChar char="•"/>
            </a:pPr>
            <a:r>
              <a:rPr lang="en-US" sz="2000" b="1">
                <a:solidFill>
                  <a:schemeClr val="tx1"/>
                </a:solidFill>
              </a:rPr>
              <a:t>Imputation Approach: Impute missing values in 'Warehouse Establishment Year' based on the values of its 5 nearest neighbors.</a:t>
            </a:r>
            <a:endParaRPr lang="en-US" sz="2000" b="1">
              <a:solidFill>
                <a:schemeClr val="tx1"/>
              </a:solidFill>
            </a:endParaRPr>
          </a:p>
          <a:p>
            <a:pPr indent="0" algn="l">
              <a:buNone/>
            </a:pPr>
            <a:r>
              <a:rPr lang="en-US" sz="2400" b="1">
                <a:solidFill>
                  <a:schemeClr val="tx1"/>
                </a:solidFill>
              </a:rPr>
              <a:t>Approved WH Govt Certificate: 3.632% missing values.</a:t>
            </a:r>
            <a:endParaRPr lang="en-US" sz="2800" b="1">
              <a:solidFill>
                <a:schemeClr val="tx1"/>
              </a:solidFill>
            </a:endParaRPr>
          </a:p>
          <a:p>
            <a:pPr marL="285750" lvl="0" indent="-285750" algn="l">
              <a:buFont typeface="Arial" panose="020B0604020202020204" pitchFamily="34" charset="0"/>
              <a:buChar char="•"/>
            </a:pPr>
            <a:r>
              <a:rPr lang="en-US" b="1">
                <a:solidFill>
                  <a:schemeClr val="tx1"/>
                </a:solidFill>
              </a:rPr>
              <a:t>Using the mode (most frequent value) to fill missing values in th</a:t>
            </a:r>
            <a:r>
              <a:rPr lang="en-IN" altLang="en-US" b="1">
                <a:solidFill>
                  <a:schemeClr val="tx1"/>
                </a:solidFill>
              </a:rPr>
              <a:t>e </a:t>
            </a:r>
            <a:r>
              <a:rPr lang="en-US" b="1">
                <a:solidFill>
                  <a:schemeClr val="tx1"/>
                </a:solidFill>
              </a:rPr>
              <a:t>'approved_wh_govt_certificate' column.</a:t>
            </a:r>
            <a:endParaRPr lang="en-US" sz="2400" b="1">
              <a:solidFill>
                <a:schemeClr val="tx1"/>
              </a:solidFill>
            </a:endParaRPr>
          </a:p>
          <a:p>
            <a:pPr indent="0" algn="l">
              <a:buNone/>
            </a:pPr>
            <a:endParaRPr lang="en-US" sz="2400" b="1">
              <a:solidFill>
                <a:schemeClr val="tx1"/>
              </a:solidFill>
            </a:endParaRPr>
          </a:p>
          <a:p>
            <a:pPr indent="0" algn="l">
              <a:buNone/>
            </a:pPr>
            <a:endParaRPr lang="en-US" sz="2400" b="1">
              <a:solidFill>
                <a:schemeClr val="tx1"/>
              </a:solidFill>
            </a:endParaRPr>
          </a:p>
          <a:p>
            <a:pPr indent="0" algn="l">
              <a:buNone/>
            </a:pPr>
            <a:endParaRPr lang="en-US" sz="2400" b="1">
              <a:solidFill>
                <a:schemeClr val="tx1"/>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609600" y="141605"/>
            <a:ext cx="10972800" cy="988695"/>
          </a:xfrm>
        </p:spPr>
        <p:txBody>
          <a:bodyPr/>
          <a:p>
            <a:r>
              <a:rPr lang="en-IN" sz="54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rPr>
              <a:t>Feature Engineering</a:t>
            </a:r>
            <a:endParaRPr lang="en-IN" sz="54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endParaRPr>
          </a:p>
        </p:txBody>
      </p:sp>
      <p:sp>
        <p:nvSpPr>
          <p:cNvPr id="4" name="Text Box 3"/>
          <p:cNvSpPr txBox="1"/>
          <p:nvPr/>
        </p:nvSpPr>
        <p:spPr>
          <a:xfrm>
            <a:off x="897255" y="1423035"/>
            <a:ext cx="5070475" cy="5023485"/>
          </a:xfrm>
          <a:prstGeom prst="rect">
            <a:avLst/>
          </a:prstGeom>
          <a:noFill/>
        </p:spPr>
        <p:txBody>
          <a:bodyPr wrap="square" rtlCol="0">
            <a:noAutofit/>
          </a:bodyPr>
          <a:p>
            <a:pPr marL="285750" indent="-285750">
              <a:buFont typeface="Arial" panose="020B0604020202020204" pitchFamily="34" charset="0"/>
              <a:buChar char="•"/>
            </a:pPr>
            <a:r>
              <a:rPr lang="en-US" b="1"/>
              <a:t>Created a new feature 'wh_age' representing warehouse age.</a:t>
            </a:r>
            <a:endParaRPr lang="en-US" b="1"/>
          </a:p>
          <a:p>
            <a:pPr marL="285750" indent="-285750">
              <a:buFont typeface="Arial" panose="020B0604020202020204" pitchFamily="34" charset="0"/>
              <a:buChar char="•"/>
            </a:pPr>
            <a:r>
              <a:rPr lang="en-US" b="1"/>
              <a:t>Calculated by subtracting the establishment year from the current year (2023).</a:t>
            </a:r>
            <a:endParaRPr lang="en-US" b="1"/>
          </a:p>
          <a:p>
            <a:pPr marL="285750" indent="-285750">
              <a:buFont typeface="Arial" panose="020B0604020202020204" pitchFamily="34" charset="0"/>
              <a:buChar char="•"/>
            </a:pPr>
            <a:r>
              <a:rPr lang="en-US" b="1"/>
              <a:t>Mean Age: The average age of warehouses is approximately 13.8 years.</a:t>
            </a:r>
            <a:endParaRPr lang="en-US" b="1"/>
          </a:p>
          <a:p>
            <a:pPr marL="285750" indent="-285750">
              <a:buFont typeface="Arial" panose="020B0604020202020204" pitchFamily="34" charset="0"/>
              <a:buChar char="•"/>
            </a:pPr>
            <a:r>
              <a:rPr lang="en-US" b="1"/>
              <a:t>Age Range: Warehouses have an age range from 0 to 27 years.</a:t>
            </a:r>
            <a:endParaRPr lang="en-US" sz="2000" b="1"/>
          </a:p>
          <a:p>
            <a:pPr marL="285750" indent="-285750">
              <a:buFont typeface="Arial" panose="020B0604020202020204" pitchFamily="34" charset="0"/>
              <a:buChar char="•"/>
            </a:pPr>
            <a:r>
              <a:rPr lang="en-US" b="1"/>
              <a:t>25% of warehouses have an age of 13 years or less.</a:t>
            </a:r>
            <a:endParaRPr lang="en-US" b="1"/>
          </a:p>
          <a:p>
            <a:pPr marL="285750" indent="-285750">
              <a:buFont typeface="Arial" panose="020B0604020202020204" pitchFamily="34" charset="0"/>
              <a:buChar char="•"/>
            </a:pPr>
            <a:r>
              <a:rPr lang="en-US" b="1"/>
              <a:t>50% of warehouses have an age of 14 years.</a:t>
            </a:r>
            <a:endParaRPr lang="en-US" b="1"/>
          </a:p>
          <a:p>
            <a:pPr marL="285750" indent="-285750">
              <a:buFont typeface="Arial" panose="020B0604020202020204" pitchFamily="34" charset="0"/>
              <a:buChar char="•"/>
            </a:pPr>
            <a:r>
              <a:rPr lang="en-US" b="1"/>
              <a:t>75% of warehouses have an age of 14 years or less.</a:t>
            </a:r>
            <a:endParaRPr lang="en-US" b="1"/>
          </a:p>
          <a:p>
            <a:pPr marL="285750" indent="-285750">
              <a:buFont typeface="Arial" panose="020B0604020202020204" pitchFamily="34" charset="0"/>
              <a:buChar char="•"/>
            </a:pPr>
            <a:r>
              <a:rPr lang="en-US" b="1"/>
              <a:t>Variability: The standard deviation is 5.46, indicating some variability in warehouse ages.</a:t>
            </a:r>
            <a:endParaRPr lang="en-US" b="1"/>
          </a:p>
        </p:txBody>
      </p:sp>
      <p:pic>
        <p:nvPicPr>
          <p:cNvPr id="5" name="Picture 4" descr="age"/>
          <p:cNvPicPr>
            <a:picLocks noChangeAspect="1"/>
          </p:cNvPicPr>
          <p:nvPr/>
        </p:nvPicPr>
        <p:blipFill>
          <a:blip r:embed="rId2"/>
          <a:stretch>
            <a:fillRect/>
          </a:stretch>
        </p:blipFill>
        <p:spPr>
          <a:xfrm>
            <a:off x="6096000" y="1422400"/>
            <a:ext cx="5846445" cy="49530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p:sp>
        <p:nvSpPr>
          <p:cNvPr id="2" name="Title 1"/>
          <p:cNvSpPr>
            <a:spLocks noGrp="1"/>
          </p:cNvSpPr>
          <p:nvPr>
            <p:ph type="title"/>
          </p:nvPr>
        </p:nvSpPr>
        <p:spPr/>
        <p:txBody>
          <a:bodyPr/>
          <a:p>
            <a:r>
              <a:rPr lang="en-US" sz="54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rPr>
              <a:t>Exploratory</a:t>
            </a:r>
            <a:r>
              <a:rPr lang="en-IN" altLang="en-US" sz="54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rPr>
              <a:t> </a:t>
            </a:r>
            <a:r>
              <a:rPr lang="en-US" sz="54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rPr>
              <a:t>Data </a:t>
            </a:r>
            <a:r>
              <a:rPr lang="en-IN" altLang="en-US" sz="54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rPr>
              <a:t>Analysis</a:t>
            </a:r>
            <a:endParaRPr lang="en-IN" altLang="en-US" sz="5400" b="1">
              <a:ln w="9525">
                <a:solidFill>
                  <a:schemeClr val="bg1"/>
                </a:solidFill>
                <a:prstDash val="solid"/>
              </a:ln>
              <a:gradFill>
                <a:gsLst>
                  <a:gs pos="0">
                    <a:srgbClr val="012D86"/>
                  </a:gs>
                  <a:gs pos="100000">
                    <a:srgbClr val="0E2557"/>
                  </a:gs>
                </a:gsLst>
                <a:lin scaled="0"/>
              </a:gradFill>
              <a:effectLst>
                <a:outerShdw blurRad="12700" dist="38100" dir="2700000" algn="tl" rotWithShape="0">
                  <a:schemeClr val="bg1">
                    <a:lumMod val="50000"/>
                  </a:schemeClr>
                </a:outerShdw>
              </a:effectLst>
              <a:sym typeface="+mn-ea"/>
            </a:endParaRPr>
          </a:p>
        </p:txBody>
      </p:sp>
      <p:pic>
        <p:nvPicPr>
          <p:cNvPr id="5" name="Picture 4" descr="LT"/>
          <p:cNvPicPr>
            <a:picLocks noChangeAspect="1"/>
          </p:cNvPicPr>
          <p:nvPr/>
        </p:nvPicPr>
        <p:blipFill>
          <a:blip r:embed="rId2"/>
          <a:stretch>
            <a:fillRect/>
          </a:stretch>
        </p:blipFill>
        <p:spPr>
          <a:xfrm>
            <a:off x="5974715" y="1882775"/>
            <a:ext cx="5240655" cy="4519930"/>
          </a:xfrm>
          <a:prstGeom prst="rect">
            <a:avLst/>
          </a:prstGeom>
        </p:spPr>
      </p:pic>
      <p:sp>
        <p:nvSpPr>
          <p:cNvPr id="9" name="Text Box 8"/>
          <p:cNvSpPr txBox="1"/>
          <p:nvPr/>
        </p:nvSpPr>
        <p:spPr>
          <a:xfrm>
            <a:off x="609600" y="2813050"/>
            <a:ext cx="5152390" cy="1599565"/>
          </a:xfrm>
          <a:prstGeom prst="rect">
            <a:avLst/>
          </a:prstGeom>
          <a:noFill/>
        </p:spPr>
        <p:txBody>
          <a:bodyPr wrap="square" rtlCol="0">
            <a:noAutofit/>
          </a:bodyPr>
          <a:p>
            <a:pPr marL="285750" indent="-285750">
              <a:buFont typeface="Arial" panose="020B0604020202020204" pitchFamily="34" charset="0"/>
              <a:buChar char="•"/>
            </a:pPr>
            <a:r>
              <a:rPr lang="en-US" sz="2000" b="1"/>
              <a:t>91.8% warehouses are located in Rural areas.</a:t>
            </a:r>
            <a:endParaRPr lang="en-US" sz="2000" b="1"/>
          </a:p>
          <a:p>
            <a:pPr marL="285750" indent="-285750">
              <a:buFont typeface="Arial" panose="020B0604020202020204" pitchFamily="34" charset="0"/>
              <a:buChar char="•"/>
            </a:pPr>
            <a:r>
              <a:rPr lang="en-US" sz="2000" b="1"/>
              <a:t>8.2% warehouses are located in Urban areas.</a:t>
            </a:r>
            <a:endParaRPr lang="en-US" sz="2000" b="1"/>
          </a:p>
        </p:txBody>
      </p:sp>
      <p:sp>
        <p:nvSpPr>
          <p:cNvPr id="10" name="Text Box 9"/>
          <p:cNvSpPr txBox="1"/>
          <p:nvPr/>
        </p:nvSpPr>
        <p:spPr>
          <a:xfrm>
            <a:off x="6562725" y="1514475"/>
            <a:ext cx="4064000" cy="368300"/>
          </a:xfrm>
          <a:prstGeom prst="rect">
            <a:avLst/>
          </a:prstGeom>
          <a:solidFill>
            <a:schemeClr val="accent1">
              <a:lumMod val="60000"/>
              <a:lumOff val="40000"/>
            </a:schemeClr>
          </a:solidFill>
        </p:spPr>
        <p:txBody>
          <a:bodyPr wrap="square" rtlCol="0">
            <a:spAutoFit/>
          </a:bodyPr>
          <a:p>
            <a:pPr algn="ctr"/>
            <a:r>
              <a:rPr lang="en-IN" altLang="en-US" b="1"/>
              <a:t>Location_type</a:t>
            </a:r>
            <a:endParaRPr lang="en-IN" altLang="en-US" b="1"/>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2" name="Picture 1" descr="WH_C_size"/>
          <p:cNvPicPr>
            <a:picLocks noChangeAspect="1"/>
          </p:cNvPicPr>
          <p:nvPr/>
        </p:nvPicPr>
        <p:blipFill>
          <a:blip r:embed="rId2"/>
          <a:stretch>
            <a:fillRect/>
          </a:stretch>
        </p:blipFill>
        <p:spPr>
          <a:xfrm>
            <a:off x="1240790" y="590550"/>
            <a:ext cx="4479925" cy="4251325"/>
          </a:xfrm>
          <a:prstGeom prst="rect">
            <a:avLst/>
          </a:prstGeom>
        </p:spPr>
      </p:pic>
      <p:pic>
        <p:nvPicPr>
          <p:cNvPr id="9" name="Picture 8" descr="zone"/>
          <p:cNvPicPr>
            <a:picLocks noChangeAspect="1"/>
          </p:cNvPicPr>
          <p:nvPr/>
        </p:nvPicPr>
        <p:blipFill>
          <a:blip r:embed="rId3"/>
          <a:stretch>
            <a:fillRect/>
          </a:stretch>
        </p:blipFill>
        <p:spPr>
          <a:xfrm>
            <a:off x="6467475" y="590550"/>
            <a:ext cx="4567555" cy="4251325"/>
          </a:xfrm>
          <a:prstGeom prst="rect">
            <a:avLst/>
          </a:prstGeom>
        </p:spPr>
      </p:pic>
      <p:sp>
        <p:nvSpPr>
          <p:cNvPr id="10" name="Text Box 9"/>
          <p:cNvSpPr txBox="1"/>
          <p:nvPr/>
        </p:nvSpPr>
        <p:spPr>
          <a:xfrm>
            <a:off x="754380" y="5267325"/>
            <a:ext cx="5158740" cy="1169035"/>
          </a:xfrm>
          <a:prstGeom prst="rect">
            <a:avLst/>
          </a:prstGeom>
          <a:noFill/>
        </p:spPr>
        <p:txBody>
          <a:bodyPr wrap="square" rtlCol="0">
            <a:noAutofit/>
          </a:bodyPr>
          <a:p>
            <a:pPr marL="285750" indent="-285750">
              <a:buFont typeface="Arial" panose="020B0604020202020204" pitchFamily="34" charset="0"/>
              <a:buChar char="•"/>
            </a:pPr>
            <a:r>
              <a:rPr lang="en-US" sz="1600"/>
              <a:t>Approximately 40% categorized as Large warehouses.</a:t>
            </a:r>
            <a:endParaRPr lang="en-US" sz="1600"/>
          </a:p>
          <a:p>
            <a:pPr marL="285750" indent="-285750">
              <a:buFont typeface="Arial" panose="020B0604020202020204" pitchFamily="34" charset="0"/>
              <a:buChar char="•"/>
            </a:pPr>
            <a:r>
              <a:rPr lang="en-US" sz="1600"/>
              <a:t>Another 40% classified as Mid-sized warehouses.</a:t>
            </a:r>
            <a:endParaRPr lang="en-US" sz="1600"/>
          </a:p>
          <a:p>
            <a:pPr marL="285750" indent="-285750">
              <a:buFont typeface="Arial" panose="020B0604020202020204" pitchFamily="34" charset="0"/>
              <a:buChar char="•"/>
            </a:pPr>
            <a:r>
              <a:rPr lang="en-US" sz="1600"/>
              <a:t>Only 20% fall into the Small warehouse category.</a:t>
            </a:r>
            <a:endParaRPr lang="en-US" sz="1600"/>
          </a:p>
        </p:txBody>
      </p:sp>
      <p:sp>
        <p:nvSpPr>
          <p:cNvPr id="11" name="Text Box 10"/>
          <p:cNvSpPr txBox="1"/>
          <p:nvPr/>
        </p:nvSpPr>
        <p:spPr>
          <a:xfrm>
            <a:off x="6318250" y="5267325"/>
            <a:ext cx="5242560" cy="1169670"/>
          </a:xfrm>
          <a:prstGeom prst="rect">
            <a:avLst/>
          </a:prstGeom>
          <a:noFill/>
        </p:spPr>
        <p:txBody>
          <a:bodyPr wrap="square" rtlCol="0">
            <a:noAutofit/>
          </a:bodyPr>
          <a:p>
            <a:pPr marL="285750" indent="-285750">
              <a:buFont typeface="Arial" panose="020B0604020202020204" pitchFamily="34" charset="0"/>
              <a:buChar char="•"/>
            </a:pPr>
            <a:r>
              <a:rPr lang="en-US" sz="1600"/>
              <a:t>North zone has highest number of warehouses approx 41%</a:t>
            </a:r>
            <a:endParaRPr lang="en-US" sz="1600"/>
          </a:p>
          <a:p>
            <a:pPr marL="285750" indent="-285750">
              <a:buFont typeface="Arial" panose="020B0604020202020204" pitchFamily="34" charset="0"/>
              <a:buChar char="•"/>
            </a:pPr>
            <a:r>
              <a:rPr lang="en-US" sz="1600"/>
              <a:t>East has lowest number of warehouses, only 1.7%</a:t>
            </a:r>
            <a:endParaRPr lang="en-US" sz="1600"/>
          </a:p>
          <a:p>
            <a:pPr marL="285750" indent="-285750">
              <a:buFont typeface="Arial" panose="020B0604020202020204" pitchFamily="34" charset="0"/>
              <a:buChar char="•"/>
            </a:pPr>
            <a:r>
              <a:rPr lang="en-US" sz="1600"/>
              <a:t>West has 31.7% and South has 25.4% warehouses.</a:t>
            </a:r>
            <a:endParaRPr lang="en-US" sz="1600"/>
          </a:p>
        </p:txBody>
      </p:sp>
      <p:sp>
        <p:nvSpPr>
          <p:cNvPr id="12" name="Text Box 11"/>
          <p:cNvSpPr txBox="1"/>
          <p:nvPr/>
        </p:nvSpPr>
        <p:spPr>
          <a:xfrm>
            <a:off x="1448435" y="222250"/>
            <a:ext cx="4064000" cy="368300"/>
          </a:xfrm>
          <a:prstGeom prst="rect">
            <a:avLst/>
          </a:prstGeom>
          <a:solidFill>
            <a:schemeClr val="accent1">
              <a:lumMod val="60000"/>
              <a:lumOff val="40000"/>
            </a:schemeClr>
          </a:solidFill>
        </p:spPr>
        <p:txBody>
          <a:bodyPr wrap="square" rtlCol="0">
            <a:spAutoFit/>
          </a:bodyPr>
          <a:p>
            <a:pPr algn="ctr"/>
            <a:r>
              <a:rPr lang="en-US" b="1"/>
              <a:t>WH_capacity_size</a:t>
            </a:r>
            <a:endParaRPr lang="en-US" b="1"/>
          </a:p>
        </p:txBody>
      </p:sp>
      <p:sp>
        <p:nvSpPr>
          <p:cNvPr id="13" name="Text Box 12"/>
          <p:cNvSpPr txBox="1"/>
          <p:nvPr/>
        </p:nvSpPr>
        <p:spPr>
          <a:xfrm>
            <a:off x="6718935" y="222250"/>
            <a:ext cx="4064000" cy="368300"/>
          </a:xfrm>
          <a:prstGeom prst="rect">
            <a:avLst/>
          </a:prstGeom>
          <a:solidFill>
            <a:schemeClr val="accent1">
              <a:lumMod val="60000"/>
              <a:lumOff val="40000"/>
            </a:schemeClr>
          </a:solidFill>
        </p:spPr>
        <p:txBody>
          <a:bodyPr wrap="square" rtlCol="0">
            <a:spAutoFit/>
          </a:bodyPr>
          <a:p>
            <a:pPr algn="ctr"/>
            <a:r>
              <a:rPr lang="en-IN" altLang="en-US" b="1"/>
              <a:t>zone</a:t>
            </a:r>
            <a:endParaRPr lang="en-IN" altLang="en-US" b="1"/>
          </a:p>
        </p:txBody>
      </p:sp>
    </p:spTree>
  </p:cSld>
  <p:clrMapOvr>
    <a:masterClrMapping/>
  </p:clrMapOvr>
  <p:transition/>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17087</Words>
  <Application>WPS Presentation</Application>
  <PresentationFormat>Widescreen</PresentationFormat>
  <Paragraphs>354</Paragraphs>
  <Slides>32</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32</vt:i4>
      </vt:variant>
    </vt:vector>
  </HeadingPairs>
  <TitlesOfParts>
    <vt:vector size="60" baseType="lpstr">
      <vt:lpstr>Arial</vt:lpstr>
      <vt:lpstr>SimSun</vt:lpstr>
      <vt:lpstr>Wingdings</vt:lpstr>
      <vt:lpstr>Garamond</vt:lpstr>
      <vt:lpstr>Arial</vt:lpstr>
      <vt:lpstr>Microsoft YaHei</vt:lpstr>
      <vt:lpstr>Arial Unicode MS</vt:lpstr>
      <vt:lpstr>Calibri</vt:lpstr>
      <vt:lpstr>Wingdings</vt:lpstr>
      <vt:lpstr>Calibri</vt:lpstr>
      <vt:lpstr>Arial Black</vt:lpstr>
      <vt:lpstr>Arial Rounded MT Bold</vt:lpstr>
      <vt:lpstr>Arial Narrow</vt:lpstr>
      <vt:lpstr>Avignon Pro</vt:lpstr>
      <vt:lpstr>Avignon Pro Demi</vt:lpstr>
      <vt:lpstr>Bahnschrift SemiBold</vt:lpstr>
      <vt:lpstr>Bahnschrift SemiLight</vt:lpstr>
      <vt:lpstr>Bernard MT Condensed</vt:lpstr>
      <vt:lpstr>Bodoni MT Black</vt:lpstr>
      <vt:lpstr>Broadway</vt:lpstr>
      <vt:lpstr>Britannic Bold</vt:lpstr>
      <vt:lpstr>Brush Script MT</vt:lpstr>
      <vt:lpstr>Avignon Pro Xlight</vt:lpstr>
      <vt:lpstr>Bahnschrift Light</vt:lpstr>
      <vt:lpstr>Bahnschrift SemiCondensed</vt:lpstr>
      <vt:lpstr>Baskerville Old Face</vt:lpstr>
      <vt:lpstr>Chiller</vt:lpstr>
      <vt:lpstr>1_Default Design</vt:lpstr>
      <vt:lpstr>Machine Learning Project</vt:lpstr>
      <vt:lpstr>Project Title</vt:lpstr>
      <vt:lpstr>Problem Statement</vt:lpstr>
      <vt:lpstr>Overview of Dataframe</vt:lpstr>
      <vt:lpstr>Summary of DataFrame</vt:lpstr>
      <vt:lpstr>Data Cleaning</vt:lpstr>
      <vt:lpstr>Descriptive statistics after cleaning</vt:lpstr>
      <vt:lpstr>Data Exploration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Feature Correlation</vt:lpstr>
      <vt:lpstr>PowerPoint 演示文稿</vt:lpstr>
      <vt:lpstr>PowerPoint 演示文稿</vt:lpstr>
      <vt:lpstr>PowerPoint 演示文稿</vt:lpstr>
      <vt:lpstr>Variance Inflation Factor (VIF)</vt:lpstr>
      <vt:lpstr>PowerPoint 演示文稿</vt:lpstr>
      <vt:lpstr>Evaluation Results</vt:lpstr>
      <vt:lpstr>PowerPoint 演示文稿</vt:lpstr>
      <vt:lpstr>Final Model using RandomForest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
  <cp:lastModifiedBy>vinee</cp:lastModifiedBy>
  <cp:revision>10</cp:revision>
  <dcterms:created xsi:type="dcterms:W3CDTF">2023-10-20T10:06:00Z</dcterms:created>
  <dcterms:modified xsi:type="dcterms:W3CDTF">2023-12-12T14:21:45Z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C693EADA28BF4B56BA1E49A80EEA3684_13</vt:lpwstr>
  </property>
  <property fmtid="{D5CDD505-2E9C-101B-9397-08002B2CF9AE}" pid="3" name="KSOProductBuildVer">
    <vt:lpwstr>1033-12.2.0.13306</vt:lpwstr>
  </property>
</Properties>
</file>