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58" r:id="rId6"/>
    <p:sldId id="294" r:id="rId7"/>
    <p:sldId id="285" r:id="rId8"/>
    <p:sldId id="259" r:id="rId9"/>
    <p:sldId id="261" r:id="rId10"/>
    <p:sldId id="287" r:id="rId11"/>
    <p:sldId id="283" r:id="rId12"/>
    <p:sldId id="284" r:id="rId13"/>
    <p:sldId id="265" r:id="rId14"/>
    <p:sldId id="264" r:id="rId15"/>
    <p:sldId id="289" r:id="rId16"/>
    <p:sldId id="293" r:id="rId17"/>
    <p:sldId id="290" r:id="rId18"/>
    <p:sldId id="271" r:id="rId19"/>
    <p:sldId id="291" r:id="rId20"/>
    <p:sldId id="292" r:id="rId21"/>
    <p:sldId id="295" r:id="rId22"/>
    <p:sldId id="296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97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ee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1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0T10:30:19.19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490" y="305435"/>
            <a:ext cx="10881995" cy="3815080"/>
          </a:xfrm>
        </p:spPr>
        <p:txBody>
          <a:bodyPr/>
          <a:p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Project</a:t>
            </a:r>
            <a:endParaRPr lang="en-US" sz="96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050665"/>
            <a:ext cx="9144000" cy="2299970"/>
          </a:xfrm>
        </p:spPr>
        <p:txBody>
          <a:bodyPr/>
          <a:p>
            <a:pPr algn="r"/>
            <a:endParaRPr 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r"/>
            <a:r>
              <a:rPr lang="en-US" sz="3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Name - Vineet Kumar</a:t>
            </a:r>
            <a:endParaRPr 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r"/>
            <a:r>
              <a:rPr lang="en-US" sz="20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Learnbay 25th Nov 2023 batch</a:t>
            </a:r>
            <a:endParaRPr lang="en-US" sz="20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Data Exploration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" y="1270000"/>
            <a:ext cx="10972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Visualize data distributions and relationships between variables to gain insights.</a:t>
            </a:r>
            <a:endParaRPr 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404745"/>
            <a:ext cx="3507740" cy="3808095"/>
          </a:xfrm>
          <a:prstGeom prst="rect">
            <a:avLst/>
          </a:prstGeom>
        </p:spPr>
      </p:pic>
      <p:pic>
        <p:nvPicPr>
          <p:cNvPr id="6" name="Picture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90" y="2404745"/>
            <a:ext cx="3457575" cy="3808095"/>
          </a:xfrm>
          <a:prstGeom prst="rect">
            <a:avLst/>
          </a:prstGeom>
        </p:spPr>
      </p:pic>
      <p:pic>
        <p:nvPicPr>
          <p:cNvPr id="7" name="Picture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215" y="2405380"/>
            <a:ext cx="3517900" cy="3807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9400"/>
            <a:ext cx="3535045" cy="2924175"/>
          </a:xfrm>
          <a:prstGeom prst="rect">
            <a:avLst/>
          </a:prstGeom>
        </p:spPr>
      </p:pic>
      <p:pic>
        <p:nvPicPr>
          <p:cNvPr id="4" name="Picture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0" y="280670"/>
            <a:ext cx="3721735" cy="2922905"/>
          </a:xfrm>
          <a:prstGeom prst="rect">
            <a:avLst/>
          </a:prstGeom>
        </p:spPr>
      </p:pic>
      <p:pic>
        <p:nvPicPr>
          <p:cNvPr id="5" name="Picture 4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90" y="281305"/>
            <a:ext cx="3480435" cy="2922270"/>
          </a:xfrm>
          <a:prstGeom prst="rect">
            <a:avLst/>
          </a:prstGeom>
        </p:spPr>
      </p:pic>
      <p:pic>
        <p:nvPicPr>
          <p:cNvPr id="6" name="Picture 5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29025"/>
            <a:ext cx="3535045" cy="2921635"/>
          </a:xfrm>
          <a:prstGeom prst="rect">
            <a:avLst/>
          </a:prstGeom>
        </p:spPr>
      </p:pic>
      <p:pic>
        <p:nvPicPr>
          <p:cNvPr id="7" name="Picture 6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095" y="3629025"/>
            <a:ext cx="3641090" cy="2921635"/>
          </a:xfrm>
          <a:prstGeom prst="rect">
            <a:avLst/>
          </a:prstGeom>
        </p:spPr>
      </p:pic>
      <p:pic>
        <p:nvPicPr>
          <p:cNvPr id="8" name="Picture 7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035" y="3629025"/>
            <a:ext cx="3394710" cy="2921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80"/>
            <a:ext cx="10972800" cy="1166495"/>
          </a:xfrm>
        </p:spPr>
        <p:txBody>
          <a:bodyPr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Skewness and Kurtosis</a:t>
            </a:r>
            <a:endParaRPr lang="en-US" sz="6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00430" y="1417320"/>
            <a:ext cx="6025515" cy="4889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Slight right skewness with a moderately peaked distribution.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Hardness: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Slightly left-skewed with a moderate peak.</a:t>
            </a:r>
            <a:endParaRPr lang="en-US" sz="16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Solids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Positively skewed, indicating a longer right tail.</a:t>
            </a:r>
            <a:endParaRPr lang="en-US" b="1"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Chloramines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Nearly symmetric distribution with a moderate peak.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Sulfate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Slightly left-skewed with a moderately peaked distribution.</a:t>
            </a:r>
            <a:endParaRPr lang="en-US" sz="1600" b="1"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Conductivity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Positively skewed, tending to the right, with a flat peak.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Organic_carbon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Slightly right-skewed with a low peak.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Trihalomethanes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Left-skewed with a moderate peak.</a:t>
            </a:r>
            <a:endParaRPr lang="en-US" b="1"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Turbidity</a:t>
            </a:r>
            <a:endParaRPr lang="en-US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600" b="1"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Slightly left-skewed with a flat peak.</a:t>
            </a:r>
            <a:endParaRPr lang="en-US" sz="1600" b="1"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Screenshot (3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785" y="1417320"/>
            <a:ext cx="4412615" cy="4889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900"/>
            <a:ext cx="10972800" cy="720090"/>
          </a:xfrm>
        </p:spPr>
        <p:txBody>
          <a:bodyPr/>
          <a:p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Boxplot for Features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951230"/>
            <a:ext cx="10459720" cy="48336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87095" y="5927725"/>
            <a:ext cx="10459085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Chose an approach that keeps outliers, seeing them as valuable data points, for a deeper grasp of dataset patterns.</a:t>
            </a:r>
            <a:endParaRPr 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3200"/>
            <a:ext cx="10972800" cy="97917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48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Handling Missing Values</a:t>
            </a:r>
            <a:endParaRPr lang="en-IN" altLang="en-US" sz="48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0235" y="1293495"/>
            <a:ext cx="10972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Filling in Missing Values by Utilizing the Mean of Respective Features.</a:t>
            </a:r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5" name="Picture 4" descr="Mi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1864995"/>
            <a:ext cx="9300210" cy="1228725"/>
          </a:xfrm>
          <a:prstGeom prst="rect">
            <a:avLst/>
          </a:prstGeom>
        </p:spPr>
      </p:pic>
      <p:pic>
        <p:nvPicPr>
          <p:cNvPr id="6" name="Picture 5" descr="Screenshot (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3285490"/>
            <a:ext cx="4473575" cy="3296920"/>
          </a:xfrm>
          <a:prstGeom prst="rect">
            <a:avLst/>
          </a:prstGeom>
        </p:spPr>
      </p:pic>
      <p:pic>
        <p:nvPicPr>
          <p:cNvPr id="7" name="Picture 6" descr="Screenshot (3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5490"/>
            <a:ext cx="4598035" cy="32969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9610"/>
          </a:xfrm>
        </p:spPr>
        <p:txBody>
          <a:bodyPr/>
          <a:p>
            <a:r>
              <a:rPr lang="en-IN" altLang="en-US" sz="28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Distribution of Features with respect to Potability</a:t>
            </a:r>
            <a:endParaRPr lang="en-IN" altLang="en-US" sz="28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Dist wrt targ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596900"/>
            <a:ext cx="1059561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"/>
            <a:ext cx="10972800" cy="93535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54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Pairplot</a:t>
            </a:r>
            <a:endParaRPr lang="en-IN" altLang="en-US" sz="54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Pair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935990"/>
            <a:ext cx="10973435" cy="57988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"/>
            <a:ext cx="10972800" cy="728980"/>
          </a:xfrm>
        </p:spPr>
        <p:txBody>
          <a:bodyPr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Feature Correlation</a:t>
            </a:r>
            <a:endParaRPr lang="en-US" sz="6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correl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822325"/>
            <a:ext cx="10403205" cy="5911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955"/>
            <a:ext cx="10972800" cy="1029970"/>
          </a:xfrm>
        </p:spPr>
        <p:txBody>
          <a:bodyPr/>
          <a:p>
            <a:r>
              <a:rPr lang="en-IN" altLang="en-US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Correlation with the target column</a:t>
            </a:r>
            <a:endParaRPr lang="en-IN" altLang="en-US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corr with targ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290955"/>
            <a:ext cx="10111105" cy="52946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5"/>
            <a:ext cx="10972800" cy="988695"/>
          </a:xfrm>
        </p:spPr>
        <p:txBody>
          <a:bodyPr/>
          <a:p>
            <a:r>
              <a:rPr lang="en-IN" altLang="en-US" sz="48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Scaling by Standardization</a:t>
            </a:r>
            <a:endParaRPr lang="en-IN" altLang="en-US" sz="48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st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226820"/>
            <a:ext cx="10636250" cy="13785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2774315"/>
            <a:ext cx="10973435" cy="3743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Significance of Data Scaling</a:t>
            </a:r>
            <a:r>
              <a:rPr lang="en-I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</a:t>
            </a:r>
            <a:endParaRPr 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Ensures fair comparison, avoiding dominance by any single feature.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Speeds up and stabilizes machine learning model training.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Minimizes the impact of outliers for a more robust analysis.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Improves the interpretability of model coefficients, especially in linear models.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Boosts overall model performance, especially in algorithms sensitive to scale.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Aids algorithms using distance metrics, ensuring meaningful calculations.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Speeds up convergence in iterative algorithms like gradient descent.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</a:rPr>
              <a:t>Facilitates easy comparison of features with different units or scales.</a:t>
            </a:r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pPr algn="l"/>
            <a:endParaRPr lang="en-US" sz="24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2585"/>
            <a:ext cx="9144000" cy="13989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78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Project Title</a:t>
            </a:r>
            <a:endParaRPr lang="en-US" sz="978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02155"/>
            <a:ext cx="9144000" cy="325564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800" dirty="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Comprehensive Water Quality Assessment and Potability Prediction using Multi-parameter Analysis</a:t>
            </a:r>
            <a:endParaRPr lang="en-US" sz="48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en-US" sz="48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1130"/>
            <a:ext cx="10972800" cy="967740"/>
          </a:xfrm>
        </p:spPr>
        <p:txBody>
          <a:bodyPr/>
          <a:p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Variance Inflation Factor (VIF)</a:t>
            </a:r>
            <a:endParaRPr lang="en-US" sz="54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Screenshot (4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4780" y="1593215"/>
            <a:ext cx="3817620" cy="46405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0235" y="1592580"/>
            <a:ext cx="6405880" cy="4570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Importance of VIF</a:t>
            </a:r>
            <a:endParaRPr lang="en-US" sz="3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Multicollinearity Detection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Model Stability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Feature Importance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Precision and Accuracy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Optimized Feature Selection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Assumption Validation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Avoidance of Overfitting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Improved Interpretability</a:t>
            </a:r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l"/>
            <a:endParaRPr 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1130"/>
            <a:ext cx="10972800" cy="978535"/>
          </a:xfrm>
        </p:spPr>
        <p:txBody>
          <a:bodyPr/>
          <a:p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Creating Train and Test Sets</a:t>
            </a:r>
            <a:endParaRPr lang="en-US" sz="48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Screenshot (4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1129665"/>
            <a:ext cx="10219690" cy="10668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02030" y="2362835"/>
            <a:ext cx="10218420" cy="413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Utilized the train_test_split function from scikit-learn.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Divided the dataset into training and testing sets.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Employed oversampling (RandomOverSampler) to address class imbalance.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Ensured a representative distribution of target classes in both training and testing sets.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Selected a test size of 25% to allocate a substantial portion for model evaluation.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Set a random seed (random_state=101) for reproducibility.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Facilitated robust model training and evaluation by balancing class distribution in the datasets.</a:t>
            </a:r>
            <a:endParaRPr lang="en-US" sz="24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605"/>
            <a:ext cx="10972800" cy="958215"/>
          </a:xfrm>
        </p:spPr>
        <p:txBody>
          <a:bodyPr/>
          <a:p>
            <a:r>
              <a:rPr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Balancing Classes with RandomOverSampler</a:t>
            </a:r>
            <a:endParaRPr sz="36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0190" y="1099820"/>
            <a:ext cx="8727440" cy="102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Applied RandomOverSampler for class imbalance.</a:t>
            </a:r>
            <a:endParaRPr 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Achieved balanced representation in training and testing.</a:t>
            </a:r>
            <a:endParaRPr 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Alleviated skewed class impact on model training.</a:t>
            </a:r>
            <a:endParaRPr lang="en-US" sz="20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9" name="Picture 8" descr="ro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2735580"/>
            <a:ext cx="4225925" cy="3942715"/>
          </a:xfrm>
          <a:prstGeom prst="rect">
            <a:avLst/>
          </a:prstGeom>
        </p:spPr>
      </p:pic>
      <p:pic>
        <p:nvPicPr>
          <p:cNvPr id="10" name="Picture 9" descr="ro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45" y="2734945"/>
            <a:ext cx="3931285" cy="394398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519555" y="2274570"/>
            <a:ext cx="4225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Before</a:t>
            </a:r>
            <a:endParaRPr lang="en-I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315710" y="2274570"/>
            <a:ext cx="3931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After</a:t>
            </a:r>
            <a:endParaRPr lang="en-IN" altLang="en-US" sz="2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50925"/>
          </a:xfrm>
        </p:spPr>
        <p:txBody>
          <a:bodyPr/>
          <a:p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Models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29335" y="1325880"/>
            <a:ext cx="10163810" cy="497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LogisticRegression:</a:t>
            </a:r>
            <a:r>
              <a:rPr lang="en-US" sz="2400" b="1">
                <a:solidFill>
                  <a:srgbClr val="002060"/>
                </a:solidFill>
              </a:rPr>
              <a:t> A linear classification model.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GaussianNB:</a:t>
            </a:r>
            <a:r>
              <a:rPr lang="en-US" sz="2400" b="1">
                <a:solidFill>
                  <a:srgbClr val="002060"/>
                </a:solidFill>
              </a:rPr>
              <a:t> A Gaussian Naive Bayes classifier for probabilistic classification.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SVC:</a:t>
            </a:r>
            <a:r>
              <a:rPr lang="en-US" sz="2400" b="1">
                <a:solidFill>
                  <a:srgbClr val="002060"/>
                </a:solidFill>
              </a:rPr>
              <a:t> Support Vector Classifier for classification tasks.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DecisionTreeClassifier:</a:t>
            </a:r>
            <a:r>
              <a:rPr lang="en-US" sz="2400" b="1">
                <a:solidFill>
                  <a:srgbClr val="002060"/>
                </a:solidFill>
              </a:rPr>
              <a:t> A decision tree-based classifier.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RandomForestClassifier:</a:t>
            </a:r>
            <a:r>
              <a:rPr lang="en-US" sz="2400" b="1">
                <a:solidFill>
                  <a:srgbClr val="002060"/>
                </a:solidFill>
              </a:rPr>
              <a:t> A random forest ensemble classifier.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AdaBoostClassifier:</a:t>
            </a:r>
            <a:r>
              <a:rPr lang="en-US" sz="2400" b="1">
                <a:solidFill>
                  <a:srgbClr val="002060"/>
                </a:solidFill>
              </a:rPr>
              <a:t> A classifier using AdaBoost boosting technique.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GradientBoostingClassifier:</a:t>
            </a:r>
            <a:r>
              <a:rPr lang="en-US" sz="2400" b="1">
                <a:solidFill>
                  <a:srgbClr val="002060"/>
                </a:solidFill>
              </a:rPr>
              <a:t> A classifier using gradient boosting.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XGBClassifier:</a:t>
            </a:r>
            <a:r>
              <a:rPr lang="en-US" sz="2400" b="1">
                <a:solidFill>
                  <a:srgbClr val="002060"/>
                </a:solidFill>
              </a:rPr>
              <a:t> XGBoost, a popular gradient boosting library for classification and regression tasks.</a:t>
            </a:r>
            <a:endParaRPr lang="en-US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67740"/>
          </a:xfrm>
        </p:spPr>
        <p:txBody>
          <a:bodyPr/>
          <a:p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Evaluation and Comparison</a:t>
            </a:r>
            <a:endParaRPr lang="en-US" sz="48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1685" y="1119505"/>
            <a:ext cx="10730230" cy="545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Cross-validation:</a:t>
            </a:r>
            <a:endParaRPr 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Model is assessed for generalization using 5-fold cross-validation on the test dataset.</a:t>
            </a:r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  <a:p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Training:</a:t>
            </a:r>
            <a:endParaRPr 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Model is trained on the entire training dataset (x_train and y_train).</a:t>
            </a:r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  <a:p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Predictions:</a:t>
            </a:r>
            <a:endParaRPr 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Predictions are generated for both the training and testing datasets.</a:t>
            </a:r>
            <a:endParaRPr lang="en-US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  <a:p>
            <a:r>
              <a:rPr 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Evaluation Metrics:</a:t>
            </a:r>
            <a:endParaRPr 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Train Accuracy</a:t>
            </a:r>
            <a:endParaRPr lang="en-US" sz="2000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Test Accuracy</a:t>
            </a:r>
            <a:endParaRPr lang="en-US" sz="2000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Precision</a:t>
            </a:r>
            <a:endParaRPr lang="en-US" sz="2000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Recall</a:t>
            </a:r>
            <a:endParaRPr lang="en-US" sz="2000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F1 Score</a:t>
            </a:r>
            <a:endParaRPr lang="en-US" sz="2000" b="1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060"/>
                </a:solidFill>
              </a:rPr>
              <a:t>ROC AUC Score</a:t>
            </a:r>
            <a:endParaRPr lang="en-US" sz="20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998220"/>
          </a:xfrm>
        </p:spPr>
        <p:txBody>
          <a:bodyPr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Evaluation Results</a:t>
            </a:r>
            <a:endParaRPr lang="en-US" sz="60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Screenshot (4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181100"/>
            <a:ext cx="11307445" cy="5419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245"/>
            <a:ext cx="10972800" cy="958215"/>
          </a:xfrm>
        </p:spPr>
        <p:txBody>
          <a:bodyPr/>
          <a:p>
            <a:r>
              <a:rPr 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Final Model using </a:t>
            </a:r>
            <a:r>
              <a:rPr lang="en-I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RandomForest</a:t>
            </a:r>
            <a:endParaRPr lang="en-IN" altLang="en-US" sz="48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6175" y="1103630"/>
            <a:ext cx="9497695" cy="1226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>
                <a:solidFill>
                  <a:srgbClr val="002060"/>
                </a:solidFill>
              </a:rPr>
              <a:t>Performs well with nearly </a:t>
            </a:r>
            <a:r>
              <a:rPr lang="en-IN" altLang="en-US" sz="2400" b="1">
                <a:solidFill>
                  <a:srgbClr val="002060"/>
                </a:solidFill>
              </a:rPr>
              <a:t>100</a:t>
            </a:r>
            <a:r>
              <a:rPr lang="en-US" sz="2400" b="1">
                <a:solidFill>
                  <a:srgbClr val="002060"/>
                </a:solidFill>
              </a:rPr>
              <a:t>% accuracy on the training set and around 9</a:t>
            </a:r>
            <a:r>
              <a:rPr lang="en-IN" altLang="en-US" sz="2400" b="1">
                <a:solidFill>
                  <a:srgbClr val="002060"/>
                </a:solidFill>
              </a:rPr>
              <a:t>9</a:t>
            </a:r>
            <a:r>
              <a:rPr lang="en-US" sz="2400" b="1">
                <a:solidFill>
                  <a:srgbClr val="002060"/>
                </a:solidFill>
              </a:rPr>
              <a:t>% on the test set. It has high precision, recall, F1 score, and AUC, suggesting a robust model.</a:t>
            </a:r>
            <a:endParaRPr lang="en-US" sz="2400" b="1">
              <a:solidFill>
                <a:srgbClr val="002060"/>
              </a:solidFill>
            </a:endParaRPr>
          </a:p>
        </p:txBody>
      </p:sp>
      <p:pic>
        <p:nvPicPr>
          <p:cNvPr id="3" name="Picture 2" descr="Screenshot (4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401570"/>
            <a:ext cx="10971530" cy="42754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850"/>
            <a:ext cx="10972800" cy="999490"/>
          </a:xfrm>
        </p:spPr>
        <p:txBody>
          <a:bodyPr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Confusion Matrix</a:t>
            </a:r>
            <a:endParaRPr lang="en-US" sz="60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c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229995"/>
            <a:ext cx="10972165" cy="54267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215"/>
            <a:ext cx="10972800" cy="773430"/>
          </a:xfrm>
        </p:spPr>
        <p:txBody>
          <a:bodyPr/>
          <a:p>
            <a:r>
              <a:rPr lang="en-IN" alt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ROC Curve</a:t>
            </a:r>
            <a:endParaRPr lang="en-IN" altLang="en-US" sz="54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au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842645"/>
            <a:ext cx="9995535" cy="5810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55"/>
            <a:ext cx="10972800" cy="906780"/>
          </a:xfrm>
        </p:spPr>
        <p:txBody>
          <a:bodyPr/>
          <a:p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 Importance</a:t>
            </a:r>
            <a:endParaRPr lang="en-US" sz="54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F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1109345"/>
            <a:ext cx="10071100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005840"/>
          </a:xfrm>
        </p:spPr>
        <p:txBody>
          <a:bodyPr/>
          <a:p>
            <a:r>
              <a:rPr lang="en-US" sz="66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lang="en-US" sz="66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1750"/>
            <a:ext cx="10972800" cy="4824730"/>
          </a:xfrm>
        </p:spPr>
        <p:txBody>
          <a:bodyPr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machine learning problem aims to predict water potability based on provided water quality parameters. By analyzing relevant features, the objective is to develop a model that classifies water samples as meeting or not meeting potability standards. The significance lies in ensuring the safety of water for consumption, contributing to environmental and public health concerns.</a:t>
            </a:r>
            <a:endParaRPr lang="en-US" sz="360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25145" y="2465705"/>
            <a:ext cx="11101070" cy="4051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96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  <a:endParaRPr lang="en-US" sz="96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glow rad="38100">
                  <a:schemeClr val="accent1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  <a:endParaRPr lang="en-US" sz="60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4000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machine learning problem seeks to predict water potability by analyzing a set of water quality parameters. The goal is to determine whether the provided features indicate compliance with potability criteria, highlighting the importance of ensuring safe water for consumption.</a:t>
            </a:r>
            <a:endParaRPr lang="en-US" sz="4000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0490"/>
            <a:ext cx="10972800" cy="958215"/>
          </a:xfrm>
        </p:spPr>
        <p:txBody>
          <a:bodyPr/>
          <a:p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Overview of Dataframe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Screenshot (4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1068705"/>
            <a:ext cx="11401425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" y="100330"/>
            <a:ext cx="10972800" cy="108204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Summary of DataFrame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 descr="Screenshot (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1327785"/>
            <a:ext cx="10170160" cy="5169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375"/>
            <a:ext cx="10972800" cy="1330960"/>
          </a:xfrm>
        </p:spPr>
        <p:txBody>
          <a:bodyPr/>
          <a:p>
            <a:r>
              <a:rPr lang="en-US" sz="66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 Preprocessing</a:t>
            </a:r>
            <a:endParaRPr lang="en-US" sz="6600" b="1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50620" y="1764665"/>
            <a:ext cx="9719310" cy="45681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Cleaning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Exploration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Transformation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Dealing with Imbalanced Data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Splitting</a:t>
            </a:r>
            <a:endParaRPr lang="en-US"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10972800" cy="1017270"/>
          </a:xfrm>
        </p:spPr>
        <p:txBody>
          <a:bodyPr/>
          <a:p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Data Cleaning</a:t>
            </a:r>
            <a:endParaRPr lang="en-US" sz="6000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443990"/>
            <a:ext cx="10972800" cy="4835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Defined a versatile cleaning function, clean_value, to handle diverse data types.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Removed non-numeric characters, keeping only numeric, '.', and '-'.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Attempted to convert the cleaned string to a float, returning None if the process failed.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Applied the cleaning function uniformly to all columns in the dataset.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Improved data consistency via common numeric format.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Gracefully managed potential errors during cleaning.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2060"/>
                </a:solidFill>
              </a:rPr>
              <a:t>Adaptable cleaning function for diverse data structures.</a:t>
            </a:r>
            <a:endParaRPr lang="en-US" sz="280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605"/>
            <a:ext cx="10972800" cy="988695"/>
          </a:xfrm>
        </p:spPr>
        <p:txBody>
          <a:bodyPr/>
          <a:p>
            <a:r>
              <a:rPr lang="en-IN" altLang="en-US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</a:t>
            </a:r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escriptive statistics</a:t>
            </a:r>
            <a:r>
              <a:rPr lang="en-IN" altLang="en-US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after cleaning</a:t>
            </a:r>
            <a:endParaRPr lang="en-IN" altLang="en-US" b="1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Screenshot (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43025"/>
            <a:ext cx="10972800" cy="5026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5292</Words>
  <Application>WPS Presentation</Application>
  <PresentationFormat>Widescreen</PresentationFormat>
  <Paragraphs>174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Garamond</vt:lpstr>
      <vt:lpstr>Arial</vt:lpstr>
      <vt:lpstr>Microsoft YaHei</vt:lpstr>
      <vt:lpstr>Arial Unicode MS</vt:lpstr>
      <vt:lpstr>Calibri</vt:lpstr>
      <vt:lpstr>Arial Black</vt:lpstr>
      <vt:lpstr>Bahnschrift</vt:lpstr>
      <vt:lpstr>Wingdings</vt:lpstr>
      <vt:lpstr>1_Default Design</vt:lpstr>
      <vt:lpstr>Machine Learning Project</vt:lpstr>
      <vt:lpstr>Project Title</vt:lpstr>
      <vt:lpstr>Introduction</vt:lpstr>
      <vt:lpstr>Problem Statement</vt:lpstr>
      <vt:lpstr>PowerPoint 演示文稿</vt:lpstr>
      <vt:lpstr>PowerPoint 演示文稿</vt:lpstr>
      <vt:lpstr>Data  Preprocessing</vt:lpstr>
      <vt:lpstr>Exploratory Data Analysis (EDA)</vt:lpstr>
      <vt:lpstr>PowerPoint 演示文稿</vt:lpstr>
      <vt:lpstr>PowerPoint 演示文稿</vt:lpstr>
      <vt:lpstr>PowerPoint 演示文稿</vt:lpstr>
      <vt:lpstr>Numerical Columns</vt:lpstr>
      <vt:lpstr>Categorical Features</vt:lpstr>
      <vt:lpstr>PowerPoint 演示文稿</vt:lpstr>
      <vt:lpstr>PowerPoint 演示文稿</vt:lpstr>
      <vt:lpstr>PowerPoint 演示文稿</vt:lpstr>
      <vt:lpstr>Feature Correlation</vt:lpstr>
      <vt:lpstr>PowerPoint 演示文稿</vt:lpstr>
      <vt:lpstr>PowerPoint 演示文稿</vt:lpstr>
      <vt:lpstr>PowerPoint 演示文稿</vt:lpstr>
      <vt:lpstr>PowerPoint 演示文稿</vt:lpstr>
      <vt:lpstr>Addressing Class Imbalance with SMOTE</vt:lpstr>
      <vt:lpstr>Machine Learning Models</vt:lpstr>
      <vt:lpstr>Model Evaluation and Comparison</vt:lpstr>
      <vt:lpstr>Evaluation Results</vt:lpstr>
      <vt:lpstr>Final Model using XGBOOST</vt:lpstr>
      <vt:lpstr>Confusion Matrix</vt:lpstr>
      <vt:lpstr>AUC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/>
  <cp:lastModifiedBy>vinee</cp:lastModifiedBy>
  <cp:revision>8</cp:revision>
  <dcterms:created xsi:type="dcterms:W3CDTF">2023-10-20T10:06:00Z</dcterms:created>
  <dcterms:modified xsi:type="dcterms:W3CDTF">2023-11-17T08:25:55Z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C693EADA28BF4B56BA1E49A80EEA3684_13</vt:lpwstr>
  </property>
  <property fmtid="{D5CDD505-2E9C-101B-9397-08002B2CF9AE}" pid="3" name="KSOProductBuildVer">
    <vt:lpwstr>1033-12.2.0.13306</vt:lpwstr>
  </property>
</Properties>
</file>