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1B6C-9BF4-4333-A98B-9A24FD0A72B3}" v="6" dt="2025-03-24T20:03:33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80" autoAdjust="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Narmety" userId="4773b6661973de2b" providerId="LiveId" clId="{09791B6C-9BF4-4333-A98B-9A24FD0A72B3}"/>
    <pc:docChg chg="modSld">
      <pc:chgData name="vamshi Narmety" userId="4773b6661973de2b" providerId="LiveId" clId="{09791B6C-9BF4-4333-A98B-9A24FD0A72B3}" dt="2025-03-24T20:09:33.966" v="96" actId="113"/>
      <pc:docMkLst>
        <pc:docMk/>
      </pc:docMkLst>
      <pc:sldChg chg="addSp delSp modSp mod">
        <pc:chgData name="vamshi Narmety" userId="4773b6661973de2b" providerId="LiveId" clId="{09791B6C-9BF4-4333-A98B-9A24FD0A72B3}" dt="2025-03-24T19:56:01.373" v="16" actId="14100"/>
        <pc:sldMkLst>
          <pc:docMk/>
          <pc:sldMk cId="936127289" sldId="266"/>
        </pc:sldMkLst>
        <pc:spChg chg="mod">
          <ac:chgData name="vamshi Narmety" userId="4773b6661973de2b" providerId="LiveId" clId="{09791B6C-9BF4-4333-A98B-9A24FD0A72B3}" dt="2025-03-24T19:54:05.719" v="12" actId="20577"/>
          <ac:spMkLst>
            <pc:docMk/>
            <pc:sldMk cId="936127289" sldId="266"/>
            <ac:spMk id="2" creationId="{543840E2-D232-9E73-6399-9027EC31E749}"/>
          </ac:spMkLst>
        </pc:spChg>
        <pc:spChg chg="del">
          <ac:chgData name="vamshi Narmety" userId="4773b6661973de2b" providerId="LiveId" clId="{09791B6C-9BF4-4333-A98B-9A24FD0A72B3}" dt="2025-03-24T19:55:46.261" v="13" actId="22"/>
          <ac:spMkLst>
            <pc:docMk/>
            <pc:sldMk cId="936127289" sldId="266"/>
            <ac:spMk id="3" creationId="{604F2191-4F44-9E73-6256-700AC5F7DED9}"/>
          </ac:spMkLst>
        </pc:spChg>
        <pc:picChg chg="add mod ord">
          <ac:chgData name="vamshi Narmety" userId="4773b6661973de2b" providerId="LiveId" clId="{09791B6C-9BF4-4333-A98B-9A24FD0A72B3}" dt="2025-03-24T19:56:01.373" v="16" actId="14100"/>
          <ac:picMkLst>
            <pc:docMk/>
            <pc:sldMk cId="936127289" sldId="266"/>
            <ac:picMk id="5" creationId="{31F49F9C-5FF0-1D92-2770-E2BCC290113B}"/>
          </ac:picMkLst>
        </pc:picChg>
      </pc:sldChg>
      <pc:sldChg chg="addSp delSp modSp mod">
        <pc:chgData name="vamshi Narmety" userId="4773b6661973de2b" providerId="LiveId" clId="{09791B6C-9BF4-4333-A98B-9A24FD0A72B3}" dt="2025-03-24T19:57:53.331" v="31" actId="14100"/>
        <pc:sldMkLst>
          <pc:docMk/>
          <pc:sldMk cId="1399806370" sldId="267"/>
        </pc:sldMkLst>
        <pc:spChg chg="mod">
          <ac:chgData name="vamshi Narmety" userId="4773b6661973de2b" providerId="LiveId" clId="{09791B6C-9BF4-4333-A98B-9A24FD0A72B3}" dt="2025-03-24T19:57:47.151" v="29" actId="20577"/>
          <ac:spMkLst>
            <pc:docMk/>
            <pc:sldMk cId="1399806370" sldId="267"/>
            <ac:spMk id="2" creationId="{86C659EF-1EFF-7FFB-6052-8161C57D7EA8}"/>
          </ac:spMkLst>
        </pc:spChg>
        <pc:spChg chg="del">
          <ac:chgData name="vamshi Narmety" userId="4773b6661973de2b" providerId="LiveId" clId="{09791B6C-9BF4-4333-A98B-9A24FD0A72B3}" dt="2025-03-24T19:57:49.822" v="30" actId="22"/>
          <ac:spMkLst>
            <pc:docMk/>
            <pc:sldMk cId="1399806370" sldId="267"/>
            <ac:spMk id="3" creationId="{CC8FDC4E-7062-A14D-1642-80A65CD22AF2}"/>
          </ac:spMkLst>
        </pc:spChg>
        <pc:picChg chg="add mod ord">
          <ac:chgData name="vamshi Narmety" userId="4773b6661973de2b" providerId="LiveId" clId="{09791B6C-9BF4-4333-A98B-9A24FD0A72B3}" dt="2025-03-24T19:57:53.331" v="31" actId="14100"/>
          <ac:picMkLst>
            <pc:docMk/>
            <pc:sldMk cId="1399806370" sldId="267"/>
            <ac:picMk id="5" creationId="{888E0D23-6B37-DB70-1CD3-EEF24561CF94}"/>
          </ac:picMkLst>
        </pc:picChg>
      </pc:sldChg>
      <pc:sldChg chg="addSp modSp mod">
        <pc:chgData name="vamshi Narmety" userId="4773b6661973de2b" providerId="LiveId" clId="{09791B6C-9BF4-4333-A98B-9A24FD0A72B3}" dt="2025-03-24T20:04:03.132" v="68" actId="113"/>
        <pc:sldMkLst>
          <pc:docMk/>
          <pc:sldMk cId="3320136588" sldId="268"/>
        </pc:sldMkLst>
        <pc:spChg chg="mod">
          <ac:chgData name="vamshi Narmety" userId="4773b6661973de2b" providerId="LiveId" clId="{09791B6C-9BF4-4333-A98B-9A24FD0A72B3}" dt="2025-03-24T20:01:08.589" v="42" actId="20577"/>
          <ac:spMkLst>
            <pc:docMk/>
            <pc:sldMk cId="3320136588" sldId="268"/>
            <ac:spMk id="2" creationId="{4E7BB7E9-8A38-250A-3B2D-BBD4A9247FA7}"/>
          </ac:spMkLst>
        </pc:spChg>
        <pc:spChg chg="mod">
          <ac:chgData name="vamshi Narmety" userId="4773b6661973de2b" providerId="LiveId" clId="{09791B6C-9BF4-4333-A98B-9A24FD0A72B3}" dt="2025-03-24T20:04:03.132" v="68" actId="113"/>
          <ac:spMkLst>
            <pc:docMk/>
            <pc:sldMk cId="3320136588" sldId="268"/>
            <ac:spMk id="3" creationId="{57AD7389-CBBA-ABEA-4CA6-1D9E349E58BA}"/>
          </ac:spMkLst>
        </pc:spChg>
        <pc:spChg chg="add">
          <ac:chgData name="vamshi Narmety" userId="4773b6661973de2b" providerId="LiveId" clId="{09791B6C-9BF4-4333-A98B-9A24FD0A72B3}" dt="2025-03-24T20:03:16.063" v="51"/>
          <ac:spMkLst>
            <pc:docMk/>
            <pc:sldMk cId="3320136588" sldId="268"/>
            <ac:spMk id="4" creationId="{53619177-0FAA-F2C9-4377-0004F94ADFE7}"/>
          </ac:spMkLst>
        </pc:spChg>
        <pc:spChg chg="add">
          <ac:chgData name="vamshi Narmety" userId="4773b6661973de2b" providerId="LiveId" clId="{09791B6C-9BF4-4333-A98B-9A24FD0A72B3}" dt="2025-03-24T20:03:20.157" v="52"/>
          <ac:spMkLst>
            <pc:docMk/>
            <pc:sldMk cId="3320136588" sldId="268"/>
            <ac:spMk id="5" creationId="{D44D11BE-7B88-CC44-0A27-BED266BBBE31}"/>
          </ac:spMkLst>
        </pc:spChg>
        <pc:spChg chg="add">
          <ac:chgData name="vamshi Narmety" userId="4773b6661973de2b" providerId="LiveId" clId="{09791B6C-9BF4-4333-A98B-9A24FD0A72B3}" dt="2025-03-24T20:03:31.406" v="54"/>
          <ac:spMkLst>
            <pc:docMk/>
            <pc:sldMk cId="3320136588" sldId="268"/>
            <ac:spMk id="6" creationId="{162F21A9-9FC8-3396-A576-4701290D3893}"/>
          </ac:spMkLst>
        </pc:spChg>
      </pc:sldChg>
      <pc:sldChg chg="modSp mod">
        <pc:chgData name="vamshi Narmety" userId="4773b6661973de2b" providerId="LiveId" clId="{09791B6C-9BF4-4333-A98B-9A24FD0A72B3}" dt="2025-03-24T20:09:33.966" v="96" actId="113"/>
        <pc:sldMkLst>
          <pc:docMk/>
          <pc:sldMk cId="386106800" sldId="269"/>
        </pc:sldMkLst>
        <pc:spChg chg="mod">
          <ac:chgData name="vamshi Narmety" userId="4773b6661973de2b" providerId="LiveId" clId="{09791B6C-9BF4-4333-A98B-9A24FD0A72B3}" dt="2025-03-24T20:08:04.170" v="85" actId="20577"/>
          <ac:spMkLst>
            <pc:docMk/>
            <pc:sldMk cId="386106800" sldId="269"/>
            <ac:spMk id="2" creationId="{5A24DA17-DE0C-4C2F-53E5-1A4DAB25F2F8}"/>
          </ac:spMkLst>
        </pc:spChg>
        <pc:spChg chg="mod">
          <ac:chgData name="vamshi Narmety" userId="4773b6661973de2b" providerId="LiveId" clId="{09791B6C-9BF4-4333-A98B-9A24FD0A72B3}" dt="2025-03-24T20:09:33.966" v="96" actId="113"/>
          <ac:spMkLst>
            <pc:docMk/>
            <pc:sldMk cId="386106800" sldId="269"/>
            <ac:spMk id="3" creationId="{EEEA9D43-3718-FDDE-CF96-A2CE1913E3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2:44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477 0 24575,'-5'1'0,"0"0"0,0 0 0,-1 0 0,1 0 0,-7 4 0,-17 4 0,-15-5 0,0-2 0,-63-4 0,55 0 0,-57 5 0,106-2 0,1-1 0,-1 1 0,1-1 0,-1 1 0,1 0 0,0 0 0,0 0 0,-1 0 0,1 0 0,0 1 0,0-1 0,0 1 0,0-1 0,0 1 0,1 0 0,-1 0 0,0-1 0,1 1 0,0 0 0,-1 1 0,1-1 0,0 0 0,0 0 0,0 0 0,0 1 0,0-1 0,1 1 0,-1-1 0,1 0 0,-1 4 0,-1 10 0,1 0 0,1 0 0,3 29 0,-1-13 0,1 684 0,-4-408 0,3-264 0,10 58 0,-2-33 0,14 260 0,-26-68 0,4 373 0,9-426 0,2 52 0,-8-173 0,30 160 0,-14-123 0,1 4 0,13 100 0,4 33 0,-22-161 0,-3-28 0,10 85 0,-18-86 0,10 192 0,-14-233 0,1 0 0,1 0 0,11 41 0,-7-40 0,-2 1 0,5 57 0,-11 626 0,-1-333 0,2-364 0,0-1 0,8 32 0,-4-30 0,-2 0 0,1 23 0,-3 282 0,-2-154 0,1-167 0,0 1 0,0-1 0,0 1 0,0-1 0,1 0 0,-1 1 0,1-1 0,0 0 0,0 1 0,0-1 0,1 0 0,-1 0 0,1 0 0,3 5 0,-3-6 0,1 0 0,-1 0 0,1-1 0,-1 1 0,1 0 0,0-1 0,0 0 0,0 1 0,-1-1 0,1 0 0,0-1 0,1 1 0,-1 0 0,0-1 0,0 0 0,4 0 0,166-1 124,-60-2-1613,-93 3-5337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3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24575,'0'3'0,"0"7"0,-4 0 0,-1 4 0,-1 2 0,-2-1 0,0 1 0,1 2 0,-2-3 0,0 1 0,3 1 0,1 2 0,2 2 0,1 1 0,2 1 0,-1-8 0,2-10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52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24575,'0'470'0,"0"-469"0,0 0 0,0 0 0,-1 0 0,1 0 0,0 0 0,0 0 0,0-1 0,0 1 0,0 0 0,1 0 0,-1 0 0,0 0 0,0 0 0,0-1 0,1 1 0,-1 0 0,1 0 0,-1 0 0,0-1 0,1 1 0,-1 0 0,1-1 0,-1 1 0,1 0 0,0-1 0,0 2 0,0-3 0,0 0 0,0 1 0,0-1 0,-1 0 0,1 1 0,0-1 0,-1 0 0,1 0 0,0 1 0,-1-1 0,1 0 0,-1 0 0,0 0 0,1 0 0,-1 0 0,0 0 0,1 0 0,-1 0 0,0 0 0,0 0 0,0 0 0,0-1 0,6-26 0,2 0 0,0 0 0,2 1 0,21-43 0,-29 66 0,1 0 0,0 0 0,0 0 0,0 0 0,0 1 0,1-1 0,-1 1 0,1 0 0,0 0 0,0 0 0,0 1 0,1-1 0,-1 1 0,0 0 0,1 0 0,0 1 0,-1-1 0,6 0 0,4 0 0,-1 0 0,0 2 0,0-1 0,1 2 0,19 2 0,-31-3 0,-1 0 0,1 0 0,0 0 0,0 0 0,0 0 0,0 1 0,0-1 0,0 1 0,0 0 0,-1-1 0,1 1 0,0 0 0,-1 0 0,1 0 0,0 0 0,-1 0 0,1 1 0,-1-1 0,0 0 0,1 1 0,-1-1 0,0 1 0,0-1 0,0 1 0,0 0 0,0-1 0,0 1 0,0 0 0,-1 0 0,1 0 0,-1 0 0,1-1 0,-1 1 0,0 0 0,1 3 0,-2 1 0,0 0 0,0 0 0,0 0 0,-1 0 0,1 0 0,-2-1 0,1 1 0,0 0 0,-7 9 0,-22 40 0,21-36 0,0 1 0,-2-2 0,-15 21 0,21-33 0,1-1 0,-1 1 0,1-1 0,-2 0 0,1-1 0,0 1 0,-1-1 0,0 0 0,0-1 0,0 0 0,0 0 0,-14 4 0,3-3 40,0-1 0,-25 1 0,38-3-146,0-1 0,0 0 0,1 0 0,-1 0 0,0-1 0,0 0-1,1 0 1,-1 0 0,0 0 0,1-1 0,-1 0 0,1 0 0,-9-5 0,3-3-6720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57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24575,'2'11'0,"0"1"0,0-1 0,1 0 0,1 0 0,0-1 0,0 1 0,1-1 0,0 0 0,1 0 0,9 12 0,-14-21 0,-1 0 0,1 0 0,-1 0 0,1 0 0,0 0 0,-1-1 0,1 1 0,0 0 0,0 0 0,-1-1 0,1 1 0,0-1 0,0 1 0,0-1 0,0 1 0,0-1 0,0 1 0,0-1 0,0 0 0,0 1 0,0-1 0,0 0 0,0 0 0,0 0 0,0 0 0,0 0 0,0 0 0,0 0 0,0 0 0,0 0 0,0-1 0,0 1 0,1-1 0,2-1 0,-1-1 0,0 1 0,0-1 0,0 0 0,0 0 0,-1-1 0,4-3 0,-3 3 0,0 0 0,0 0 0,0 0 0,1 0 0,6-4 0,-9 7 0,0 0 0,0 1 0,0-1 0,0 1 0,0 0 0,0-1 0,0 1 0,0 0 0,0 0 0,0-1 0,1 1 0,-1 0 0,0 0 0,0 0 0,0 0 0,0 1 0,0-1 0,0 0 0,0 0 0,0 1 0,0-1 0,0 0 0,0 1 0,0-1 0,0 1 0,0-1 0,0 1 0,0 0 0,0-1 0,1 2 0,29 34 0,-27-31 0,-1 0 0,1 0 0,0 0 0,0-1 0,0 0 0,1 0 0,0 0 0,0 0 0,7 4 0,-11-8 0,0 0 0,-1 1 0,1-1 0,0 0 0,-1 1 0,1-1 0,0 0 0,0 0 0,-1 0 0,1 1 0,0-1 0,0 0 0,-1 0 0,1 0 0,0 0 0,0-1 0,-1 1 0,1 0 0,0 0 0,0 0 0,-1-1 0,1 1 0,0 0 0,-1-1 0,1 1 0,0 0 0,-1-1 0,1 1 0,0-1 0,0-1 0,1 0 0,-1 0 0,0 1 0,0-1 0,0 0 0,0 0 0,-1 0 0,1 0 0,0 0 0,0-4 0,0-8 0,0 1 0,-1-24 0,0 30 0,0-7-102,0 8-78,0 0-1,0 0 1,0 0-1,-1 0 1,0 0-1,-3-10 1,-1 5-6646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0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24575,'0'450'0,"0"-478"0,-1 9 0,1 1 0,1-1 0,1 1 0,4-20 0,-5 32 0,1 1 0,0-1 0,1 0 0,-1 1 0,1-1 0,0 1 0,0 0 0,0 0 0,1 0 0,0 1 0,0-1 0,0 1 0,1 0 0,-1 0 0,1 0 0,9-5 0,3 1 0,1 0 0,1 1 0,-1 1 0,1 1 0,0 0 0,1 1 0,36-1 0,-54 4 0,0 1 0,-1 0 0,1 0 0,0 0 0,0 0 0,-1 0 0,1 1 0,0-1 0,0 1 0,-1-1 0,1 1 0,0-1 0,-1 1 0,1 0 0,-1 0 0,1 0 0,-1 0 0,1 0 0,-1 0 0,0 0 0,3 2 0,-2 0 0,-1 0 0,1 0 0,0 0 0,-1 0 0,0 1 0,1-1 0,-1 0 0,-1 0 0,1 1 0,0 5 0,0 7 0,-1 1 0,0 0 0,-5 27 0,4-38 0,-2 10 0,-1 0 0,0-1 0,-1 0 0,-1 0 0,0 0 0,-1 0 0,-1-1 0,0 0 0,-1-1 0,0 0 0,-17 17 0,23-27 5,-1 0 1,1-1-1,0 1 0,-1-1 0,0 0 0,1 0 1,-1-1-1,0 1 0,0-1 0,0 1 1,0-1-1,0-1 0,0 1 0,0 0 0,0-1 1,0 0-1,0 0 0,0 0 0,-1-1 0,1 1 1,0-1-1,-8-2 0,8 2-67,1-1 0,-1 1 0,0-1 0,0 1 1,1-1-1,-1 0 0,1 0 0,0 0 0,-1-1 0,1 1 0,0-1 0,1 0 1,-1 0-1,0 0 0,1 0 0,-1 0 0,1-1 0,0 1 0,0-1 0,1 1 1,-1-1-1,1 0 0,-2-4 0,1-11-6764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08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24575,'0'33'0,"1"1"0,-2 0 0,-1-1 0,-11 54 0,13-84 0,-9 43 0,9-44 0,0 1 0,-1-1 0,1 0 0,0 0 0,0 1 0,1-1 0,-1 0 0,0 0 0,1 1 0,-1-1 0,1 0 0,0 0 0,-1 0 0,1 0 0,0 0 0,2 3 0,-2-5 0,0 1 0,0-1 0,0 0 0,0 0 0,0 0 0,0 0 0,0 0 0,0-1 0,0 1 0,-1 0 0,1 0 0,0-1 0,0 1 0,0 0 0,0-1 0,-1 1 0,1-1 0,0 1 0,0-1 0,-1 1 0,2-2 0,16-13 0,-14 8 0,0 1 0,-1 0 0,0-1 0,0 0 0,-1 0 0,0 0 0,0 0 0,-1 0 0,1 0 0,-2 0 0,1-15 0,0 10 0,0 1 0,0 0 0,1-1 0,7-20 0,-8 29 0,0 0 0,1 1 0,-1-1 0,1 1 0,-1 0 0,1-1 0,0 1 0,0 0 0,0 0 0,0 0 0,0 0 0,0 1 0,0-1 0,1 0 0,-1 1 0,1 0 0,-1 0 0,1-1 0,0 1 0,-1 1 0,1-1 0,0 0 0,0 1 0,3-1 0,-3 1 0,0 0 0,0 1 0,0-1 0,-1 1 0,1 0 0,0 0 0,0 0 0,0 0 0,-1 0 0,1 1 0,0-1 0,-1 1 0,1 0 0,-1 0 0,0 0 0,0 0 0,0 0 0,0 0 0,0 0 0,0 1 0,0-1 0,-1 1 0,1-1 0,1 5 0,2 2 0,0 1 0,-1 0 0,0 0 0,-1 0 0,4 18 0,-4-6-682,-2 45-1,-1-47-6143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15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24575,'0'-4'0,"0"-6"0,0-4 0,0-5 0,4 2 0,2-1 0,3 3 0,0 0 0,-1-1 0,-2-3 0,-2-1 0,-2-2 0,-5 3 0,-2 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20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24575,'0'-4'0,"0"-5"0,0-6 0,0-3 0,0-4 0,0-1 0,0-1 0,0 0 0,0-1 0,0 1 0,0-1 0,0 2 0,0 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24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0 24575,'-5'0'0,"0"0"0,0 0 0,1 1 0,-1 0 0,0-1 0,0 2 0,1-1 0,-1 0 0,0 1 0,1 0 0,0 0 0,-1 0 0,1 1 0,0-1 0,0 1 0,0 0 0,1 0 0,-1 1 0,-5 5 0,5-3 0,1 0 0,0 0 0,-1 0 0,2 1 0,-1-1 0,1 1 0,0-1 0,0 1 0,1 0 0,0 0 0,0 0 0,1 0 0,0 7 0,-1 50 0,6 132 0,-5-193 0,0-1 0,0 0 0,0 0 0,1 0 0,-1 0 0,1 0 0,-1 0 0,1 0 0,0 0 0,-1-1 0,1 1 0,0 0 0,0 0 0,1 0 0,-1-1 0,0 1 0,0-1 0,1 1 0,-1-1 0,1 1 0,0-1 0,-1 0 0,1 0 0,0 0 0,-1 0 0,1 0 0,0 0 0,0 0 0,0-1 0,0 1 0,0-1 0,0 1 0,0-1 0,4 0 0,5 0 0,0-1 0,1 0 0,-1-1 0,0 0 0,15-5 0,11-2 0,8 1-1365,-25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4:26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24575,'0'3'0,"0"11"0,0 6 0,0 3 0,0 3 0,0 0 0,0 0 0,0-1 0,0 0 0,0 0 0,0-1 0,0-5-8191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5:10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 24575,'-27'1'0,"1"1"0,0 2 0,0 1 0,-45 14 0,71-19 0,-136 37 0,133-36 0,0 0 0,1 0 0,-1 0 0,1 1 0,0-1 0,-1 1 0,1-1 0,0 1 0,0 0 0,0 0 0,0 0 0,0 0 0,1 1 0,-1-1 0,0 0 0,1 1 0,0-1 0,0 1 0,-1-1 0,1 1 0,1 0 0,-1-1 0,0 1 0,0 5 0,0 7 0,0 0 0,0 0 0,4 24 0,-1-12 0,-2-18 0,0 1 0,0 0 0,2 0 0,-1-1 0,1 1 0,0-1 0,1 1 0,0-1 0,1 0 0,0 0 0,0 0 0,1-1 0,0 0 0,1 0 0,0 0 0,0 0 0,0-1 0,1 0 0,0 0 0,11 8 0,39 25 0,-36-24 0,0-1 0,34 18 0,-45-29-105,0-1 0,0 0 0,0-1 0,1 0 0,-1 0 0,1-1 0,-1 0 0,1-1 0,-1 0 0,1-1 0,-1 0 0,18-5 0,-13 1-6721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06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24575,'-1'10'0,"0"-1"0,0 1 0,-1 0 0,0 0 0,-1-1 0,0 1 0,0-1 0,-1 0 0,-1 0 0,1 0 0,-1 0 0,-12 14 0,15-21 0,1 0 0,-1 0 0,1 0 0,0 1 0,0-1 0,0 0 0,0 0 0,0 1 0,0-1 0,0 1 0,1-1 0,-1 1 0,1-1 0,0 1 0,0-1 0,0 1 0,0-1 0,0 1 0,0-1 0,1 1 0,-1-1 0,1 1 0,0-1 0,0 1 0,0-1 0,0 0 0,0 1 0,0-1 0,1 0 0,-1 0 0,1 0 0,-1 0 0,1 0 0,0 0 0,0-1 0,0 1 0,0 0 0,0-1 0,3 2 0,5 3 0,0-1 0,1 0 0,0-1 0,0 0 0,0-1 0,0 0 0,16 2 0,12 4-1365,-23-4-5461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5:15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24575,'92'-2'0,"100"4"0,-190-1 0,1-1 0,-1 0 0,0 1 0,1 0 0,-1 0 0,0 0 0,1 0 0,-1 0 0,0 0 0,0 0 0,0 1 0,0-1 0,0 1 0,0-1 0,0 1 0,-1 0 0,1 0 0,0 0 0,-1 0 0,0 0 0,1 0 0,-1 0 0,0 0 0,0 1 0,0-1 0,0 0 0,-1 1 0,1-1 0,-1 0 0,1 1 0,-1-1 0,0 6 0,0-2 0,0 0 0,0 1 0,-1-1 0,0 0 0,0 1 0,0-1 0,-1 0 0,0 0 0,0 0 0,0 0 0,-1-1 0,-3 7 0,-13 15 0,-1 0 0,-1-2 0,-30 29 0,42-46 0,0 0 0,-1 0 0,-17 11 0,26-18 0,-1 0 0,0 0 0,0 0 0,0 0 0,0 0 0,0 0 0,0-1 0,0 1 0,0-1 0,0 1 0,0-1 0,0 0 0,0 1 0,0-1 0,-1 0 0,1-1 0,0 1 0,0 0 0,0 0 0,0-1 0,0 0 0,0 1 0,0-1 0,0 0 0,0 0 0,0 0 0,0 0 0,1 0 0,-4-2 0,4 1 0,0 1 0,1-1 0,-1 1 0,0-1 0,0 1 0,1-1 0,-1 1 0,1-1 0,-1 1 0,1-1 0,0 0 0,0 1 0,0-1 0,0 0 0,0 1 0,0-4 0,6-31 0,-2 19 0,-3 6 0,2 0 0,-1 0 0,2 0 0,6-17 0,-9 26 0,0-1 0,0 1 0,0 0 0,0 0 0,0 0 0,0 0 0,0 0 0,1 0 0,-1 0 0,1 0 0,-1 1 0,1-1 0,0 0 0,0 1 0,0 0 0,0-1 0,0 1 0,0 0 0,0 0 0,0 0 0,0 0 0,0 0 0,1 1 0,-1-1 0,0 1 0,1-1 0,-1 1 0,5 0 0,-5 1 0,0 0 0,0-1 0,-1 1 0,1 1 0,0-1 0,0 0 0,-1 0 0,1 1 0,-1-1 0,1 1 0,-1-1 0,1 1 0,-1 0 0,0-1 0,0 1 0,0 0 0,0 0 0,0 0 0,0 3 0,14 42 0,-12-38 0,-2-3 0,1-1 0,1 0 0,-1 0 0,1-1 0,0 1 0,4 5 0,-4-5 0,1-1 0,-1 1 0,0 0 0,-1 1 0,4 7 0,-1 2 26,2 0-1,0 0 1,9 15-1,-8-18-318,-2 0-1,0 1 1,0 0-1,7 23 1,-10-19-6533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5:1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24575,'4'0'0,"6"0"0,4 0 0,5 0 0,2 0 0,2 0 0,1 0 0,1 0 0,-1 0 0,1 0 0,-1 0 0,0 0 0,0 0 0,-1 0 0,1 0 0,-1 0 0,-3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5:24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24575,'0'827'0,"2"-800"0,0-1 0,8 32 0,0-5 0,11 47 0,-13-69 0,-1 1 0,4 54 0,-6-35 0,2 0 0,2 0 0,19 56 0,13 73 0,17 92 0,-3-19 0,3 17 0,-46-223 0,68 337 0,-69-297 0,5-1 0,34 113 0,-44-175 0,-1 0 0,-1 0 0,-2 0 0,0 50 0,-2-41 0,8 57 0,4-22 0,-2-22 0,-3 1 0,2 67 0,-9-89 0,-1 16 0,2-1 0,1 1 0,3-1 0,12 56 0,-8-54 0,-2 0 0,3 73 0,0-1 0,1-41 0,-1-7 0,2 101 0,-9-117 0,1 0 0,3-1 0,16 59 0,6 41 0,-18-63 0,-6-34 0,3-1 0,19 66 0,-21-90 0,0 1 0,-2 0 0,1 49 0,-4-49 0,1 0 0,1 0 0,13 48 0,-8-48 0,-2 0 0,0 1 0,-2 0 0,-1 0 0,-1 48 0,-1-60 0,0 0 0,8 35 0,-5-33 0,4 39 0,-9-35 0,-1-1 0,-1 0 0,-1 0 0,-11 37 0,9-35 0,0 0 0,1 0 0,-2 39 0,8-2 0,1-42 0,-2 1 0,0-1 0,-1 0 0,-1 0 0,-6 26 0,3-25 20,0 0 0,2 0 0,0 0 0,1 0 0,2 25 0,0-31-185,1 0 0,1-1 0,0 1 0,1 0 0,1-1 0,0 0 0,0 0 0,10 18 0,-7-18-6661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5:2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517 1 24575,'-496'0'-1365,"476"0"-5461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30:41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24575,'0'872'0,"1"-860"13,0 0 0,1 1 0,5 17-1,0 1-1428,-4-14-5410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31:04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24575,'0'4'0,"4"9"0,5 6 0,5 5 0,1 6 0,1-3 0,-2-1 0,-3-2 0,0-4 0,3-6 0,-2-2 0,-2 2 0,1-1 0,-2 0 0,2-1 0,-1 0 0,-2-1-8191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31:14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24575,'-90'106'0,"82"-98"0,0 1 0,1-1 0,1 1 0,-1 1 0,1-1 0,-6 15 0,2-5 0,-34 42-1365,36-44-5461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0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24575,'0'565'-1365,"0"-545"-5461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24575,'39'-2'0,"56"-9"0,-66 6 0,0 1 0,0 2 0,57 2 0,-84 0 0,0 0 0,1 0 0,-1 1 0,0-1 0,0 1 0,0-1 0,1 1 0,-1 0 0,0 0 0,0 0 0,0 0 0,0 0 0,-1 1 0,1-1 0,0 1 0,0-1 0,-1 1 0,1-1 0,-1 1 0,0 0 0,3 3 0,-3-2 0,1 1 0,-1 0 0,0 0 0,0-1 0,-1 1 0,1 0 0,-1 0 0,0 0 0,0 0 0,0 0 0,-1 6 0,-2 5 0,0 1 0,-2-1 0,1 0 0,-2 0 0,-7 13 0,8-18 0,-2 7 0,-1 0 0,-1-1 0,-1 0 0,0-1 0,-22 24 0,16-22 40,-2 0 0,-26 19 0,36-31-205,0 0 0,0 0 0,0 0 0,-1-1 0,0 0 0,1-1 0,-1 0 0,-18 4 0,8-5-6661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12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0 24575,'-2'29'0,"-1"0"0,-1 0 0,-13 45 0,-5 27 0,16-61 0,-1 4 0,-3 82 0,11-65 0,0-73 0,0 0 0,2 0 0,-1 0 0,1 0 0,1 1 0,0-1 0,1 1 0,0 0 0,1 0 0,0 0 0,0 1 0,14-15 0,-5 5 0,-13 17 0,0-1 0,0 1 0,0 0 0,0 0 0,1 0 0,-1 1 0,1-1 0,0 1 0,0-1 0,0 1 0,0 0 0,0 0 0,1 0 0,-1 1 0,1-1 0,-1 1 0,1 0 0,7-2 0,47-1 0,-44 4 0,0 0 0,0-2 0,16-2 0,-28 3 0,0 0 0,0 1 0,0-1 0,-1 1 0,1 0 0,0-1 0,0 1 0,0 0 0,0 0 0,0 0 0,0 1 0,0-1 0,-1 0 0,1 1 0,0-1 0,0 1 0,0 0 0,-1-1 0,1 1 0,0 0 0,-1 0 0,1 0 0,2 2 0,-3 0 0,1-1 0,0 1 0,-1 0 0,0 0 0,1 0 0,-1 0 0,0 0 0,-1 0 0,1 0 0,0 1 0,-1-1 0,0 0 0,0 5 0,1 8 0,-1 0 0,-1-1 0,0 1 0,-2 0 0,1-1 0,-2 1 0,0-1 0,-11 27 0,11-34 0,0 0 0,0-1 0,-1 1 0,0-1 0,0 0 0,-1 0 0,0-1 0,0 0 0,0 0 0,-1 0 0,0-1 0,0 0 0,0 0 0,-1-1 0,1 0 0,-1 0 0,-14 4 0,20-7 0,0 0 0,0-1 0,0 1 0,0-1 0,0 0 0,-1 0 0,1 0 0,0 0 0,0 0 0,0 0 0,0-1 0,0 1 0,0-1 0,0 1 0,0-1 0,0 0 0,0 0 0,0 0 0,0 0 0,0 0 0,0 0 0,1 0 0,-1-1 0,0 1 0,-1-3 0,-3-3 0,0-1 0,1 0 0,0 0 0,-6-14 0,4 10 0,-5-23-1365,8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17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24575,'4'0'0,"5"0"0,2 3 0,2 3 0,3-1 0,0 3 0,-1 0 0,-1 3 0,0-1 0,-2 2 0,1-1 0,-2 2 0,2-2 0,-2 2 0,1-1 0,-1-4-8191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20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24575,'0'4'0,"0"6"0,-4 0 0,-2 4 0,1 2 0,-3 3 0,-4-2 0,-1 0 0,3 2 0,-1-3 0,-3-4 0,-3-4 0,5-3 0,5-3-8191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27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24575,'1'68'0,"-2"77"0,-22-26 0,11-41 0,7-58 0,1 1 0,0 22 0,3-30 0,2-32 0,4-34 0,1 27 0,-3 10 0,1-1 0,1 1 0,0 0 0,8-15 0,-10 26 0,0 0 0,0 0 0,1 0 0,0 0 0,-1 1 0,2 0 0,-1-1 0,0 1 0,1 1 0,0-1 0,0 1 0,0 0 0,0 0 0,0 0 0,8-2 0,-4 2 0,1 0 0,0 0 0,0 1 0,0 1 0,0 0 0,17 0 0,-21 1 0,0 0 0,0 1 0,0 0 0,0 0 0,0 0 0,0 1 0,-1-1 0,1 2 0,0-1 0,-1 0 0,1 1 0,6 5 0,-9-5 0,-1-1 0,1 1 0,-1 0 0,0 0 0,0 0 0,0 1 0,0-1 0,-1 0 0,1 1 0,-1-1 0,0 1 0,0 0 0,0-1 0,0 1 0,-1 0 0,1 4 0,0 12 0,-3 37 0,0-29 0,2-1 0,0-15 0,0-1 0,-1 0 0,0 0 0,0 0 0,-6 20 0,6-28 0,0 0 0,-1 0 0,1 0 0,-1 0 0,0-1 0,0 1 0,0 0 0,0-1 0,0 1 0,-1-1 0,1 0 0,-1 0 0,0 0 0,1 0 0,-1 0 0,0 0 0,0-1 0,0 1 0,0-1 0,0 0 0,-1 0 0,1 0 0,0-1 0,-4 1 0,-33 8 0,30-5 0,0-1 0,0-1 0,-1 0 0,1-1 0,0 0 0,-1 0 0,1-1 0,0 0 0,-16-3 0,24 2 5,0 0 0,0 0 0,1 0 0,-1 0 0,0 0 0,1 0 0,-1 0 0,1-1 0,-1 1 0,1 0 0,0-1 0,0 1 0,-1-1 0,1 0 0,0 1-1,0-1 1,1 0 0,-1 0 0,0 0 0,1 0 0,-1 1 0,0-4 0,-2-42-1297,3 45 1105,0-19-6639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23:3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24575,'4'4'0,"5"2"0,2 3 0,-2 4 0,2 1 0,-1 1 0,1-2 0,0-3-8191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55D7-8758-46E8-99B2-96D3C1590F5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B50CD-676A-4FE6-9AC2-9DA156809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7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B50CD-676A-4FE6-9AC2-9DA156809D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9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B50CD-676A-4FE6-9AC2-9DA156809D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00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6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14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8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9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6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7B56-48AC-483E-A82E-D2BCBBC2BB5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0659F-B99B-45B4-B57C-4376BD3FE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20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image" Target="../media/image22.png"/><Relationship Id="rId48" Type="http://schemas.openxmlformats.org/officeDocument/2006/relationships/image" Target="../media/image25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image" Target="../media/image11.png"/><Relationship Id="rId41" Type="http://schemas.openxmlformats.org/officeDocument/2006/relationships/image" Target="../media/image21.png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141C-E751-A5E0-78EB-D79ADA6A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YOLO:</a:t>
            </a:r>
            <a:br>
              <a:rPr lang="en-US" dirty="0"/>
            </a:br>
            <a:r>
              <a:rPr lang="en-US" dirty="0"/>
              <a:t>YOU ONLY LOOK ONCE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64C49-DACD-5601-3685-5E41235B7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ctr"/>
            <a:r>
              <a:rPr lang="en-IN" sz="4200" dirty="0">
                <a:solidFill>
                  <a:schemeClr val="accent2"/>
                </a:solidFill>
              </a:rPr>
              <a:t>Unified, Real-Time Object Detection </a:t>
            </a:r>
          </a:p>
          <a:p>
            <a:pPr algn="ctr"/>
            <a:r>
              <a:rPr lang="en-IN" sz="4200" dirty="0">
                <a:solidFill>
                  <a:schemeClr val="accent2"/>
                </a:solidFill>
              </a:rPr>
              <a:t>Joseph Redmon , Santosh </a:t>
            </a:r>
            <a:r>
              <a:rPr lang="en-IN" sz="4200" dirty="0" err="1">
                <a:solidFill>
                  <a:schemeClr val="accent2"/>
                </a:solidFill>
              </a:rPr>
              <a:t>Divvala</a:t>
            </a:r>
            <a:r>
              <a:rPr lang="en-IN" sz="4200" dirty="0">
                <a:solidFill>
                  <a:schemeClr val="accent2"/>
                </a:solidFill>
              </a:rPr>
              <a:t> , Ross </a:t>
            </a:r>
            <a:r>
              <a:rPr lang="en-IN" sz="4200" dirty="0" err="1">
                <a:solidFill>
                  <a:schemeClr val="accent2"/>
                </a:solidFill>
              </a:rPr>
              <a:t>Girshick</a:t>
            </a:r>
            <a:r>
              <a:rPr lang="en-IN" sz="4200" dirty="0">
                <a:solidFill>
                  <a:schemeClr val="accent2"/>
                </a:solidFill>
              </a:rPr>
              <a:t> , Ali Farhadi</a:t>
            </a:r>
          </a:p>
          <a:p>
            <a:pPr algn="ctr"/>
            <a:endParaRPr lang="en-IN" sz="2000" dirty="0">
              <a:solidFill>
                <a:schemeClr val="accent2"/>
              </a:solidFill>
            </a:endParaRPr>
          </a:p>
          <a:p>
            <a:r>
              <a:rPr lang="en-IN" sz="4000" dirty="0">
                <a:solidFill>
                  <a:schemeClr val="accent2"/>
                </a:solidFill>
              </a:rPr>
              <a:t>Presented by - Narmety Vamshi, </a:t>
            </a:r>
            <a:r>
              <a:rPr lang="en-IN" sz="4000" dirty="0" err="1">
                <a:solidFill>
                  <a:schemeClr val="accent2"/>
                </a:solidFill>
              </a:rPr>
              <a:t>Manchala</a:t>
            </a:r>
            <a:r>
              <a:rPr lang="en-IN" sz="4000" dirty="0">
                <a:solidFill>
                  <a:schemeClr val="accent2"/>
                </a:solidFill>
              </a:rPr>
              <a:t> Vineel </a:t>
            </a:r>
            <a:r>
              <a:rPr lang="en-IN" sz="4000" dirty="0" err="1">
                <a:solidFill>
                  <a:schemeClr val="accent2"/>
                </a:solidFill>
              </a:rPr>
              <a:t>krishna</a:t>
            </a:r>
            <a:endParaRPr lang="en-IN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3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08"/>
    </mc:Choice>
    <mc:Fallback>
      <p:transition spd="slow" advTm="13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72B6-EC97-EEBF-B3E7-B48A5640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Non-Maximum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EF47-578B-5A87-0365-B0EF12DC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315"/>
            <a:ext cx="8596668" cy="4833048"/>
          </a:xfrm>
        </p:spPr>
        <p:txBody>
          <a:bodyPr/>
          <a:lstStyle/>
          <a:p>
            <a:r>
              <a:rPr lang="en-IN" dirty="0"/>
              <a:t>It is a post-processing technique used to remove redundant or overlapping bounding boxes and keeps only the most relevant detection.</a:t>
            </a:r>
          </a:p>
          <a:p>
            <a:r>
              <a:rPr lang="en-IN" dirty="0"/>
              <a:t>How NMS Works: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take the list of predicted bounding boxes with confidence boxes.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Arrange the boxes by confidence score(descending).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Select the box with highest score and add this box to the final list.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Compute </a:t>
            </a:r>
            <a:r>
              <a:rPr lang="en-IN" dirty="0" err="1"/>
              <a:t>IoU</a:t>
            </a:r>
            <a:r>
              <a:rPr lang="en-IN" dirty="0"/>
              <a:t> between selected box and all remaining boxes.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Remove boxes with </a:t>
            </a:r>
            <a:r>
              <a:rPr lang="en-IN" dirty="0" err="1"/>
              <a:t>IoU</a:t>
            </a:r>
            <a:r>
              <a:rPr lang="en-IN" dirty="0"/>
              <a:t> greater than the threshold.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- </a:t>
            </a:r>
            <a:r>
              <a:rPr lang="en-IN" dirty="0"/>
              <a:t>Continue this process until only the most confident, non-overlapping boxes        </a:t>
            </a:r>
          </a:p>
          <a:p>
            <a:pPr marL="0" indent="0">
              <a:buNone/>
            </a:pPr>
            <a:r>
              <a:rPr lang="en-IN" dirty="0"/>
              <a:t>         remain.</a:t>
            </a:r>
          </a:p>
        </p:txBody>
      </p:sp>
    </p:spTree>
    <p:extLst>
      <p:ext uri="{BB962C8B-B14F-4D97-AF65-F5344CB8AC3E}">
        <p14:creationId xmlns:p14="http://schemas.microsoft.com/office/powerpoint/2010/main" val="37296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40E2-D232-9E73-6399-9027EC31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49F9C-5FF0-1D92-2770-E2BCC2901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7" y="1286932"/>
            <a:ext cx="9466265" cy="3767667"/>
          </a:xfrm>
        </p:spPr>
      </p:pic>
    </p:spTree>
    <p:extLst>
      <p:ext uri="{BB962C8B-B14F-4D97-AF65-F5344CB8AC3E}">
        <p14:creationId xmlns:p14="http://schemas.microsoft.com/office/powerpoint/2010/main" val="93612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9EF-1EFF-7FFB-6052-8161C57D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E0D23-6B37-DB70-1CD3-EEF24561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671972"/>
            <a:ext cx="5284232" cy="3586783"/>
          </a:xfrm>
        </p:spPr>
      </p:pic>
    </p:spTree>
    <p:extLst>
      <p:ext uri="{BB962C8B-B14F-4D97-AF65-F5344CB8AC3E}">
        <p14:creationId xmlns:p14="http://schemas.microsoft.com/office/powerpoint/2010/main" val="139980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B7E9-8A38-250A-3B2D-BBD4A924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389-CBBA-ABEA-4CA6-1D9E349E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cell predicts a fixed number of boxes, limiting the detection of multiple objects in the same cell.</a:t>
            </a:r>
          </a:p>
          <a:p>
            <a:r>
              <a:rPr lang="en-US" sz="2000" dirty="0"/>
              <a:t>YOLO struggles with small and overlapping objects.</a:t>
            </a:r>
          </a:p>
          <a:p>
            <a:r>
              <a:rPr lang="en-US" sz="2000" dirty="0"/>
              <a:t>YOLO struggles with objects of varying scales </a:t>
            </a:r>
            <a:r>
              <a:rPr lang="en-US" sz="2000" dirty="0" err="1"/>
              <a:t>i.e</a:t>
            </a:r>
            <a:r>
              <a:rPr lang="en-US" sz="2000" dirty="0"/>
              <a:t>, Bounding box predictions can be inaccurate for elongated or irregular shapes.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01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DA17-DE0C-4C2F-53E5-1A4DAB25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9D43-3718-FDDE-CF96-A2CE191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Average Precision (AP)</a:t>
            </a:r>
            <a:r>
              <a:rPr lang="en-US" dirty="0"/>
              <a:t> measures the accuracy of object detection by computing the area under the Precision-Recall curve.</a:t>
            </a:r>
          </a:p>
          <a:p>
            <a:r>
              <a:rPr lang="en-US" dirty="0"/>
              <a:t>AP is calculated by comparing YOLO’s predicted bounding boxes with ground-truth boxes, using </a:t>
            </a:r>
            <a:r>
              <a:rPr lang="en-US" dirty="0" err="1"/>
              <a:t>IoU</a:t>
            </a:r>
            <a:r>
              <a:rPr lang="en-US" dirty="0"/>
              <a:t> thresholds to classify detections as True Positives (TP), False Positives (FP), and False Negatives (FN).</a:t>
            </a:r>
          </a:p>
          <a:p>
            <a:r>
              <a:rPr lang="en-US" dirty="0"/>
              <a:t>AP is used to evaluate YOLO’s detection performance, reflecting its ability to localize and classify objects accurately.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9B4-68EF-D41A-495E-A700B23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YOLO Versions: Evolution and Improvements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CE77-EA82-73AB-922B-BFD048F5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677"/>
            <a:ext cx="8704410" cy="3880773"/>
          </a:xfrm>
        </p:spPr>
        <p:txBody>
          <a:bodyPr>
            <a:noAutofit/>
          </a:bodyPr>
          <a:lstStyle/>
          <a:p>
            <a:r>
              <a:rPr lang="en-US" b="1" dirty="0"/>
              <a:t>YOLOv1 (2016)</a:t>
            </a:r>
            <a:r>
              <a:rPr lang="en-US" dirty="0"/>
              <a:t> : Introduced real-time object detection by dividing the image into grids and predicting bounding boxes and class probabilities directly. </a:t>
            </a:r>
          </a:p>
          <a:p>
            <a:pPr marL="0" indent="0">
              <a:buNone/>
            </a:pPr>
            <a:r>
              <a:rPr lang="en-US" dirty="0"/>
              <a:t>     Basic YOLO: First version with a single CNN model for end-to-end detection.</a:t>
            </a:r>
          </a:p>
          <a:p>
            <a:r>
              <a:rPr lang="en-US" b="1" dirty="0"/>
              <a:t>YOLOv2 (2017) :</a:t>
            </a:r>
            <a:r>
              <a:rPr lang="en-US" dirty="0"/>
              <a:t> Improved accuracy with batch normalization, anchor boxes, and multi-scale training. </a:t>
            </a:r>
          </a:p>
          <a:p>
            <a:pPr marL="0" indent="0">
              <a:buNone/>
            </a:pPr>
            <a:r>
              <a:rPr lang="en-US" dirty="0"/>
              <a:t>     Compared to YOLOv1: More accurate and faster due to anchor boxes and batch 	norm</a:t>
            </a:r>
          </a:p>
          <a:p>
            <a:r>
              <a:rPr lang="en-US" b="1" dirty="0"/>
              <a:t>YOLOv3 (2018) :</a:t>
            </a:r>
            <a:r>
              <a:rPr lang="en-US" dirty="0"/>
              <a:t> Utilized Darknet-53 as the backbone, introduced multi-scale predictions, and used logistic regression for </a:t>
            </a:r>
            <a:r>
              <a:rPr lang="en-US" dirty="0" err="1"/>
              <a:t>objectness</a:t>
            </a:r>
            <a:r>
              <a:rPr lang="en-US" dirty="0"/>
              <a:t> score.</a:t>
            </a:r>
          </a:p>
          <a:p>
            <a:pPr marL="0" indent="0">
              <a:buNone/>
            </a:pPr>
            <a:r>
              <a:rPr lang="en-US" dirty="0"/>
              <a:t>     Compared to YOLOv2: Better accuracy and handling of small objects with 	multi-scale features.</a:t>
            </a:r>
          </a:p>
          <a:p>
            <a:r>
              <a:rPr lang="en-US" b="1" dirty="0"/>
              <a:t>YOLOv4 (2020) :</a:t>
            </a:r>
            <a:r>
              <a:rPr lang="en-US" dirty="0"/>
              <a:t> Enhanced with CSPDarknet53 backbone, mosaic augmentation, and self-adversarial training for better accuracy and speed.</a:t>
            </a:r>
          </a:p>
          <a:p>
            <a:pPr marL="0" indent="0">
              <a:buNone/>
            </a:pPr>
            <a:r>
              <a:rPr lang="en-US" dirty="0"/>
              <a:t>     Compared to YOLOv3: Significantly faster and more accurate due to data 	augmentation and CSP  backbone.</a:t>
            </a:r>
          </a:p>
        </p:txBody>
      </p:sp>
    </p:spTree>
    <p:extLst>
      <p:ext uri="{BB962C8B-B14F-4D97-AF65-F5344CB8AC3E}">
        <p14:creationId xmlns:p14="http://schemas.microsoft.com/office/powerpoint/2010/main" val="6925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ADE5-EDA7-D4A6-7638-D5B03B38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75810" cy="4372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C047-CA34-AD1A-A2CF-43FA43D4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76" y="1447453"/>
            <a:ext cx="8596668" cy="3880773"/>
          </a:xfrm>
        </p:spPr>
        <p:txBody>
          <a:bodyPr>
            <a:noAutofit/>
          </a:bodyPr>
          <a:lstStyle/>
          <a:p>
            <a:r>
              <a:rPr lang="en-US" b="1" dirty="0"/>
              <a:t>YOLOv5 (2020) :</a:t>
            </a:r>
            <a:r>
              <a:rPr lang="en-US" dirty="0"/>
              <a:t> First implementation in </a:t>
            </a:r>
            <a:r>
              <a:rPr lang="en-US" dirty="0" err="1"/>
              <a:t>PyTorch</a:t>
            </a:r>
            <a:r>
              <a:rPr lang="en-US" dirty="0"/>
              <a:t>, faster training, smaller model size, and better performance on edge devices. </a:t>
            </a:r>
          </a:p>
          <a:p>
            <a:pPr marL="0" indent="0">
              <a:buNone/>
            </a:pPr>
            <a:r>
              <a:rPr lang="en-US" dirty="0"/>
              <a:t>     Compared to YOLOv4: Easier deployment with </a:t>
            </a:r>
            <a:r>
              <a:rPr lang="en-US" dirty="0" err="1"/>
              <a:t>PyTorch</a:t>
            </a:r>
            <a:r>
              <a:rPr lang="en-US" dirty="0"/>
              <a:t> and better efficiency.</a:t>
            </a:r>
          </a:p>
          <a:p>
            <a:r>
              <a:rPr lang="en-US" b="1" dirty="0"/>
              <a:t>YOLOv6 (2022) :</a:t>
            </a:r>
            <a:r>
              <a:rPr lang="en-US" dirty="0"/>
              <a:t> Optimized for industrial applications with anchor-free detection and an improved backbone architecture. </a:t>
            </a:r>
          </a:p>
          <a:p>
            <a:pPr marL="0" indent="0">
              <a:buNone/>
            </a:pPr>
            <a:r>
              <a:rPr lang="en-US" dirty="0"/>
              <a:t>     Compared to YOLOv5: Faster inference and more efficient for industrial-scale  	deployment.</a:t>
            </a:r>
          </a:p>
          <a:p>
            <a:r>
              <a:rPr lang="en-US" b="1" dirty="0"/>
              <a:t>YOLOv7 (2022) :</a:t>
            </a:r>
            <a:r>
              <a:rPr lang="en-US" dirty="0"/>
              <a:t> Achieved state-of-the-art performance with extended model architecture and optimized training techniques.</a:t>
            </a:r>
          </a:p>
          <a:p>
            <a:pPr marL="0" indent="0">
              <a:buNone/>
            </a:pPr>
            <a:r>
              <a:rPr lang="en-US" dirty="0"/>
              <a:t>     Compared to YOLOv6: Improved accuracy and real-time inference speed.</a:t>
            </a:r>
          </a:p>
          <a:p>
            <a:r>
              <a:rPr lang="en-US" b="1" dirty="0"/>
              <a:t>YOLOv8 (2023) :</a:t>
            </a:r>
            <a:r>
              <a:rPr lang="en-US" dirty="0"/>
              <a:t> Introduced by </a:t>
            </a:r>
            <a:r>
              <a:rPr lang="en-US" dirty="0" err="1"/>
              <a:t>Ultralytics</a:t>
            </a:r>
            <a:r>
              <a:rPr lang="en-US" dirty="0"/>
              <a:t>, featuring a redesigned architecture, anchor-free detection, and support for object segmentation.</a:t>
            </a:r>
          </a:p>
          <a:p>
            <a:pPr marL="0" indent="0">
              <a:buNone/>
            </a:pPr>
            <a:r>
              <a:rPr lang="en-US" dirty="0"/>
              <a:t>      Compared to YOLOv7: More accurate and versatile with built-in segmentation 	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29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294C-AC8D-3705-FE25-BFA150E9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for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0B-81BC-29C7-365C-4AB0A93A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Real-Time Detection : </a:t>
            </a:r>
            <a:r>
              <a:rPr lang="en-US" dirty="0"/>
              <a:t>YOLO’s speed makes it ideal for real-time vehicle detection in traffic surveillance, autonomous driving, and intelligent transportation systems.</a:t>
            </a:r>
          </a:p>
          <a:p>
            <a:r>
              <a:rPr lang="en-US" b="1" dirty="0"/>
              <a:t>High Accuracy with Fast Inference</a:t>
            </a:r>
            <a:r>
              <a:rPr lang="en-IN" b="1" dirty="0"/>
              <a:t> : </a:t>
            </a:r>
            <a:r>
              <a:rPr lang="en-US" dirty="0"/>
              <a:t>Detects and classifies multiple vehicles in a single pass with minimal latency.</a:t>
            </a:r>
          </a:p>
          <a:p>
            <a:r>
              <a:rPr lang="en-IN" b="1" dirty="0"/>
              <a:t>Single-Stage Architecture : </a:t>
            </a:r>
            <a:r>
              <a:rPr lang="en-US" dirty="0"/>
              <a:t>Eliminates the need for region proposal, allowing direct detection of vehicles in one go.</a:t>
            </a:r>
          </a:p>
          <a:p>
            <a:r>
              <a:rPr lang="en-IN" b="1" dirty="0"/>
              <a:t>Grid-Based Localization :</a:t>
            </a:r>
            <a:r>
              <a:rPr lang="en-US" dirty="0"/>
              <a:t>Efficiently locates vehicles by dividing the image into grids, each responsible for detecting vehicles within its region.</a:t>
            </a:r>
          </a:p>
          <a:p>
            <a:r>
              <a:rPr lang="en-IN" b="1" dirty="0"/>
              <a:t>Scalability and Deployment : </a:t>
            </a:r>
            <a:r>
              <a:rPr lang="en-US" dirty="0"/>
              <a:t>Lightweight versions like YOLOv5 and YOLOv8 are optimized for deployment on edge devices (e.g., traffic cameras, drones).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438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BE89-227A-DAFB-318A-D9681B38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20AA-AEAC-1F33-665F-B93EDC46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Application Areas : </a:t>
            </a:r>
          </a:p>
          <a:p>
            <a:pPr marL="0" indent="0">
              <a:buNone/>
            </a:pPr>
            <a:r>
              <a:rPr lang="en-IN" b="1" dirty="0"/>
              <a:t>		- </a:t>
            </a:r>
            <a:r>
              <a:rPr lang="en-IN" dirty="0"/>
              <a:t>Smart parking systems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		- </a:t>
            </a:r>
            <a:r>
              <a:rPr lang="en-US" dirty="0"/>
              <a:t>Vehicle counting and traffic flow analysis</a:t>
            </a:r>
          </a:p>
          <a:p>
            <a:pPr marL="0" indent="0">
              <a:buNone/>
            </a:pPr>
            <a:r>
              <a:rPr lang="en-US" b="1" dirty="0"/>
              <a:t>		- </a:t>
            </a:r>
            <a:r>
              <a:rPr lang="en-US" dirty="0"/>
              <a:t>Speed estimation and license plate recognition (when extended with 			   OCR)</a:t>
            </a:r>
          </a:p>
          <a:p>
            <a:pPr marL="0" indent="0">
              <a:buNone/>
            </a:pPr>
            <a:r>
              <a:rPr lang="en-US" b="1" dirty="0"/>
              <a:t>		- </a:t>
            </a:r>
            <a:r>
              <a:rPr lang="en-US" dirty="0"/>
              <a:t>Accident detection and traffic rule enforcement</a:t>
            </a:r>
          </a:p>
          <a:p>
            <a:r>
              <a:rPr lang="en-IN" b="1" dirty="0"/>
              <a:t>Robust to Variations : </a:t>
            </a:r>
            <a:r>
              <a:rPr lang="en-US" dirty="0"/>
              <a:t>Can detect vehicles in different sizes, orientations, and lighting conditions due to advanced training and augmentation techniques.</a:t>
            </a:r>
          </a:p>
          <a:p>
            <a:r>
              <a:rPr lang="en-US" b="1" dirty="0"/>
              <a:t>Integrated with NMS and </a:t>
            </a:r>
            <a:r>
              <a:rPr lang="en-US" b="1" dirty="0" err="1"/>
              <a:t>IoU</a:t>
            </a:r>
            <a:r>
              <a:rPr lang="en-US" b="1" dirty="0"/>
              <a:t> : </a:t>
            </a:r>
            <a:r>
              <a:rPr lang="en-US" dirty="0"/>
              <a:t>Ensures only the most confident and non-overlapping vehicle detections are considered, improving the quality of outputs.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7F9-AE5A-036B-703A-7F28695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YOLO Algorithm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AFB8-B6E9-7AF0-29F9-F8543F3B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Fast Object Detection : </a:t>
            </a:r>
            <a:r>
              <a:rPr lang="en-US" dirty="0"/>
              <a:t>YOLO is very fast and can detect objects in real-time, which is useful for tasks like self-driving cars, security cameras, and live video analysis.</a:t>
            </a:r>
          </a:p>
          <a:p>
            <a:r>
              <a:rPr lang="en-US" b="1" dirty="0"/>
              <a:t>High Accuracy : </a:t>
            </a:r>
            <a:r>
              <a:rPr lang="en-US" dirty="0"/>
              <a:t>YOLO gives accurate results and makes fewer mistakes by reducing background errors. It correctly identifies and locates objects in images.</a:t>
            </a:r>
          </a:p>
          <a:p>
            <a:r>
              <a:rPr lang="en-US" b="1" dirty="0"/>
              <a:t>Good at Learning : </a:t>
            </a:r>
            <a:r>
              <a:rPr lang="en-US" dirty="0"/>
              <a:t>YOLO has strong learning ability. It can learn how different objects look and use that knowledge to detect them in new images.</a:t>
            </a:r>
          </a:p>
          <a:p>
            <a:r>
              <a:rPr lang="en-IN" b="1" dirty="0"/>
              <a:t>All-in-One Process : </a:t>
            </a:r>
            <a:r>
              <a:rPr lang="en-US" dirty="0"/>
              <a:t>YOLO does everything—detecting and classifying objects—in a single step, making it simple and efficient compared to older methods.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510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70A-C877-A134-BF53-5E7A7606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2135-C932-8638-3590-74494A3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object detection</a:t>
            </a:r>
          </a:p>
          <a:p>
            <a:r>
              <a:rPr lang="en-US" dirty="0"/>
              <a:t>Two stage object detection</a:t>
            </a:r>
          </a:p>
          <a:p>
            <a:r>
              <a:rPr lang="en-US" dirty="0"/>
              <a:t>What is YOLO</a:t>
            </a:r>
            <a:r>
              <a:rPr lang="en-IN" dirty="0"/>
              <a:t>?</a:t>
            </a:r>
          </a:p>
          <a:p>
            <a:r>
              <a:rPr lang="en-IN" dirty="0"/>
              <a:t>How does YOLO work?</a:t>
            </a:r>
          </a:p>
          <a:p>
            <a:r>
              <a:rPr lang="en-IN" dirty="0"/>
              <a:t>Intersection over Union(</a:t>
            </a:r>
            <a:r>
              <a:rPr lang="en-IN" dirty="0" err="1"/>
              <a:t>IoU</a:t>
            </a:r>
            <a:r>
              <a:rPr lang="en-IN" dirty="0"/>
              <a:t>)</a:t>
            </a:r>
          </a:p>
          <a:p>
            <a:r>
              <a:rPr lang="en-IN" dirty="0"/>
              <a:t>Non- Maximum Suppression</a:t>
            </a:r>
          </a:p>
          <a:p>
            <a:r>
              <a:rPr lang="en-IN" dirty="0"/>
              <a:t>Average precision</a:t>
            </a:r>
          </a:p>
          <a:p>
            <a:r>
              <a:rPr lang="en-IN" dirty="0"/>
              <a:t>YOLO Versions: Evolution and Improvements</a:t>
            </a:r>
          </a:p>
          <a:p>
            <a:r>
              <a:rPr lang="en-IN" dirty="0"/>
              <a:t>YOLO for Vehicle Detection</a:t>
            </a:r>
          </a:p>
          <a:p>
            <a:r>
              <a:rPr lang="en-IN" dirty="0"/>
              <a:t>Why YOLO Algorithm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4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3081-C4E3-E92B-352B-8C2BAED7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9190-6FD0-54A3-FF55-0FCFBE5F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Used in Real-World Applications : </a:t>
            </a:r>
            <a:r>
              <a:rPr lang="en-US" dirty="0"/>
              <a:t>It is widely used in areas like traffic monitoring, face detection, medical imaging, and robotics because of its speed and reliability.</a:t>
            </a:r>
          </a:p>
          <a:p>
            <a:r>
              <a:rPr lang="en-IN" b="1" dirty="0"/>
              <a:t>Supports Multiple Object Detection : </a:t>
            </a:r>
            <a:r>
              <a:rPr lang="en-US" dirty="0"/>
              <a:t>YOLO can detect several objects at the same time, even if they are of different types (cars, people, animals, etc.) in one image.</a:t>
            </a:r>
          </a:p>
          <a:p>
            <a:r>
              <a:rPr lang="en-IN" b="1" dirty="0"/>
              <a:t>Reduces False Detections : </a:t>
            </a:r>
            <a:r>
              <a:rPr lang="en-US" dirty="0"/>
              <a:t>YOLO uses techniques like </a:t>
            </a:r>
            <a:r>
              <a:rPr lang="en-US" b="1" dirty="0"/>
              <a:t>Intersection over Union (</a:t>
            </a:r>
            <a:r>
              <a:rPr lang="en-US" b="1" dirty="0" err="1"/>
              <a:t>IoU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/>
              <a:t>Non-Maximum Suppression (NMS)</a:t>
            </a:r>
            <a:r>
              <a:rPr lang="en-US" dirty="0"/>
              <a:t> to avoid showing wrong or overlapping boxes, improving output quality.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590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092-EBF2-D071-BB52-339D5530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DF988-E058-6023-22BA-4BFD7330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9" y="1930400"/>
            <a:ext cx="3828291" cy="2521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C7A7D-3CD5-3FE8-BD60-D3B4F1C650F9}"/>
              </a:ext>
            </a:extLst>
          </p:cNvPr>
          <p:cNvSpPr txBox="1"/>
          <p:nvPr/>
        </p:nvSpPr>
        <p:spPr>
          <a:xfrm>
            <a:off x="6906279" y="4555066"/>
            <a:ext cx="38282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Image credits: https://deeplobe.ai/exploring-object-detection-applications-and-benefits/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8259C-E1AF-15DB-2E7F-99C85DA92EE8}"/>
              </a:ext>
            </a:extLst>
          </p:cNvPr>
          <p:cNvSpPr txBox="1"/>
          <p:nvPr/>
        </p:nvSpPr>
        <p:spPr>
          <a:xfrm>
            <a:off x="584201" y="2112776"/>
            <a:ext cx="5901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Object detection is a computer vision task that identifies and locates objects in images and videos.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involves two tasks: </a:t>
            </a:r>
          </a:p>
          <a:p>
            <a:r>
              <a:rPr lang="en-IN" dirty="0"/>
              <a:t>       1) Classification:</a:t>
            </a:r>
            <a:r>
              <a:rPr lang="en-US" dirty="0"/>
              <a:t>Identifying what the object is.</a:t>
            </a:r>
            <a:endParaRPr lang="en-IN" dirty="0"/>
          </a:p>
          <a:p>
            <a:r>
              <a:rPr lang="en-IN" dirty="0"/>
              <a:t>       2) Localization: Identifying where the object 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Applications:</a:t>
            </a:r>
            <a:endParaRPr lang="en-IN" dirty="0"/>
          </a:p>
          <a:p>
            <a:r>
              <a:rPr lang="en-IN" b="1" dirty="0"/>
              <a:t>       - </a:t>
            </a:r>
            <a:r>
              <a:rPr lang="en-IN" dirty="0"/>
              <a:t>Vehicle detection.</a:t>
            </a:r>
          </a:p>
          <a:p>
            <a:r>
              <a:rPr lang="en-IN" b="1" dirty="0"/>
              <a:t>       - </a:t>
            </a:r>
            <a:r>
              <a:rPr lang="en-IN" dirty="0"/>
              <a:t>Pedestrian detection.</a:t>
            </a:r>
          </a:p>
          <a:p>
            <a:r>
              <a:rPr lang="en-IN" b="1" dirty="0"/>
              <a:t>       - </a:t>
            </a:r>
            <a:r>
              <a:rPr lang="en-IN" dirty="0"/>
              <a:t>Face detection in surveillance systems.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24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CF76-2F6F-C8C0-B011-710F19EA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601133"/>
            <a:ext cx="8596668" cy="1320800"/>
          </a:xfrm>
        </p:spPr>
        <p:txBody>
          <a:bodyPr/>
          <a:lstStyle/>
          <a:p>
            <a:r>
              <a:rPr lang="en-IN" dirty="0"/>
              <a:t>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A8D98-6F4C-1E68-07A2-A96F53298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106" r="453" b="52931"/>
          <a:stretch/>
        </p:blipFill>
        <p:spPr>
          <a:xfrm>
            <a:off x="1263" y="423433"/>
            <a:ext cx="9264644" cy="27273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B02585-686E-D59E-04AD-EC95B030678B}"/>
                  </a:ext>
                </a:extLst>
              </p14:cNvPr>
              <p14:cNvContentPartPr/>
              <p14:nvPr/>
            </p14:nvContentPartPr>
            <p14:xfrm>
              <a:off x="9073667" y="600920"/>
              <a:ext cx="272880" cy="252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B02585-686E-D59E-04AD-EC95B0306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7547" y="594800"/>
                <a:ext cx="285120" cy="25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6B295-EFC5-33AC-F55F-A3E484C79C66}"/>
                  </a:ext>
                </a:extLst>
              </p14:cNvPr>
              <p14:cNvContentPartPr/>
              <p14:nvPr/>
            </p14:nvContentPartPr>
            <p14:xfrm>
              <a:off x="9450587" y="846440"/>
              <a:ext cx="68040" cy="9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6B295-EFC5-33AC-F55F-A3E484C79C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4467" y="840320"/>
                <a:ext cx="802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C102A-4631-480C-D486-144DDB933F57}"/>
              </a:ext>
            </a:extLst>
          </p:cNvPr>
          <p:cNvGrpSpPr/>
          <p:nvPr/>
        </p:nvGrpSpPr>
        <p:grpSpPr>
          <a:xfrm>
            <a:off x="9313067" y="659960"/>
            <a:ext cx="137880" cy="574920"/>
            <a:chOff x="9313067" y="659960"/>
            <a:chExt cx="137880" cy="5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4F6FEB-8FF9-16D5-24E6-2C0D6FB403DE}"/>
                    </a:ext>
                  </a:extLst>
                </p14:cNvPr>
                <p14:cNvContentPartPr/>
                <p14:nvPr/>
              </p14:nvContentPartPr>
              <p14:xfrm>
                <a:off x="9313427" y="668960"/>
                <a:ext cx="360" cy="21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4F6FEB-8FF9-16D5-24E6-2C0D6FB403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7307" y="662840"/>
                  <a:ext cx="12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223265-07FC-EFF3-6B18-917A2FA131D8}"/>
                    </a:ext>
                  </a:extLst>
                </p14:cNvPr>
                <p14:cNvContentPartPr/>
                <p14:nvPr/>
              </p14:nvContentPartPr>
              <p14:xfrm>
                <a:off x="9321707" y="659960"/>
                <a:ext cx="12924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223265-07FC-EFF3-6B18-917A2FA131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5587" y="653840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F8589A-18C3-4367-0F97-E784A835295B}"/>
                    </a:ext>
                  </a:extLst>
                </p14:cNvPr>
                <p14:cNvContentPartPr/>
                <p14:nvPr/>
              </p14:nvContentPartPr>
              <p14:xfrm>
                <a:off x="9313067" y="1007360"/>
                <a:ext cx="120600" cy="22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F8589A-18C3-4367-0F97-E784A83529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06947" y="1001240"/>
                  <a:ext cx="13284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31BC54-9EB0-5006-507B-12C1A1895300}"/>
                  </a:ext>
                </a:extLst>
              </p14:cNvPr>
              <p14:cNvContentPartPr/>
              <p14:nvPr/>
            </p14:nvContentPartPr>
            <p14:xfrm>
              <a:off x="9448427" y="1227680"/>
              <a:ext cx="70560" cy="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31BC54-9EB0-5006-507B-12C1A18953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42307" y="1221560"/>
                <a:ext cx="828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9BFF80-02FD-E424-CFE2-6C07AE85E68D}"/>
                  </a:ext>
                </a:extLst>
              </p14:cNvPr>
              <p14:cNvContentPartPr/>
              <p14:nvPr/>
            </p14:nvContentPartPr>
            <p14:xfrm>
              <a:off x="9473987" y="1219040"/>
              <a:ext cx="4284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9BFF80-02FD-E424-CFE2-6C07AE85E6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67867" y="1212920"/>
                <a:ext cx="55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AF8C75-D2D9-7380-784A-C96521C1DBF6}"/>
                  </a:ext>
                </a:extLst>
              </p14:cNvPr>
              <p14:cNvContentPartPr/>
              <p14:nvPr/>
            </p14:nvContentPartPr>
            <p14:xfrm>
              <a:off x="9337547" y="1361773"/>
              <a:ext cx="113040" cy="22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AF8C75-D2D9-7380-784A-C96521C1DB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31427" y="1355653"/>
                <a:ext cx="1252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2EAE296-D40E-1B1D-D146-221CEB6BE842}"/>
              </a:ext>
            </a:extLst>
          </p:cNvPr>
          <p:cNvGrpSpPr/>
          <p:nvPr/>
        </p:nvGrpSpPr>
        <p:grpSpPr>
          <a:xfrm>
            <a:off x="9339347" y="1566080"/>
            <a:ext cx="219960" cy="392040"/>
            <a:chOff x="9339347" y="1566080"/>
            <a:chExt cx="2199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F34EE2-F4A8-55C9-3DDA-80DDCC2561DB}"/>
                    </a:ext>
                  </a:extLst>
                </p14:cNvPr>
                <p14:cNvContentPartPr/>
                <p14:nvPr/>
              </p14:nvContentPartPr>
              <p14:xfrm>
                <a:off x="9508187" y="1574360"/>
                <a:ext cx="27720" cy="3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F34EE2-F4A8-55C9-3DDA-80DDCC2561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02067" y="1568240"/>
                  <a:ext cx="39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F55AB7-17FC-C788-A771-494279818C28}"/>
                    </a:ext>
                  </a:extLst>
                </p14:cNvPr>
                <p14:cNvContentPartPr/>
                <p14:nvPr/>
              </p14:nvContentPartPr>
              <p14:xfrm>
                <a:off x="9532667" y="1566080"/>
                <a:ext cx="26640" cy="9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F55AB7-17FC-C788-A771-494279818C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26547" y="1559960"/>
                  <a:ext cx="38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79F39E-6F6B-9346-6E08-890C48C6E6DC}"/>
                    </a:ext>
                  </a:extLst>
                </p14:cNvPr>
                <p14:cNvContentPartPr/>
                <p14:nvPr/>
              </p14:nvContentPartPr>
              <p14:xfrm>
                <a:off x="9339347" y="1752560"/>
                <a:ext cx="134640" cy="20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79F39E-6F6B-9346-6E08-890C48C6E6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33227" y="1746440"/>
                  <a:ext cx="14688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32AB12-4839-AD4C-625F-EE615A760AD2}"/>
                  </a:ext>
                </a:extLst>
              </p14:cNvPr>
              <p14:cNvContentPartPr/>
              <p14:nvPr/>
            </p14:nvContentPartPr>
            <p14:xfrm>
              <a:off x="9507838" y="1980304"/>
              <a:ext cx="102960" cy="64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32AB12-4839-AD4C-625F-EE615A760A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01718" y="1974218"/>
                <a:ext cx="115200" cy="76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B00D25-7F90-2FE0-E272-6E02B2A20B27}"/>
                  </a:ext>
                </a:extLst>
              </p14:cNvPr>
              <p14:cNvContentPartPr/>
              <p14:nvPr/>
            </p14:nvContentPartPr>
            <p14:xfrm>
              <a:off x="9389027" y="2133440"/>
              <a:ext cx="113400" cy="196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EB00D25-7F90-2FE0-E272-6E02B2A20B2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82907" y="2127320"/>
                <a:ext cx="1256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3AC7AD-4D29-494F-2773-3B0674087DCD}"/>
                  </a:ext>
                </a:extLst>
              </p14:cNvPr>
              <p14:cNvContentPartPr/>
              <p14:nvPr/>
            </p14:nvContentPartPr>
            <p14:xfrm>
              <a:off x="9533027" y="2294360"/>
              <a:ext cx="86040" cy="112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3AC7AD-4D29-494F-2773-3B0674087DC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26907" y="2288240"/>
                <a:ext cx="98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393E3C-BCBA-1C9B-F09A-75461F91DEFB}"/>
                  </a:ext>
                </a:extLst>
              </p14:cNvPr>
              <p14:cNvContentPartPr/>
              <p14:nvPr/>
            </p14:nvContentPartPr>
            <p14:xfrm>
              <a:off x="9558947" y="2316320"/>
              <a:ext cx="17280" cy="8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393E3C-BCBA-1C9B-F09A-75461F91DE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52827" y="2310200"/>
                <a:ext cx="29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A60E37-2C45-D95B-C7A9-B31ED0BC353D}"/>
                  </a:ext>
                </a:extLst>
              </p14:cNvPr>
              <p14:cNvContentPartPr/>
              <p14:nvPr/>
            </p14:nvContentPartPr>
            <p14:xfrm>
              <a:off x="9549947" y="2261240"/>
              <a:ext cx="360" cy="92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A60E37-2C45-D95B-C7A9-B31ED0BC353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43827" y="2255120"/>
                <a:ext cx="126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F76DF1C-095B-1F0B-5CF4-BBBA47F6B1B7}"/>
              </a:ext>
            </a:extLst>
          </p:cNvPr>
          <p:cNvGrpSpPr/>
          <p:nvPr/>
        </p:nvGrpSpPr>
        <p:grpSpPr>
          <a:xfrm>
            <a:off x="9481187" y="2497760"/>
            <a:ext cx="154080" cy="219600"/>
            <a:chOff x="9481187" y="2497760"/>
            <a:chExt cx="1540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F6F91E-8218-70FE-4CD0-15F724A13D37}"/>
                    </a:ext>
                  </a:extLst>
                </p14:cNvPr>
                <p14:cNvContentPartPr/>
                <p14:nvPr/>
              </p14:nvContentPartPr>
              <p14:xfrm>
                <a:off x="9481187" y="2497760"/>
                <a:ext cx="85320" cy="16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F6F91E-8218-70FE-4CD0-15F724A13D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5067" y="2491640"/>
                  <a:ext cx="97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148578-4448-64EC-4A4D-EDAF0A03B8A1}"/>
                    </a:ext>
                  </a:extLst>
                </p14:cNvPr>
                <p14:cNvContentPartPr/>
                <p14:nvPr/>
              </p14:nvContentPartPr>
              <p14:xfrm>
                <a:off x="9634907" y="2624480"/>
                <a:ext cx="360" cy="9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148578-4448-64EC-4A4D-EDAF0A03B8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28787" y="2618360"/>
                  <a:ext cx="126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F86AEF-C1FB-2342-5ADA-A1F231FDD99E}"/>
                  </a:ext>
                </a:extLst>
              </p14:cNvPr>
              <p14:cNvContentPartPr/>
              <p14:nvPr/>
            </p14:nvContentPartPr>
            <p14:xfrm>
              <a:off x="9463547" y="2844440"/>
              <a:ext cx="150480" cy="196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F86AEF-C1FB-2342-5ADA-A1F231FDD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57427" y="2838320"/>
                <a:ext cx="162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FD9DB7D-9FD1-14D4-27E8-5C2402864E11}"/>
                  </a:ext>
                </a:extLst>
              </p14:cNvPr>
              <p14:cNvContentPartPr/>
              <p14:nvPr/>
            </p14:nvContentPartPr>
            <p14:xfrm>
              <a:off x="9651827" y="2988080"/>
              <a:ext cx="120960" cy="169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FD9DB7D-9FD1-14D4-27E8-5C2402864E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45707" y="2981960"/>
                <a:ext cx="133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296194-638F-8A13-920C-260FB75FC87A}"/>
                  </a:ext>
                </a:extLst>
              </p14:cNvPr>
              <p14:cNvContentPartPr/>
              <p14:nvPr/>
            </p14:nvContentPartPr>
            <p14:xfrm>
              <a:off x="9634907" y="600920"/>
              <a:ext cx="126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296194-638F-8A13-920C-260FB75FC8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787" y="594800"/>
                <a:ext cx="138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9032BF1-194D-F579-3BFB-F07F424A99AB}"/>
              </a:ext>
            </a:extLst>
          </p:cNvPr>
          <p:cNvGrpSpPr/>
          <p:nvPr/>
        </p:nvGrpSpPr>
        <p:grpSpPr>
          <a:xfrm>
            <a:off x="9770627" y="600920"/>
            <a:ext cx="313560" cy="2506680"/>
            <a:chOff x="9770627" y="600920"/>
            <a:chExt cx="313560" cy="25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11D517-891D-70E6-CAB4-16BD0BCE22EB}"/>
                    </a:ext>
                  </a:extLst>
                </p14:cNvPr>
                <p14:cNvContentPartPr/>
                <p14:nvPr/>
              </p14:nvContentPartPr>
              <p14:xfrm>
                <a:off x="9770627" y="600920"/>
                <a:ext cx="313560" cy="250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11D517-891D-70E6-CAB4-16BD0BCE22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4507" y="594800"/>
                  <a:ext cx="325800" cy="25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545786-F1FC-B242-F6CF-6E2535D4F5D2}"/>
                    </a:ext>
                  </a:extLst>
                </p14:cNvPr>
                <p14:cNvContentPartPr/>
                <p14:nvPr/>
              </p14:nvContentPartPr>
              <p14:xfrm>
                <a:off x="9889427" y="3107240"/>
                <a:ext cx="1861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545786-F1FC-B242-F6CF-6E2535D4F5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83307" y="3101120"/>
                  <a:ext cx="19836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AB1038-05FD-3D62-2D6C-288B4DCA41A4}"/>
              </a:ext>
            </a:extLst>
          </p:cNvPr>
          <p:cNvSpPr txBox="1"/>
          <p:nvPr/>
        </p:nvSpPr>
        <p:spPr>
          <a:xfrm>
            <a:off x="1049867" y="6163733"/>
            <a:ext cx="7442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Image credits: https://encord.com/blog/object-detection/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52E499-1334-7FEF-7C90-EB4F238E3B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8" y="3429000"/>
            <a:ext cx="2491825" cy="2267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892A133-3CE8-FEC2-0672-BCFFBEC28F9B}"/>
                  </a:ext>
                </a:extLst>
              </p14:cNvPr>
              <p14:cNvContentPartPr/>
              <p14:nvPr/>
            </p14:nvContentPartPr>
            <p14:xfrm>
              <a:off x="1803467" y="3005720"/>
              <a:ext cx="7920" cy="355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892A133-3CE8-FEC2-0672-BCFFBEC28F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96987" y="2999600"/>
                <a:ext cx="201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24110C-0C61-1224-4FEC-1C6D8D3C81CB}"/>
                  </a:ext>
                </a:extLst>
              </p14:cNvPr>
              <p14:cNvContentPartPr/>
              <p14:nvPr/>
            </p14:nvContentPartPr>
            <p14:xfrm>
              <a:off x="1803467" y="3014000"/>
              <a:ext cx="64800" cy="10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24110C-0C61-1224-4FEC-1C6D8D3C81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96987" y="3007880"/>
                <a:ext cx="77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67641D8-9FB7-2D35-F636-7577E51696F8}"/>
                  </a:ext>
                </a:extLst>
              </p14:cNvPr>
              <p14:cNvContentPartPr/>
              <p14:nvPr/>
            </p14:nvContentPartPr>
            <p14:xfrm>
              <a:off x="1728947" y="3014000"/>
              <a:ext cx="74520" cy="101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67641D8-9FB7-2D35-F636-7577E51696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22827" y="3007880"/>
                <a:ext cx="8676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548B-5561-0D96-48AB-5AB6BD63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stage object detection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FE389D-B5FC-0281-770F-D497595E8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5"/>
            <a:ext cx="85395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Two-Stage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Proposal Networks (RPN)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 propose potential object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applied on the output from RPN to predict the class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 the bounding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Algorithms: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R-CNN, Fast R-CNN, and Faster R-CNN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Complex architecture </a:t>
            </a:r>
            <a:r>
              <a:rPr lang="en-US" dirty="0"/>
              <a:t>with separate region proposal and classification stages.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Slow inference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multi-stage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313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F2D-A23E-71BB-42A5-DC4957E0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94DE56-0E55-6974-074F-EA1DE351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3" y="999066"/>
            <a:ext cx="9265029" cy="32596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20138-1288-C68F-68A2-F5809AADE5F5}"/>
              </a:ext>
            </a:extLst>
          </p:cNvPr>
          <p:cNvSpPr txBox="1"/>
          <p:nvPr/>
        </p:nvSpPr>
        <p:spPr>
          <a:xfrm>
            <a:off x="829733" y="5071533"/>
            <a:ext cx="817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Image credits: https://images.app.goo.gl/LXzd7bYVnMD4GVHz9</a:t>
            </a:r>
          </a:p>
        </p:txBody>
      </p:sp>
    </p:spTree>
    <p:extLst>
      <p:ext uri="{BB962C8B-B14F-4D97-AF65-F5344CB8AC3E}">
        <p14:creationId xmlns:p14="http://schemas.microsoft.com/office/powerpoint/2010/main" val="362366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C86-46E7-1EB0-D953-269C76BF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YOLO?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3995-C894-47FC-0E45-AAF9DA3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single-stage object detection algorithm.</a:t>
            </a:r>
          </a:p>
          <a:p>
            <a:r>
              <a:rPr lang="en-IN" dirty="0"/>
              <a:t>In comparison with other object detection algorithms, YOLO proposes the use of an end-to-end neural network that makes predictions of bounding boxes and class probabilities all at once.</a:t>
            </a:r>
          </a:p>
          <a:p>
            <a:r>
              <a:rPr lang="en-IN" dirty="0"/>
              <a:t>Unlike two-stage methods, YOLO:</a:t>
            </a:r>
          </a:p>
          <a:p>
            <a:pPr marL="0" indent="0">
              <a:buNone/>
            </a:pPr>
            <a:r>
              <a:rPr lang="en-IN" dirty="0"/>
              <a:t>       - Detect objects in a single forward pass of the network.</a:t>
            </a:r>
          </a:p>
          <a:p>
            <a:pPr marL="0" indent="0">
              <a:buNone/>
            </a:pPr>
            <a:r>
              <a:rPr lang="en-IN" dirty="0"/>
              <a:t>       - Makes it faster and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25229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8B75-2448-A636-88A0-77F06CD0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YOLO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6914A-C37A-9316-6377-F4340BF1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85" y="2581230"/>
            <a:ext cx="3721056" cy="25132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AC354-05DE-D525-3B0D-F7CA60F05112}"/>
              </a:ext>
            </a:extLst>
          </p:cNvPr>
          <p:cNvSpPr txBox="1"/>
          <p:nvPr/>
        </p:nvSpPr>
        <p:spPr>
          <a:xfrm>
            <a:off x="677333" y="1567543"/>
            <a:ext cx="81727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Input Image Splitting:</a:t>
            </a:r>
          </a:p>
          <a:p>
            <a:r>
              <a:rPr lang="en-IN" b="1" dirty="0"/>
              <a:t>     - </a:t>
            </a:r>
            <a:r>
              <a:rPr lang="en-IN" dirty="0"/>
              <a:t>The image is divided into an </a:t>
            </a:r>
            <a:r>
              <a:rPr lang="en-IN" dirty="0" err="1"/>
              <a:t>SxS</a:t>
            </a:r>
            <a:r>
              <a:rPr lang="en-IN" dirty="0"/>
              <a:t> grid</a:t>
            </a:r>
          </a:p>
          <a:p>
            <a:r>
              <a:rPr lang="en-IN" b="1" dirty="0"/>
              <a:t>     - </a:t>
            </a:r>
            <a:r>
              <a:rPr lang="en-IN" dirty="0"/>
              <a:t>Each grid cell is responsible for detection and localization  of  object </a:t>
            </a:r>
          </a:p>
          <a:p>
            <a:r>
              <a:rPr lang="en-IN" b="1" dirty="0"/>
              <a:t>2. Bounding Box Prediction:</a:t>
            </a:r>
          </a:p>
          <a:p>
            <a:r>
              <a:rPr lang="en-IN" b="1" dirty="0"/>
              <a:t>     - </a:t>
            </a:r>
            <a:r>
              <a:rPr lang="en-IN" dirty="0"/>
              <a:t>Each grid cell predicts </a:t>
            </a:r>
            <a:r>
              <a:rPr lang="en-IN" b="1" dirty="0"/>
              <a:t>B </a:t>
            </a:r>
            <a:r>
              <a:rPr lang="en-IN" dirty="0"/>
              <a:t>bounding boxes, Confidence score and Class</a:t>
            </a:r>
          </a:p>
          <a:p>
            <a:r>
              <a:rPr lang="en-IN" dirty="0"/>
              <a:t>       probabilities.</a:t>
            </a:r>
          </a:p>
          <a:p>
            <a:r>
              <a:rPr lang="en-IN" dirty="0"/>
              <a:t>     </a:t>
            </a:r>
            <a:r>
              <a:rPr lang="en-IN" b="1" dirty="0"/>
              <a:t>- </a:t>
            </a:r>
            <a:r>
              <a:rPr lang="en-IN" dirty="0"/>
              <a:t>So, the network outputs a list of size </a:t>
            </a:r>
            <a:r>
              <a:rPr lang="en-IN" dirty="0" err="1"/>
              <a:t>SxSx</a:t>
            </a:r>
            <a:r>
              <a:rPr lang="en-IN" dirty="0"/>
              <a:t>(Bx5+C) .where,</a:t>
            </a:r>
          </a:p>
          <a:p>
            <a:r>
              <a:rPr lang="en-IN" dirty="0"/>
              <a:t>        C is the number of classes.</a:t>
            </a:r>
          </a:p>
          <a:p>
            <a:r>
              <a:rPr lang="en-IN" b="1" dirty="0"/>
              <a:t>3. Final Detection:</a:t>
            </a:r>
          </a:p>
          <a:p>
            <a:r>
              <a:rPr lang="en-IN" b="1" dirty="0"/>
              <a:t>   - </a:t>
            </a:r>
            <a:r>
              <a:rPr lang="en-IN" dirty="0"/>
              <a:t>Combines class scores and  confidence scores.</a:t>
            </a:r>
          </a:p>
          <a:p>
            <a:r>
              <a:rPr lang="en-IN" b="1" dirty="0"/>
              <a:t>   - </a:t>
            </a:r>
            <a:r>
              <a:rPr lang="en-IN" dirty="0"/>
              <a:t>Applies Non-Maximum Suppression(NMS) to remove overlapping boxes.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65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486-4799-F177-6D88-7505485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 over Union(</a:t>
            </a:r>
            <a:r>
              <a:rPr lang="en-IN" dirty="0" err="1"/>
              <a:t>IoU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8FF1-7B87-0FD5-E282-DAF84BA6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271"/>
            <a:ext cx="8596668" cy="4686091"/>
          </a:xfrm>
        </p:spPr>
        <p:txBody>
          <a:bodyPr>
            <a:normAutofit/>
          </a:bodyPr>
          <a:lstStyle/>
          <a:p>
            <a:r>
              <a:rPr lang="en-IN" sz="2000" dirty="0" err="1"/>
              <a:t>IoU</a:t>
            </a:r>
            <a:r>
              <a:rPr lang="en-IN" sz="2000" dirty="0"/>
              <a:t> measures the overlap between two bounding boxes</a:t>
            </a:r>
          </a:p>
          <a:p>
            <a:r>
              <a:rPr lang="en-IN" sz="2000" dirty="0"/>
              <a:t>Intersection over union ensures that the predicted bounding boxes are equal to the real boxes of the objects.</a:t>
            </a:r>
          </a:p>
          <a:p>
            <a:r>
              <a:rPr lang="en-IN" sz="2000" dirty="0"/>
              <a:t>This phenomenon eliminates unnecessary overlapping bounding boxes. The final detection will consist of unique bounding boxes that fit the objects perfectly.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674B-9CD5-1BC5-2F4A-0788A96D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30" y="3698316"/>
            <a:ext cx="2755314" cy="1981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BEE49-2693-D997-D82A-5127BD63B7A4}"/>
              </a:ext>
            </a:extLst>
          </p:cNvPr>
          <p:cNvSpPr txBox="1"/>
          <p:nvPr/>
        </p:nvSpPr>
        <p:spPr>
          <a:xfrm>
            <a:off x="1208314" y="6041362"/>
            <a:ext cx="4016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Image credits: https://images.app.goo.gl/JqfqxZdH2i6AzKSw7 </a:t>
            </a:r>
          </a:p>
        </p:txBody>
      </p:sp>
    </p:spTree>
    <p:extLst>
      <p:ext uri="{BB962C8B-B14F-4D97-AF65-F5344CB8AC3E}">
        <p14:creationId xmlns:p14="http://schemas.microsoft.com/office/powerpoint/2010/main" val="4133301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1132</TotalTime>
  <Words>1472</Words>
  <Application>Microsoft Office PowerPoint</Application>
  <PresentationFormat>Widescreen</PresentationFormat>
  <Paragraphs>124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Trebuchet MS</vt:lpstr>
      <vt:lpstr>Wingdings</vt:lpstr>
      <vt:lpstr>Wingdings 3</vt:lpstr>
      <vt:lpstr>Facet</vt:lpstr>
      <vt:lpstr> YOLO: YOU ONLY LOOK ONCE</vt:lpstr>
      <vt:lpstr>Contents</vt:lpstr>
      <vt:lpstr>Object Detection</vt:lpstr>
      <vt:lpstr>    </vt:lpstr>
      <vt:lpstr>Two stage object detection</vt:lpstr>
      <vt:lpstr>  </vt:lpstr>
      <vt:lpstr>What is YOLO?</vt:lpstr>
      <vt:lpstr>HOW Does YOLO Work?</vt:lpstr>
      <vt:lpstr>Intersection over Union(IoU)</vt:lpstr>
      <vt:lpstr>Non-Maximum Suppression</vt:lpstr>
      <vt:lpstr>Architecture</vt:lpstr>
      <vt:lpstr>Loss function</vt:lpstr>
      <vt:lpstr>Limitations</vt:lpstr>
      <vt:lpstr>Average Precision</vt:lpstr>
      <vt:lpstr>YOLO Versions: Evolution and Improvements </vt:lpstr>
      <vt:lpstr>PowerPoint Presentation</vt:lpstr>
      <vt:lpstr>YOLO for Vehicle Detection</vt:lpstr>
      <vt:lpstr>PowerPoint Presentation</vt:lpstr>
      <vt:lpstr>Why YOLO Algorithm is important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Narmety</dc:creator>
  <cp:lastModifiedBy>MANCHALA VINEEL KRISHNA</cp:lastModifiedBy>
  <cp:revision>4</cp:revision>
  <dcterms:created xsi:type="dcterms:W3CDTF">2025-03-24T09:39:51Z</dcterms:created>
  <dcterms:modified xsi:type="dcterms:W3CDTF">2025-03-31T17:12:03Z</dcterms:modified>
</cp:coreProperties>
</file>