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9" r:id="rId2"/>
    <p:sldId id="274" r:id="rId3"/>
    <p:sldId id="350" r:id="rId4"/>
    <p:sldId id="351" r:id="rId5"/>
    <p:sldId id="352" r:id="rId6"/>
    <p:sldId id="353" r:id="rId7"/>
    <p:sldId id="354" r:id="rId8"/>
    <p:sldId id="355" r:id="rId9"/>
    <p:sldId id="272" r:id="rId10"/>
    <p:sldId id="275" r:id="rId11"/>
    <p:sldId id="277" r:id="rId12"/>
    <p:sldId id="280" r:id="rId13"/>
    <p:sldId id="283"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308" r:id="rId37"/>
    <p:sldId id="309" r:id="rId38"/>
    <p:sldId id="310" r:id="rId39"/>
    <p:sldId id="311" r:id="rId40"/>
    <p:sldId id="312" r:id="rId41"/>
    <p:sldId id="313" r:id="rId42"/>
    <p:sldId id="314" r:id="rId43"/>
    <p:sldId id="315" r:id="rId44"/>
    <p:sldId id="316" r:id="rId45"/>
    <p:sldId id="317" r:id="rId46"/>
    <p:sldId id="318" r:id="rId47"/>
    <p:sldId id="319" r:id="rId48"/>
    <p:sldId id="320" r:id="rId49"/>
    <p:sldId id="321" r:id="rId50"/>
    <p:sldId id="322" r:id="rId51"/>
    <p:sldId id="323" r:id="rId52"/>
    <p:sldId id="324" r:id="rId53"/>
    <p:sldId id="325" r:id="rId54"/>
    <p:sldId id="326" r:id="rId55"/>
    <p:sldId id="327" r:id="rId56"/>
    <p:sldId id="328" r:id="rId57"/>
    <p:sldId id="329" r:id="rId58"/>
    <p:sldId id="330" r:id="rId59"/>
    <p:sldId id="331" r:id="rId60"/>
    <p:sldId id="332" r:id="rId61"/>
    <p:sldId id="333" r:id="rId62"/>
    <p:sldId id="334" r:id="rId63"/>
    <p:sldId id="335" r:id="rId64"/>
    <p:sldId id="336" r:id="rId65"/>
    <p:sldId id="337" r:id="rId66"/>
    <p:sldId id="338" r:id="rId67"/>
    <p:sldId id="339" r:id="rId68"/>
    <p:sldId id="340" r:id="rId69"/>
    <p:sldId id="341" r:id="rId70"/>
    <p:sldId id="342" r:id="rId71"/>
    <p:sldId id="343" r:id="rId72"/>
    <p:sldId id="345" r:id="rId73"/>
    <p:sldId id="344" r:id="rId74"/>
    <p:sldId id="346" r:id="rId75"/>
    <p:sldId id="347" r:id="rId76"/>
    <p:sldId id="348" r:id="rId77"/>
    <p:sldId id="349" r:id="rId78"/>
    <p:sldId id="279" r:id="rId79"/>
    <p:sldId id="282"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E7B66C8-CC70-4C71-AADE-943DD778A069}"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72050-9E75-4216-A11A-FB8BFB16FF68}" type="slidenum">
              <a:rPr lang="en-US" smtClean="0"/>
              <a:t>‹#›</a:t>
            </a:fld>
            <a:endParaRPr lang="en-US"/>
          </a:p>
        </p:txBody>
      </p:sp>
    </p:spTree>
    <p:extLst>
      <p:ext uri="{BB962C8B-B14F-4D97-AF65-F5344CB8AC3E}">
        <p14:creationId xmlns:p14="http://schemas.microsoft.com/office/powerpoint/2010/main" val="2425855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7B66C8-CC70-4C71-AADE-943DD778A069}" type="datetimeFigureOut">
              <a:rPr lang="en-US" smtClean="0"/>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72050-9E75-4216-A11A-FB8BFB16FF68}" type="slidenum">
              <a:rPr lang="en-US" smtClean="0"/>
              <a:t>‹#›</a:t>
            </a:fld>
            <a:endParaRPr lang="en-US"/>
          </a:p>
        </p:txBody>
      </p:sp>
    </p:spTree>
    <p:extLst>
      <p:ext uri="{BB962C8B-B14F-4D97-AF65-F5344CB8AC3E}">
        <p14:creationId xmlns:p14="http://schemas.microsoft.com/office/powerpoint/2010/main" val="4178011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7B66C8-CC70-4C71-AADE-943DD778A069}" type="datetimeFigureOut">
              <a:rPr lang="en-US" smtClean="0"/>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72050-9E75-4216-A11A-FB8BFB16FF68}" type="slidenum">
              <a:rPr lang="en-US" smtClean="0"/>
              <a:t>‹#›</a:t>
            </a:fld>
            <a:endParaRPr lang="en-US"/>
          </a:p>
        </p:txBody>
      </p:sp>
    </p:spTree>
    <p:extLst>
      <p:ext uri="{BB962C8B-B14F-4D97-AF65-F5344CB8AC3E}">
        <p14:creationId xmlns:p14="http://schemas.microsoft.com/office/powerpoint/2010/main" val="477517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7B66C8-CC70-4C71-AADE-943DD778A069}" type="datetimeFigureOut">
              <a:rPr lang="en-US" smtClean="0"/>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72050-9E75-4216-A11A-FB8BFB16FF68}"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92197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7B66C8-CC70-4C71-AADE-943DD778A069}" type="datetimeFigureOut">
              <a:rPr lang="en-US" smtClean="0"/>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72050-9E75-4216-A11A-FB8BFB16FF68}" type="slidenum">
              <a:rPr lang="en-US" smtClean="0"/>
              <a:t>‹#›</a:t>
            </a:fld>
            <a:endParaRPr lang="en-US"/>
          </a:p>
        </p:txBody>
      </p:sp>
    </p:spTree>
    <p:extLst>
      <p:ext uri="{BB962C8B-B14F-4D97-AF65-F5344CB8AC3E}">
        <p14:creationId xmlns:p14="http://schemas.microsoft.com/office/powerpoint/2010/main" val="1441798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E7B66C8-CC70-4C71-AADE-943DD778A069}" type="datetimeFigureOut">
              <a:rPr lang="en-US" smtClean="0"/>
              <a:t>3/13/2021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972050-9E75-4216-A11A-FB8BFB16FF68}" type="slidenum">
              <a:rPr lang="en-US" smtClean="0"/>
              <a:t>‹#›</a:t>
            </a:fld>
            <a:endParaRPr lang="en-US"/>
          </a:p>
        </p:txBody>
      </p:sp>
    </p:spTree>
    <p:extLst>
      <p:ext uri="{BB962C8B-B14F-4D97-AF65-F5344CB8AC3E}">
        <p14:creationId xmlns:p14="http://schemas.microsoft.com/office/powerpoint/2010/main" val="41452480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E7B66C8-CC70-4C71-AADE-943DD778A069}" type="datetimeFigureOut">
              <a:rPr lang="en-US" smtClean="0"/>
              <a:t>3/13/2021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972050-9E75-4216-A11A-FB8BFB16FF68}" type="slidenum">
              <a:rPr lang="en-US" smtClean="0"/>
              <a:t>‹#›</a:t>
            </a:fld>
            <a:endParaRPr lang="en-US"/>
          </a:p>
        </p:txBody>
      </p:sp>
    </p:spTree>
    <p:extLst>
      <p:ext uri="{BB962C8B-B14F-4D97-AF65-F5344CB8AC3E}">
        <p14:creationId xmlns:p14="http://schemas.microsoft.com/office/powerpoint/2010/main" val="4137643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7B66C8-CC70-4C71-AADE-943DD778A069}"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72050-9E75-4216-A11A-FB8BFB16FF68}" type="slidenum">
              <a:rPr lang="en-US" smtClean="0"/>
              <a:t>‹#›</a:t>
            </a:fld>
            <a:endParaRPr lang="en-US"/>
          </a:p>
        </p:txBody>
      </p:sp>
    </p:spTree>
    <p:extLst>
      <p:ext uri="{BB962C8B-B14F-4D97-AF65-F5344CB8AC3E}">
        <p14:creationId xmlns:p14="http://schemas.microsoft.com/office/powerpoint/2010/main" val="1788824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7B66C8-CC70-4C71-AADE-943DD778A069}"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72050-9E75-4216-A11A-FB8BFB16FF68}" type="slidenum">
              <a:rPr lang="en-US" smtClean="0"/>
              <a:t>‹#›</a:t>
            </a:fld>
            <a:endParaRPr lang="en-US"/>
          </a:p>
        </p:txBody>
      </p:sp>
    </p:spTree>
    <p:extLst>
      <p:ext uri="{BB962C8B-B14F-4D97-AF65-F5344CB8AC3E}">
        <p14:creationId xmlns:p14="http://schemas.microsoft.com/office/powerpoint/2010/main" val="3230735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7B66C8-CC70-4C71-AADE-943DD778A069}"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72050-9E75-4216-A11A-FB8BFB16FF68}" type="slidenum">
              <a:rPr lang="en-US" smtClean="0"/>
              <a:t>‹#›</a:t>
            </a:fld>
            <a:endParaRPr lang="en-US"/>
          </a:p>
        </p:txBody>
      </p:sp>
    </p:spTree>
    <p:extLst>
      <p:ext uri="{BB962C8B-B14F-4D97-AF65-F5344CB8AC3E}">
        <p14:creationId xmlns:p14="http://schemas.microsoft.com/office/powerpoint/2010/main" val="875101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7B66C8-CC70-4C71-AADE-943DD778A069}"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72050-9E75-4216-A11A-FB8BFB16FF68}" type="slidenum">
              <a:rPr lang="en-US" smtClean="0"/>
              <a:t>‹#›</a:t>
            </a:fld>
            <a:endParaRPr lang="en-US"/>
          </a:p>
        </p:txBody>
      </p:sp>
    </p:spTree>
    <p:extLst>
      <p:ext uri="{BB962C8B-B14F-4D97-AF65-F5344CB8AC3E}">
        <p14:creationId xmlns:p14="http://schemas.microsoft.com/office/powerpoint/2010/main" val="221580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7B66C8-CC70-4C71-AADE-943DD778A069}" type="datetimeFigureOut">
              <a:rPr lang="en-US" smtClean="0"/>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72050-9E75-4216-A11A-FB8BFB16FF68}" type="slidenum">
              <a:rPr lang="en-US" smtClean="0"/>
              <a:t>‹#›</a:t>
            </a:fld>
            <a:endParaRPr lang="en-US"/>
          </a:p>
        </p:txBody>
      </p:sp>
    </p:spTree>
    <p:extLst>
      <p:ext uri="{BB962C8B-B14F-4D97-AF65-F5344CB8AC3E}">
        <p14:creationId xmlns:p14="http://schemas.microsoft.com/office/powerpoint/2010/main" val="1968530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7B66C8-CC70-4C71-AADE-943DD778A069}" type="datetimeFigureOut">
              <a:rPr lang="en-US" smtClean="0"/>
              <a:t>3/13/2021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972050-9E75-4216-A11A-FB8BFB16FF68}" type="slidenum">
              <a:rPr lang="en-US" smtClean="0"/>
              <a:t>‹#›</a:t>
            </a:fld>
            <a:endParaRPr lang="en-US"/>
          </a:p>
        </p:txBody>
      </p:sp>
    </p:spTree>
    <p:extLst>
      <p:ext uri="{BB962C8B-B14F-4D97-AF65-F5344CB8AC3E}">
        <p14:creationId xmlns:p14="http://schemas.microsoft.com/office/powerpoint/2010/main" val="555833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7B66C8-CC70-4C71-AADE-943DD778A069}" type="datetimeFigureOut">
              <a:rPr lang="en-US" smtClean="0"/>
              <a:t>3/13/2021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972050-9E75-4216-A11A-FB8BFB16FF68}" type="slidenum">
              <a:rPr lang="en-US" smtClean="0"/>
              <a:t>‹#›</a:t>
            </a:fld>
            <a:endParaRPr lang="en-US"/>
          </a:p>
        </p:txBody>
      </p:sp>
    </p:spTree>
    <p:extLst>
      <p:ext uri="{BB962C8B-B14F-4D97-AF65-F5344CB8AC3E}">
        <p14:creationId xmlns:p14="http://schemas.microsoft.com/office/powerpoint/2010/main" val="2622227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7B66C8-CC70-4C71-AADE-943DD778A069}" type="datetimeFigureOut">
              <a:rPr lang="en-US" smtClean="0"/>
              <a:t>3/13/2021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972050-9E75-4216-A11A-FB8BFB16FF68}" type="slidenum">
              <a:rPr lang="en-US" smtClean="0"/>
              <a:t>‹#›</a:t>
            </a:fld>
            <a:endParaRPr lang="en-US"/>
          </a:p>
        </p:txBody>
      </p:sp>
    </p:spTree>
    <p:extLst>
      <p:ext uri="{BB962C8B-B14F-4D97-AF65-F5344CB8AC3E}">
        <p14:creationId xmlns:p14="http://schemas.microsoft.com/office/powerpoint/2010/main" val="1666895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7B66C8-CC70-4C71-AADE-943DD778A069}" type="datetimeFigureOut">
              <a:rPr lang="en-US" smtClean="0"/>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72050-9E75-4216-A11A-FB8BFB16FF68}" type="slidenum">
              <a:rPr lang="en-US" smtClean="0"/>
              <a:t>‹#›</a:t>
            </a:fld>
            <a:endParaRPr lang="en-US"/>
          </a:p>
        </p:txBody>
      </p:sp>
    </p:spTree>
    <p:extLst>
      <p:ext uri="{BB962C8B-B14F-4D97-AF65-F5344CB8AC3E}">
        <p14:creationId xmlns:p14="http://schemas.microsoft.com/office/powerpoint/2010/main" val="1932142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7B66C8-CC70-4C71-AADE-943DD778A069}" type="datetimeFigureOut">
              <a:rPr lang="en-US" smtClean="0"/>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72050-9E75-4216-A11A-FB8BFB16FF68}" type="slidenum">
              <a:rPr lang="en-US" smtClean="0"/>
              <a:t>‹#›</a:t>
            </a:fld>
            <a:endParaRPr lang="en-US"/>
          </a:p>
        </p:txBody>
      </p:sp>
    </p:spTree>
    <p:extLst>
      <p:ext uri="{BB962C8B-B14F-4D97-AF65-F5344CB8AC3E}">
        <p14:creationId xmlns:p14="http://schemas.microsoft.com/office/powerpoint/2010/main" val="774561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E7B66C8-CC70-4C71-AADE-943DD778A069}" type="datetimeFigureOut">
              <a:rPr lang="en-US" smtClean="0"/>
              <a:t>3/13/2021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D972050-9E75-4216-A11A-FB8BFB16FF68}" type="slidenum">
              <a:rPr lang="en-US" smtClean="0"/>
              <a:t>‹#›</a:t>
            </a:fld>
            <a:endParaRPr lang="en-US"/>
          </a:p>
        </p:txBody>
      </p:sp>
    </p:spTree>
    <p:extLst>
      <p:ext uri="{BB962C8B-B14F-4D97-AF65-F5344CB8AC3E}">
        <p14:creationId xmlns:p14="http://schemas.microsoft.com/office/powerpoint/2010/main" val="3928227614"/>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hyperlink" Target="https://github.com/MicrosoftLearning/AZ-900T0x-MicrosoftAzureFundamentals/tree/master/Instructions/Walkthroughs" TargetMode="Externa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4136" y="1769540"/>
            <a:ext cx="11325497" cy="1828801"/>
          </a:xfrm>
        </p:spPr>
        <p:txBody>
          <a:bodyPr/>
          <a:lstStyle/>
          <a:p>
            <a:r>
              <a:rPr lang="en-US" b="1" dirty="0" smtClean="0"/>
              <a:t>Microsoft Azure Fundamentals</a:t>
            </a:r>
            <a:endParaRPr lang="en-US" b="1" dirty="0"/>
          </a:p>
        </p:txBody>
      </p:sp>
      <p:sp>
        <p:nvSpPr>
          <p:cNvPr id="3" name="Subtitle 2"/>
          <p:cNvSpPr>
            <a:spLocks noGrp="1"/>
          </p:cNvSpPr>
          <p:nvPr>
            <p:ph type="subTitle" idx="1"/>
          </p:nvPr>
        </p:nvSpPr>
        <p:spPr/>
        <p:txBody>
          <a:bodyPr/>
          <a:lstStyle/>
          <a:p>
            <a:pPr algn="l"/>
            <a:r>
              <a:rPr lang="en-US" b="1" dirty="0" smtClean="0"/>
              <a:t>By Vineela</a:t>
            </a:r>
            <a:endParaRPr lang="en-US" b="1" dirty="0"/>
          </a:p>
        </p:txBody>
      </p:sp>
    </p:spTree>
    <p:extLst>
      <p:ext uri="{BB962C8B-B14F-4D97-AF65-F5344CB8AC3E}">
        <p14:creationId xmlns:p14="http://schemas.microsoft.com/office/powerpoint/2010/main" val="2531424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296" y="1004553"/>
            <a:ext cx="10710991" cy="5172706"/>
          </a:xfrm>
        </p:spPr>
        <p:txBody>
          <a:bodyPr>
            <a:normAutofit fontScale="90000"/>
          </a:bodyPr>
          <a:lstStyle/>
          <a:p>
            <a:pPr algn="l"/>
            <a:r>
              <a:rPr lang="en-US" sz="2800" b="1" dirty="0">
                <a:effectLst/>
              </a:rPr>
              <a:t>Economies of Scale</a:t>
            </a:r>
            <a:r>
              <a:rPr lang="en-US" sz="2800" dirty="0">
                <a:effectLst/>
              </a:rPr>
              <a:t/>
            </a:r>
            <a:br>
              <a:rPr lang="en-US" sz="2800" dirty="0">
                <a:effectLst/>
              </a:rPr>
            </a:br>
            <a:r>
              <a:rPr lang="en-US" sz="2800" dirty="0">
                <a:effectLst/>
              </a:rPr>
              <a:t>The principle of economies of scale states that as the companies grow they become more effective at managing shared operations. Be that HR and hiring, taxes, accounting, internal operations, marketing, big purchases via contracts meaning better discounts, etc. etc.</a:t>
            </a:r>
            <a:br>
              <a:rPr lang="en-US" sz="2800" dirty="0">
                <a:effectLst/>
              </a:rPr>
            </a:br>
            <a:r>
              <a:rPr lang="en-US" sz="2800" dirty="0">
                <a:effectLst/>
              </a:rPr>
              <a:t>Because of those, companies can save/earn more which in return allows for reduction in cost of their services to their customers. This is so called ‘price per unit’.</a:t>
            </a:r>
            <a:br>
              <a:rPr lang="en-US" sz="2800" dirty="0">
                <a:effectLst/>
              </a:rPr>
            </a:br>
            <a:r>
              <a:rPr lang="en-US" sz="2800" dirty="0">
                <a:effectLst/>
              </a:rPr>
              <a:t>It’s not possible to go to 0 because in the end some underlying infrastructure needs to run to provide the services. But the larger the scale the more benefits can be passed to customers.</a:t>
            </a:r>
            <a:br>
              <a:rPr lang="en-US" sz="2800" dirty="0">
                <a:effectLst/>
              </a:rPr>
            </a:br>
            <a:r>
              <a:rPr lang="en-US" sz="2800" dirty="0">
                <a:effectLst/>
              </a:rPr>
              <a:t>In fact, in the current scale, Microsoft can already offer multiple services for free due to how small a fraction of the cost it is for them.</a:t>
            </a:r>
          </a:p>
        </p:txBody>
      </p:sp>
    </p:spTree>
    <p:extLst>
      <p:ext uri="{BB962C8B-B14F-4D97-AF65-F5344CB8AC3E}">
        <p14:creationId xmlns:p14="http://schemas.microsoft.com/office/powerpoint/2010/main" val="3836387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80661" y="427617"/>
            <a:ext cx="10180257" cy="5973183"/>
          </a:xfrm>
          <a:prstGeom prst="rect">
            <a:avLst/>
          </a:prstGeom>
        </p:spPr>
      </p:pic>
    </p:spTree>
    <p:extLst>
      <p:ext uri="{BB962C8B-B14F-4D97-AF65-F5344CB8AC3E}">
        <p14:creationId xmlns:p14="http://schemas.microsoft.com/office/powerpoint/2010/main" val="6150866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296" y="1004553"/>
            <a:ext cx="11316298" cy="5172706"/>
          </a:xfrm>
        </p:spPr>
        <p:txBody>
          <a:bodyPr>
            <a:normAutofit/>
          </a:bodyPr>
          <a:lstStyle/>
          <a:p>
            <a:pPr algn="l"/>
            <a:r>
              <a:rPr lang="en-US" sz="1800" dirty="0">
                <a:effectLst/>
              </a:rPr>
              <a:t>What is a consumption-based model?</a:t>
            </a:r>
            <a:br>
              <a:rPr lang="en-US" sz="1800" dirty="0">
                <a:effectLst/>
              </a:rPr>
            </a:br>
            <a:r>
              <a:rPr lang="en-US" sz="1800" dirty="0">
                <a:effectLst/>
              </a:rPr>
              <a:t>The consumption-based model is a </a:t>
            </a:r>
            <a:r>
              <a:rPr lang="en-US" sz="1800" b="1" dirty="0">
                <a:effectLst/>
              </a:rPr>
              <a:t>pricing model</a:t>
            </a:r>
            <a:r>
              <a:rPr lang="en-US" sz="1800" dirty="0">
                <a:effectLst/>
              </a:rPr>
              <a:t> used in the cloud so that customers are only charged </a:t>
            </a:r>
            <a:r>
              <a:rPr lang="en-US" sz="1800" b="1" dirty="0">
                <a:effectLst/>
              </a:rPr>
              <a:t>based on their resource usage</a:t>
            </a:r>
            <a:r>
              <a:rPr lang="en-US" sz="1800" dirty="0">
                <a:effectLst/>
              </a:rPr>
              <a:t>.</a:t>
            </a:r>
            <a:br>
              <a:rPr lang="en-US" sz="1800" dirty="0">
                <a:effectLst/>
              </a:rPr>
            </a:br>
            <a:r>
              <a:rPr lang="en-US" sz="1800" dirty="0">
                <a:effectLst/>
              </a:rPr>
              <a:t>This model is characterized by</a:t>
            </a:r>
            <a:br>
              <a:rPr lang="en-US" sz="1800" dirty="0">
                <a:effectLst/>
              </a:rPr>
            </a:br>
            <a:r>
              <a:rPr lang="en-US" sz="1800" dirty="0" smtClean="0">
                <a:effectLst/>
              </a:rPr>
              <a:t>	</a:t>
            </a:r>
            <a:r>
              <a:rPr lang="en-US" sz="1800" b="1" dirty="0" smtClean="0">
                <a:effectLst/>
              </a:rPr>
              <a:t>No </a:t>
            </a:r>
            <a:r>
              <a:rPr lang="en-US" sz="1800" b="1" dirty="0">
                <a:effectLst/>
              </a:rPr>
              <a:t>associated upfront cost</a:t>
            </a:r>
            <a:r>
              <a:rPr lang="en-US" sz="1800" dirty="0">
                <a:effectLst/>
              </a:rPr>
              <a:t/>
            </a:r>
            <a:br>
              <a:rPr lang="en-US" sz="1800" dirty="0">
                <a:effectLst/>
              </a:rPr>
            </a:br>
            <a:r>
              <a:rPr lang="en-US" sz="1800" dirty="0" smtClean="0">
                <a:effectLst/>
              </a:rPr>
              <a:t>	</a:t>
            </a:r>
            <a:r>
              <a:rPr lang="en-US" sz="1800" b="1" dirty="0" smtClean="0">
                <a:effectLst/>
              </a:rPr>
              <a:t>No </a:t>
            </a:r>
            <a:r>
              <a:rPr lang="en-US" sz="1800" b="1" dirty="0">
                <a:effectLst/>
              </a:rPr>
              <a:t>wasted resources</a:t>
            </a:r>
            <a:r>
              <a:rPr lang="en-US" sz="1800" dirty="0">
                <a:effectLst/>
              </a:rPr>
              <a:t> as such </a:t>
            </a:r>
            <a:r>
              <a:rPr lang="en-US" sz="1800" i="1" dirty="0">
                <a:effectLst/>
              </a:rPr>
              <a:t>no charges are incurred for unused resources</a:t>
            </a:r>
            <a:r>
              <a:rPr lang="en-US" sz="1800" dirty="0">
                <a:effectLst/>
              </a:rPr>
              <a:t>*. Unused in this case is different per </a:t>
            </a:r>
            <a:r>
              <a:rPr lang="en-US" sz="1800" dirty="0" smtClean="0">
                <a:effectLst/>
              </a:rPr>
              <a:t>	service</a:t>
            </a:r>
            <a:r>
              <a:rPr lang="en-US" sz="1800" dirty="0">
                <a:effectLst/>
              </a:rPr>
              <a:t>. For instance, blob storage that stores any data is considered to be used, as it consumes the storage </a:t>
            </a:r>
            <a:r>
              <a:rPr lang="en-US" sz="1800" dirty="0" smtClean="0">
                <a:effectLst/>
              </a:rPr>
              <a:t>	space</a:t>
            </a:r>
            <a:r>
              <a:rPr lang="en-US" sz="1800" dirty="0">
                <a:effectLst/>
              </a:rPr>
              <a:t>. Virtual Machines that are running consume CPU, memory and other resources even if there isn’t any </a:t>
            </a:r>
            <a:r>
              <a:rPr lang="en-US" sz="1800" dirty="0" smtClean="0">
                <a:effectLst/>
              </a:rPr>
              <a:t>	traffic</a:t>
            </a:r>
            <a:r>
              <a:rPr lang="en-US" sz="1800" dirty="0">
                <a:effectLst/>
              </a:rPr>
              <a:t>. Hence they are considered to be used and will incur charges.</a:t>
            </a:r>
            <a:br>
              <a:rPr lang="en-US" sz="1800" dirty="0">
                <a:effectLst/>
              </a:rPr>
            </a:br>
            <a:r>
              <a:rPr lang="en-US" sz="1800" dirty="0" smtClean="0">
                <a:effectLst/>
              </a:rPr>
              <a:t>	</a:t>
            </a:r>
            <a:r>
              <a:rPr lang="en-US" sz="1800" b="1" dirty="0" smtClean="0">
                <a:effectLst/>
              </a:rPr>
              <a:t>Pay </a:t>
            </a:r>
            <a:r>
              <a:rPr lang="en-US" sz="1800" b="1" dirty="0">
                <a:effectLst/>
              </a:rPr>
              <a:t>for what you need</a:t>
            </a:r>
            <a:r>
              <a:rPr lang="en-US" sz="1800" dirty="0">
                <a:effectLst/>
              </a:rPr>
              <a:t/>
            </a:r>
            <a:br>
              <a:rPr lang="en-US" sz="1800" dirty="0">
                <a:effectLst/>
              </a:rPr>
            </a:br>
            <a:r>
              <a:rPr lang="en-US" sz="1800" dirty="0" smtClean="0">
                <a:effectLst/>
              </a:rPr>
              <a:t>	</a:t>
            </a:r>
            <a:r>
              <a:rPr lang="en-US" sz="1800" b="1" dirty="0" smtClean="0">
                <a:effectLst/>
              </a:rPr>
              <a:t>Stop </a:t>
            </a:r>
            <a:r>
              <a:rPr lang="en-US" sz="1800" b="1" dirty="0">
                <a:effectLst/>
              </a:rPr>
              <a:t>paying when you don’t</a:t>
            </a:r>
            <a:r>
              <a:rPr lang="en-US" sz="1800" dirty="0">
                <a:effectLst/>
              </a:rPr>
              <a:t/>
            </a:r>
            <a:br>
              <a:rPr lang="en-US" sz="1800" dirty="0">
                <a:effectLst/>
              </a:rPr>
            </a:br>
            <a:r>
              <a:rPr lang="en-US" sz="1800" b="1" dirty="0">
                <a:effectLst/>
              </a:rPr>
              <a:t>Consumption</a:t>
            </a:r>
            <a:r>
              <a:rPr lang="en-US" sz="1800" dirty="0">
                <a:effectLst/>
              </a:rPr>
              <a:t> is the virtual metric used to calculate how much each resource (service) in Azure was used. Each service has many smaller metrics that track its consumption to offer best possible pricing model. Those metrics are tracked on very granular level.</a:t>
            </a:r>
          </a:p>
        </p:txBody>
      </p:sp>
    </p:spTree>
    <p:extLst>
      <p:ext uri="{BB962C8B-B14F-4D97-AF65-F5344CB8AC3E}">
        <p14:creationId xmlns:p14="http://schemas.microsoft.com/office/powerpoint/2010/main" val="305860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296" y="1004553"/>
            <a:ext cx="11316298" cy="5172706"/>
          </a:xfrm>
        </p:spPr>
        <p:txBody>
          <a:bodyPr>
            <a:normAutofit fontScale="90000"/>
          </a:bodyPr>
          <a:lstStyle/>
          <a:p>
            <a:pPr algn="l"/>
            <a:r>
              <a:rPr lang="en-US" dirty="0">
                <a:effectLst/>
              </a:rPr>
              <a:t>Service Models responsibilities</a:t>
            </a:r>
            <a:br>
              <a:rPr lang="en-US" dirty="0">
                <a:effectLst/>
              </a:rPr>
            </a:br>
            <a:r>
              <a:rPr lang="en-US" b="1" dirty="0">
                <a:effectLst/>
              </a:rPr>
              <a:t>As a service</a:t>
            </a:r>
            <a:r>
              <a:rPr lang="en-US" dirty="0">
                <a:effectLst/>
              </a:rPr>
              <a:t> means which party will manage the particular layer and all the layers below.</a:t>
            </a:r>
            <a:br>
              <a:rPr lang="en-US" dirty="0">
                <a:effectLst/>
              </a:rPr>
            </a:br>
            <a:r>
              <a:rPr lang="en-US" b="1" dirty="0">
                <a:effectLst/>
              </a:rPr>
              <a:t>Software</a:t>
            </a:r>
            <a:r>
              <a:rPr lang="en-US" dirty="0">
                <a:effectLst/>
              </a:rPr>
              <a:t> layer consists the application (application code and set) &amp; the application data</a:t>
            </a:r>
            <a:br>
              <a:rPr lang="en-US" dirty="0">
                <a:effectLst/>
              </a:rPr>
            </a:br>
            <a:r>
              <a:rPr lang="en-US" b="1" dirty="0">
                <a:effectLst/>
              </a:rPr>
              <a:t>Platform</a:t>
            </a:r>
            <a:r>
              <a:rPr lang="en-US" dirty="0">
                <a:effectLst/>
              </a:rPr>
              <a:t> layer means all the supporting software and the operating system required to host the application</a:t>
            </a:r>
            <a:br>
              <a:rPr lang="en-US" dirty="0">
                <a:effectLst/>
              </a:rPr>
            </a:br>
            <a:r>
              <a:rPr lang="en-US" b="1" dirty="0">
                <a:effectLst/>
              </a:rPr>
              <a:t>Infrastructure</a:t>
            </a:r>
            <a:r>
              <a:rPr lang="en-US" dirty="0">
                <a:effectLst/>
              </a:rPr>
              <a:t> layer consists hardware the infrastructure and virtualization required to host the platform</a:t>
            </a:r>
          </a:p>
        </p:txBody>
      </p:sp>
    </p:spTree>
    <p:extLst>
      <p:ext uri="{BB962C8B-B14F-4D97-AF65-F5344CB8AC3E}">
        <p14:creationId xmlns:p14="http://schemas.microsoft.com/office/powerpoint/2010/main" val="136555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7739" y="1354092"/>
            <a:ext cx="5039795" cy="3997079"/>
          </a:xfrm>
          <a:prstGeom prst="rect">
            <a:avLst/>
          </a:prstGeom>
        </p:spPr>
      </p:pic>
      <p:pic>
        <p:nvPicPr>
          <p:cNvPr id="5" name="Picture 4"/>
          <p:cNvPicPr>
            <a:picLocks noChangeAspect="1"/>
          </p:cNvPicPr>
          <p:nvPr/>
        </p:nvPicPr>
        <p:blipFill>
          <a:blip r:embed="rId3"/>
          <a:stretch>
            <a:fillRect/>
          </a:stretch>
        </p:blipFill>
        <p:spPr>
          <a:xfrm>
            <a:off x="5371274" y="896891"/>
            <a:ext cx="6483152" cy="4911479"/>
          </a:xfrm>
          <a:prstGeom prst="rect">
            <a:avLst/>
          </a:prstGeom>
        </p:spPr>
      </p:pic>
    </p:spTree>
    <p:extLst>
      <p:ext uri="{BB962C8B-B14F-4D97-AF65-F5344CB8AC3E}">
        <p14:creationId xmlns:p14="http://schemas.microsoft.com/office/powerpoint/2010/main" val="5381281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76512" y="1671637"/>
            <a:ext cx="7038975" cy="3514725"/>
          </a:xfrm>
          <a:prstGeom prst="rect">
            <a:avLst/>
          </a:prstGeom>
        </p:spPr>
      </p:pic>
    </p:spTree>
    <p:extLst>
      <p:ext uri="{BB962C8B-B14F-4D97-AF65-F5344CB8AC3E}">
        <p14:creationId xmlns:p14="http://schemas.microsoft.com/office/powerpoint/2010/main" val="32911988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76537" y="438150"/>
            <a:ext cx="6638925" cy="5981700"/>
          </a:xfrm>
          <a:prstGeom prst="rect">
            <a:avLst/>
          </a:prstGeom>
        </p:spPr>
      </p:pic>
    </p:spTree>
    <p:extLst>
      <p:ext uri="{BB962C8B-B14F-4D97-AF65-F5344CB8AC3E}">
        <p14:creationId xmlns:p14="http://schemas.microsoft.com/office/powerpoint/2010/main" val="9468140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33700" y="795337"/>
            <a:ext cx="6324600" cy="5267325"/>
          </a:xfrm>
          <a:prstGeom prst="rect">
            <a:avLst/>
          </a:prstGeom>
        </p:spPr>
      </p:pic>
    </p:spTree>
    <p:extLst>
      <p:ext uri="{BB962C8B-B14F-4D97-AF65-F5344CB8AC3E}">
        <p14:creationId xmlns:p14="http://schemas.microsoft.com/office/powerpoint/2010/main" val="27397477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296" y="1004553"/>
            <a:ext cx="11316298" cy="5172706"/>
          </a:xfrm>
        </p:spPr>
        <p:txBody>
          <a:bodyPr>
            <a:normAutofit fontScale="90000"/>
          </a:bodyPr>
          <a:lstStyle/>
          <a:p>
            <a:r>
              <a:rPr lang="en-US" dirty="0">
                <a:effectLst/>
              </a:rPr>
              <a:t>Service Models responsibilities</a:t>
            </a:r>
            <a:br>
              <a:rPr lang="en-US" dirty="0">
                <a:effectLst/>
              </a:rPr>
            </a:br>
            <a:r>
              <a:rPr lang="en-US" b="1" dirty="0">
                <a:effectLst/>
              </a:rPr>
              <a:t>As a service</a:t>
            </a:r>
            <a:r>
              <a:rPr lang="en-US" dirty="0">
                <a:effectLst/>
              </a:rPr>
              <a:t> means which party will manage the particular layer and all the layers below.</a:t>
            </a:r>
            <a:br>
              <a:rPr lang="en-US" dirty="0">
                <a:effectLst/>
              </a:rPr>
            </a:br>
            <a:r>
              <a:rPr lang="en-US" b="1" dirty="0">
                <a:effectLst/>
              </a:rPr>
              <a:t>Software</a:t>
            </a:r>
            <a:r>
              <a:rPr lang="en-US" dirty="0">
                <a:effectLst/>
              </a:rPr>
              <a:t> layer consists the application (application code and set) &amp; the application data</a:t>
            </a:r>
            <a:br>
              <a:rPr lang="en-US" dirty="0">
                <a:effectLst/>
              </a:rPr>
            </a:br>
            <a:r>
              <a:rPr lang="en-US" b="1" dirty="0">
                <a:effectLst/>
              </a:rPr>
              <a:t>Platform</a:t>
            </a:r>
            <a:r>
              <a:rPr lang="en-US" dirty="0">
                <a:effectLst/>
              </a:rPr>
              <a:t> layer means all the supporting software and the operating system required to host the application</a:t>
            </a:r>
            <a:br>
              <a:rPr lang="en-US" dirty="0">
                <a:effectLst/>
              </a:rPr>
            </a:br>
            <a:r>
              <a:rPr lang="en-US" b="1" dirty="0">
                <a:effectLst/>
              </a:rPr>
              <a:t>Infrastructure</a:t>
            </a:r>
            <a:r>
              <a:rPr lang="en-US" dirty="0">
                <a:effectLst/>
              </a:rPr>
              <a:t> layer consists hardware the infrastructure and virtualization required to host the platform</a:t>
            </a:r>
          </a:p>
        </p:txBody>
      </p:sp>
    </p:spTree>
    <p:extLst>
      <p:ext uri="{BB962C8B-B14F-4D97-AF65-F5344CB8AC3E}">
        <p14:creationId xmlns:p14="http://schemas.microsoft.com/office/powerpoint/2010/main" val="387221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14637" y="776287"/>
            <a:ext cx="6562725" cy="5305425"/>
          </a:xfrm>
          <a:prstGeom prst="rect">
            <a:avLst/>
          </a:prstGeom>
        </p:spPr>
      </p:pic>
    </p:spTree>
    <p:extLst>
      <p:ext uri="{BB962C8B-B14F-4D97-AF65-F5344CB8AC3E}">
        <p14:creationId xmlns:p14="http://schemas.microsoft.com/office/powerpoint/2010/main" val="1702947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4" y="0"/>
            <a:ext cx="10353762" cy="970450"/>
          </a:xfrm>
        </p:spPr>
        <p:txBody>
          <a:bodyPr>
            <a:normAutofit fontScale="90000"/>
          </a:bodyPr>
          <a:lstStyle/>
          <a:p>
            <a:r>
              <a:rPr lang="en-US" dirty="0" smtClean="0"/>
              <a:t>Topics</a:t>
            </a:r>
            <a:endParaRPr lang="en-US" dirty="0"/>
          </a:p>
        </p:txBody>
      </p:sp>
      <p:sp>
        <p:nvSpPr>
          <p:cNvPr id="3" name="Content Placeholder 2"/>
          <p:cNvSpPr>
            <a:spLocks noGrp="1"/>
          </p:cNvSpPr>
          <p:nvPr>
            <p:ph idx="1"/>
          </p:nvPr>
        </p:nvSpPr>
        <p:spPr>
          <a:xfrm>
            <a:off x="464451" y="1305301"/>
            <a:ext cx="11538659" cy="5675049"/>
          </a:xfrm>
        </p:spPr>
        <p:txBody>
          <a:bodyPr>
            <a:normAutofit/>
          </a:bodyPr>
          <a:lstStyle/>
          <a:p>
            <a:r>
              <a:rPr lang="en-US" dirty="0">
                <a:effectLst/>
              </a:rPr>
              <a:t>Describe what is Cloud Computing</a:t>
            </a:r>
          </a:p>
          <a:p>
            <a:r>
              <a:rPr lang="en-US" dirty="0">
                <a:effectLst/>
              </a:rPr>
              <a:t>Describe terms such as High Availability, Scalability, Elasticity, Agility, Fault Tolerance, and Disaster Recovery</a:t>
            </a:r>
          </a:p>
          <a:p>
            <a:r>
              <a:rPr lang="en-US" dirty="0">
                <a:effectLst/>
              </a:rPr>
              <a:t>Describe the principles of economies of scale</a:t>
            </a:r>
          </a:p>
          <a:p>
            <a:r>
              <a:rPr lang="en-US" dirty="0">
                <a:effectLst/>
              </a:rPr>
              <a:t>Describe the differences between Capital Expenditure (</a:t>
            </a:r>
            <a:r>
              <a:rPr lang="en-US" dirty="0" err="1">
                <a:effectLst/>
              </a:rPr>
              <a:t>CapEx</a:t>
            </a:r>
            <a:r>
              <a:rPr lang="en-US" dirty="0">
                <a:effectLst/>
              </a:rPr>
              <a:t>) and Operational Expenditure (</a:t>
            </a:r>
            <a:r>
              <a:rPr lang="en-US" dirty="0" err="1">
                <a:effectLst/>
              </a:rPr>
              <a:t>OpEx</a:t>
            </a:r>
            <a:r>
              <a:rPr lang="en-US" dirty="0">
                <a:effectLst/>
              </a:rPr>
              <a:t>)</a:t>
            </a:r>
          </a:p>
          <a:p>
            <a:r>
              <a:rPr lang="en-US" dirty="0">
                <a:effectLst/>
              </a:rPr>
              <a:t>Describe the consumption-based model</a:t>
            </a:r>
          </a:p>
          <a:p>
            <a:r>
              <a:rPr lang="en-US" dirty="0">
                <a:effectLst/>
              </a:rPr>
              <a:t>Describe Infrastructure-as-a-Service (IaaS)</a:t>
            </a:r>
          </a:p>
          <a:p>
            <a:r>
              <a:rPr lang="en-US" dirty="0">
                <a:effectLst/>
              </a:rPr>
              <a:t>Describe Platform-as-a-Service (PaaS)</a:t>
            </a:r>
          </a:p>
          <a:p>
            <a:r>
              <a:rPr lang="en-US" dirty="0">
                <a:effectLst/>
              </a:rPr>
              <a:t>Describe Software-as-a-Service (SaaS)</a:t>
            </a:r>
          </a:p>
          <a:p>
            <a:r>
              <a:rPr lang="en-US" dirty="0">
                <a:effectLst/>
              </a:rPr>
              <a:t>Describe Public cloud</a:t>
            </a:r>
          </a:p>
          <a:p>
            <a:r>
              <a:rPr lang="en-US" dirty="0">
                <a:effectLst/>
              </a:rPr>
              <a:t>Describe Private cloud</a:t>
            </a:r>
          </a:p>
          <a:p>
            <a:r>
              <a:rPr lang="en-US" dirty="0">
                <a:effectLst/>
              </a:rPr>
              <a:t>Describe Hybrid cloud</a:t>
            </a:r>
          </a:p>
        </p:txBody>
      </p:sp>
    </p:spTree>
    <p:extLst>
      <p:ext uri="{BB962C8B-B14F-4D97-AF65-F5344CB8AC3E}">
        <p14:creationId xmlns:p14="http://schemas.microsoft.com/office/powerpoint/2010/main" val="81939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296" y="1004553"/>
            <a:ext cx="11316298" cy="5172706"/>
          </a:xfrm>
        </p:spPr>
        <p:txBody>
          <a:bodyPr>
            <a:normAutofit/>
          </a:bodyPr>
          <a:lstStyle/>
          <a:p>
            <a:pPr algn="l"/>
            <a:r>
              <a:rPr lang="en-US" dirty="0">
                <a:effectLst/>
              </a:rPr>
              <a:t>Data Center</a:t>
            </a:r>
            <a:br>
              <a:rPr lang="en-US" dirty="0">
                <a:effectLst/>
              </a:rPr>
            </a:br>
            <a:r>
              <a:rPr lang="en-US" b="1" dirty="0">
                <a:effectLst/>
              </a:rPr>
              <a:t>Physical facility</a:t>
            </a:r>
            <a:r>
              <a:rPr lang="en-US" dirty="0">
                <a:effectLst/>
              </a:rPr>
              <a:t/>
            </a:r>
            <a:br>
              <a:rPr lang="en-US" dirty="0">
                <a:effectLst/>
              </a:rPr>
            </a:br>
            <a:r>
              <a:rPr lang="en-US" b="1" dirty="0">
                <a:effectLst/>
              </a:rPr>
              <a:t>Hosting for</a:t>
            </a:r>
            <a:r>
              <a:rPr lang="en-US" dirty="0">
                <a:effectLst/>
              </a:rPr>
              <a:t> group of networked </a:t>
            </a:r>
            <a:r>
              <a:rPr lang="en-US" b="1" dirty="0">
                <a:effectLst/>
              </a:rPr>
              <a:t>servers</a:t>
            </a:r>
            <a:r>
              <a:rPr lang="en-US" dirty="0">
                <a:effectLst/>
              </a:rPr>
              <a:t/>
            </a:r>
            <a:br>
              <a:rPr lang="en-US" dirty="0">
                <a:effectLst/>
              </a:rPr>
            </a:br>
            <a:r>
              <a:rPr lang="en-US" dirty="0">
                <a:effectLst/>
              </a:rPr>
              <a:t>Own </a:t>
            </a:r>
            <a:r>
              <a:rPr lang="en-US" b="1" dirty="0">
                <a:effectLst/>
              </a:rPr>
              <a:t>power</a:t>
            </a:r>
            <a:r>
              <a:rPr lang="en-US" dirty="0">
                <a:effectLst/>
              </a:rPr>
              <a:t>, </a:t>
            </a:r>
            <a:r>
              <a:rPr lang="en-US" b="1" dirty="0">
                <a:effectLst/>
              </a:rPr>
              <a:t>cooling</a:t>
            </a:r>
            <a:r>
              <a:rPr lang="en-US" dirty="0">
                <a:effectLst/>
              </a:rPr>
              <a:t> &amp; </a:t>
            </a:r>
            <a:r>
              <a:rPr lang="en-US" b="1" dirty="0">
                <a:effectLst/>
              </a:rPr>
              <a:t>networking</a:t>
            </a:r>
            <a:r>
              <a:rPr lang="en-US" dirty="0">
                <a:effectLst/>
              </a:rPr>
              <a:t> infrastructure</a:t>
            </a:r>
          </a:p>
        </p:txBody>
      </p:sp>
    </p:spTree>
    <p:extLst>
      <p:ext uri="{BB962C8B-B14F-4D97-AF65-F5344CB8AC3E}">
        <p14:creationId xmlns:p14="http://schemas.microsoft.com/office/powerpoint/2010/main" val="2379840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296" y="1004553"/>
            <a:ext cx="11316298" cy="5172706"/>
          </a:xfrm>
        </p:spPr>
        <p:txBody>
          <a:bodyPr>
            <a:noAutofit/>
          </a:bodyPr>
          <a:lstStyle/>
          <a:p>
            <a:pPr algn="l"/>
            <a:r>
              <a:rPr lang="en-US" sz="3000" dirty="0">
                <a:effectLst/>
              </a:rPr>
              <a:t>Region</a:t>
            </a:r>
            <a:br>
              <a:rPr lang="en-US" sz="3000" dirty="0">
                <a:effectLst/>
              </a:rPr>
            </a:br>
            <a:r>
              <a:rPr lang="en-US" sz="3000" b="1" dirty="0">
                <a:effectLst/>
              </a:rPr>
              <a:t>Geographical area</a:t>
            </a:r>
            <a:r>
              <a:rPr lang="en-US" sz="3000" dirty="0">
                <a:effectLst/>
              </a:rPr>
              <a:t> on the planet</a:t>
            </a:r>
            <a:br>
              <a:rPr lang="en-US" sz="3000" dirty="0">
                <a:effectLst/>
              </a:rPr>
            </a:br>
            <a:r>
              <a:rPr lang="en-US" sz="3000" b="1" dirty="0">
                <a:effectLst/>
              </a:rPr>
              <a:t>One but usually more datacenters</a:t>
            </a:r>
            <a:r>
              <a:rPr lang="en-US" sz="3000" dirty="0">
                <a:effectLst/>
              </a:rPr>
              <a:t> connected with </a:t>
            </a:r>
            <a:r>
              <a:rPr lang="en-US" sz="3000" b="1" dirty="0">
                <a:effectLst/>
              </a:rPr>
              <a:t>low-latency network</a:t>
            </a:r>
            <a:r>
              <a:rPr lang="en-US" sz="3000" dirty="0">
                <a:effectLst/>
              </a:rPr>
              <a:t> (&lt;2 milliseconds)</a:t>
            </a:r>
            <a:br>
              <a:rPr lang="en-US" sz="3000" dirty="0">
                <a:effectLst/>
              </a:rPr>
            </a:br>
            <a:r>
              <a:rPr lang="en-US" sz="3000" b="1" dirty="0">
                <a:effectLst/>
              </a:rPr>
              <a:t>Location</a:t>
            </a:r>
            <a:r>
              <a:rPr lang="en-US" sz="3000" dirty="0">
                <a:effectLst/>
              </a:rPr>
              <a:t> for your services</a:t>
            </a:r>
            <a:br>
              <a:rPr lang="en-US" sz="3000" dirty="0">
                <a:effectLst/>
              </a:rPr>
            </a:br>
            <a:r>
              <a:rPr lang="en-US" sz="3000" dirty="0">
                <a:effectLst/>
              </a:rPr>
              <a:t>Some services are </a:t>
            </a:r>
            <a:r>
              <a:rPr lang="en-US" sz="3000" b="1" dirty="0">
                <a:effectLst/>
              </a:rPr>
              <a:t>available only in certain regions</a:t>
            </a:r>
            <a:r>
              <a:rPr lang="en-US" sz="3000" dirty="0">
                <a:effectLst/>
              </a:rPr>
              <a:t/>
            </a:r>
            <a:br>
              <a:rPr lang="en-US" sz="3000" dirty="0">
                <a:effectLst/>
              </a:rPr>
            </a:br>
            <a:r>
              <a:rPr lang="en-US" sz="3000" dirty="0">
                <a:effectLst/>
              </a:rPr>
              <a:t>Some services are </a:t>
            </a:r>
            <a:r>
              <a:rPr lang="en-US" sz="3000" b="1" dirty="0">
                <a:effectLst/>
              </a:rPr>
              <a:t>global services</a:t>
            </a:r>
            <a:r>
              <a:rPr lang="en-US" sz="3000" dirty="0">
                <a:effectLst/>
              </a:rPr>
              <a:t>, as such are not assigned/deployed in specific region</a:t>
            </a:r>
            <a:br>
              <a:rPr lang="en-US" sz="3000" dirty="0">
                <a:effectLst/>
              </a:rPr>
            </a:br>
            <a:r>
              <a:rPr lang="en-US" sz="3000" dirty="0">
                <a:effectLst/>
              </a:rPr>
              <a:t>Globally available with **50+ regions **</a:t>
            </a:r>
            <a:br>
              <a:rPr lang="en-US" sz="3000" dirty="0">
                <a:effectLst/>
              </a:rPr>
            </a:br>
            <a:r>
              <a:rPr lang="en-US" sz="3000" dirty="0">
                <a:effectLst/>
              </a:rPr>
              <a:t>Special </a:t>
            </a:r>
            <a:r>
              <a:rPr lang="en-US" sz="3000" b="1" dirty="0">
                <a:effectLst/>
              </a:rPr>
              <a:t>government regions</a:t>
            </a:r>
            <a:r>
              <a:rPr lang="en-US" sz="3000" dirty="0">
                <a:effectLst/>
              </a:rPr>
              <a:t> (US DoD Central, US </a:t>
            </a:r>
            <a:r>
              <a:rPr lang="en-US" sz="3000" dirty="0" err="1">
                <a:effectLst/>
              </a:rPr>
              <a:t>Gov</a:t>
            </a:r>
            <a:r>
              <a:rPr lang="en-US" sz="3000" dirty="0">
                <a:effectLst/>
              </a:rPr>
              <a:t> Virginia, etc.)</a:t>
            </a:r>
            <a:br>
              <a:rPr lang="en-US" sz="3000" dirty="0">
                <a:effectLst/>
              </a:rPr>
            </a:br>
            <a:r>
              <a:rPr lang="en-US" sz="3000" dirty="0">
                <a:effectLst/>
              </a:rPr>
              <a:t>Special </a:t>
            </a:r>
            <a:r>
              <a:rPr lang="en-US" sz="3000" b="1" dirty="0">
                <a:effectLst/>
              </a:rPr>
              <a:t>partnered regions</a:t>
            </a:r>
            <a:r>
              <a:rPr lang="en-US" sz="3000" dirty="0">
                <a:effectLst/>
              </a:rPr>
              <a:t> (China East, China North)</a:t>
            </a:r>
          </a:p>
        </p:txBody>
      </p:sp>
    </p:spTree>
    <p:extLst>
      <p:ext uri="{BB962C8B-B14F-4D97-AF65-F5344CB8AC3E}">
        <p14:creationId xmlns:p14="http://schemas.microsoft.com/office/powerpoint/2010/main" val="681193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296" y="1004553"/>
            <a:ext cx="11316298" cy="5172706"/>
          </a:xfrm>
        </p:spPr>
        <p:txBody>
          <a:bodyPr>
            <a:normAutofit fontScale="90000"/>
          </a:bodyPr>
          <a:lstStyle/>
          <a:p>
            <a:pPr algn="l"/>
            <a:r>
              <a:rPr lang="en-US" dirty="0">
                <a:effectLst/>
              </a:rPr>
              <a:t>Availability Zone</a:t>
            </a:r>
            <a:br>
              <a:rPr lang="en-US" dirty="0">
                <a:effectLst/>
              </a:rPr>
            </a:br>
            <a:r>
              <a:rPr lang="en-US" b="1" dirty="0">
                <a:effectLst/>
              </a:rPr>
              <a:t>Regional feature</a:t>
            </a:r>
            <a:r>
              <a:rPr lang="en-US" dirty="0">
                <a:effectLst/>
              </a:rPr>
              <a:t/>
            </a:r>
            <a:br>
              <a:rPr lang="en-US" dirty="0">
                <a:effectLst/>
              </a:rPr>
            </a:br>
            <a:r>
              <a:rPr lang="en-US" dirty="0">
                <a:effectLst/>
              </a:rPr>
              <a:t>Grouping of </a:t>
            </a:r>
            <a:r>
              <a:rPr lang="en-US" b="1" dirty="0">
                <a:effectLst/>
              </a:rPr>
              <a:t>physically separate</a:t>
            </a:r>
            <a:r>
              <a:rPr lang="en-US" dirty="0">
                <a:effectLst/>
              </a:rPr>
              <a:t> facilities</a:t>
            </a:r>
            <a:br>
              <a:rPr lang="en-US" dirty="0">
                <a:effectLst/>
              </a:rPr>
            </a:br>
            <a:r>
              <a:rPr lang="en-US" dirty="0">
                <a:effectLst/>
              </a:rPr>
              <a:t>Designed to </a:t>
            </a:r>
            <a:r>
              <a:rPr lang="en-US" b="1" dirty="0">
                <a:effectLst/>
              </a:rPr>
              <a:t>protect from data center failures</a:t>
            </a:r>
            <a:r>
              <a:rPr lang="en-US" dirty="0">
                <a:effectLst/>
              </a:rPr>
              <a:t/>
            </a:r>
            <a:br>
              <a:rPr lang="en-US" dirty="0">
                <a:effectLst/>
              </a:rPr>
            </a:br>
            <a:r>
              <a:rPr lang="en-US" dirty="0">
                <a:effectLst/>
              </a:rPr>
              <a:t>If zone goes down </a:t>
            </a:r>
            <a:r>
              <a:rPr lang="en-US" b="1" dirty="0">
                <a:effectLst/>
              </a:rPr>
              <a:t>others continue working</a:t>
            </a:r>
            <a:r>
              <a:rPr lang="en-US" dirty="0">
                <a:effectLst/>
              </a:rPr>
              <a:t/>
            </a:r>
            <a:br>
              <a:rPr lang="en-US" dirty="0">
                <a:effectLst/>
              </a:rPr>
            </a:br>
            <a:r>
              <a:rPr lang="en-US" dirty="0">
                <a:effectLst/>
              </a:rPr>
              <a:t>Two service </a:t>
            </a:r>
            <a:r>
              <a:rPr lang="en-US" b="1" dirty="0">
                <a:effectLst/>
              </a:rPr>
              <a:t>categories</a:t>
            </a:r>
            <a:r>
              <a:rPr lang="en-US" dirty="0">
                <a:effectLst/>
              </a:rPr>
              <a:t/>
            </a:r>
            <a:br>
              <a:rPr lang="en-US" dirty="0">
                <a:effectLst/>
              </a:rPr>
            </a:br>
            <a:r>
              <a:rPr lang="en-US" b="1" dirty="0">
                <a:effectLst/>
              </a:rPr>
              <a:t>Zonal</a:t>
            </a:r>
            <a:r>
              <a:rPr lang="en-US" dirty="0">
                <a:effectLst/>
              </a:rPr>
              <a:t> services (Virtual Machines, Disks, etc.)</a:t>
            </a:r>
            <a:br>
              <a:rPr lang="en-US" dirty="0">
                <a:effectLst/>
              </a:rPr>
            </a:br>
            <a:r>
              <a:rPr lang="en-US" b="1" dirty="0">
                <a:effectLst/>
              </a:rPr>
              <a:t>Zone-redundant</a:t>
            </a:r>
            <a:r>
              <a:rPr lang="en-US" dirty="0">
                <a:effectLst/>
              </a:rPr>
              <a:t> services (SQL, Storage, etc.)</a:t>
            </a:r>
            <a:br>
              <a:rPr lang="en-US" dirty="0">
                <a:effectLst/>
              </a:rPr>
            </a:br>
            <a:r>
              <a:rPr lang="en-US" b="1" dirty="0">
                <a:effectLst/>
              </a:rPr>
              <a:t>Not</a:t>
            </a:r>
            <a:r>
              <a:rPr lang="en-US" dirty="0">
                <a:effectLst/>
              </a:rPr>
              <a:t> </a:t>
            </a:r>
            <a:r>
              <a:rPr lang="en-US" b="1" dirty="0">
                <a:effectLst/>
              </a:rPr>
              <a:t>all</a:t>
            </a:r>
            <a:r>
              <a:rPr lang="en-US" dirty="0">
                <a:effectLst/>
              </a:rPr>
              <a:t> regions are </a:t>
            </a:r>
            <a:r>
              <a:rPr lang="en-US" b="1" dirty="0">
                <a:effectLst/>
              </a:rPr>
              <a:t>supported</a:t>
            </a:r>
            <a:r>
              <a:rPr lang="en-US" dirty="0">
                <a:effectLst/>
              </a:rPr>
              <a:t/>
            </a:r>
            <a:br>
              <a:rPr lang="en-US" dirty="0">
                <a:effectLst/>
              </a:rPr>
            </a:br>
            <a:r>
              <a:rPr lang="en-US" b="1" dirty="0" err="1">
                <a:effectLst/>
              </a:rPr>
              <a:t>Supported</a:t>
            </a:r>
            <a:r>
              <a:rPr lang="en-US" dirty="0">
                <a:effectLst/>
              </a:rPr>
              <a:t> region has **three or more zones **</a:t>
            </a:r>
            <a:br>
              <a:rPr lang="en-US" dirty="0">
                <a:effectLst/>
              </a:rPr>
            </a:br>
            <a:r>
              <a:rPr lang="en-US" dirty="0">
                <a:effectLst/>
              </a:rPr>
              <a:t>A </a:t>
            </a:r>
            <a:r>
              <a:rPr lang="en-US" b="1" dirty="0">
                <a:effectLst/>
              </a:rPr>
              <a:t>zone</a:t>
            </a:r>
            <a:r>
              <a:rPr lang="en-US" dirty="0">
                <a:effectLst/>
              </a:rPr>
              <a:t> is </a:t>
            </a:r>
            <a:r>
              <a:rPr lang="en-US" b="1" dirty="0">
                <a:effectLst/>
              </a:rPr>
              <a:t>one or more data centers</a:t>
            </a:r>
            <a:endParaRPr lang="en-US" dirty="0">
              <a:effectLst/>
            </a:endParaRPr>
          </a:p>
        </p:txBody>
      </p:sp>
    </p:spTree>
    <p:extLst>
      <p:ext uri="{BB962C8B-B14F-4D97-AF65-F5344CB8AC3E}">
        <p14:creationId xmlns:p14="http://schemas.microsoft.com/office/powerpoint/2010/main" val="288953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296" y="1004553"/>
            <a:ext cx="11316298" cy="5172706"/>
          </a:xfrm>
        </p:spPr>
        <p:txBody>
          <a:bodyPr>
            <a:normAutofit fontScale="90000"/>
          </a:bodyPr>
          <a:lstStyle/>
          <a:p>
            <a:pPr algn="l"/>
            <a:r>
              <a:rPr lang="en-US" dirty="0">
                <a:effectLst/>
              </a:rPr>
              <a:t>Region Pair</a:t>
            </a:r>
            <a:br>
              <a:rPr lang="en-US" dirty="0">
                <a:effectLst/>
              </a:rPr>
            </a:br>
            <a:r>
              <a:rPr lang="en-US" b="1" dirty="0">
                <a:effectLst/>
              </a:rPr>
              <a:t>Each region</a:t>
            </a:r>
            <a:r>
              <a:rPr lang="en-US" dirty="0">
                <a:effectLst/>
              </a:rPr>
              <a:t> is </a:t>
            </a:r>
            <a:r>
              <a:rPr lang="en-US" b="1" dirty="0">
                <a:effectLst/>
              </a:rPr>
              <a:t>paired</a:t>
            </a:r>
            <a:r>
              <a:rPr lang="en-US" dirty="0">
                <a:effectLst/>
              </a:rPr>
              <a:t> with another region making it a region pair</a:t>
            </a:r>
            <a:br>
              <a:rPr lang="en-US" dirty="0">
                <a:effectLst/>
              </a:rPr>
            </a:br>
            <a:r>
              <a:rPr lang="en-US" dirty="0">
                <a:effectLst/>
              </a:rPr>
              <a:t>Region </a:t>
            </a:r>
            <a:r>
              <a:rPr lang="en-US" b="1" dirty="0">
                <a:effectLst/>
              </a:rPr>
              <a:t>pairs are static</a:t>
            </a:r>
            <a:r>
              <a:rPr lang="en-US" dirty="0">
                <a:effectLst/>
              </a:rPr>
              <a:t> and cannot be chosen</a:t>
            </a:r>
            <a:br>
              <a:rPr lang="en-US" dirty="0">
                <a:effectLst/>
              </a:rPr>
            </a:br>
            <a:r>
              <a:rPr lang="en-US" dirty="0">
                <a:effectLst/>
              </a:rPr>
              <a:t>Each pair resides within the </a:t>
            </a:r>
            <a:r>
              <a:rPr lang="en-US" b="1" dirty="0">
                <a:effectLst/>
              </a:rPr>
              <a:t>same geography</a:t>
            </a:r>
            <a:r>
              <a:rPr lang="en-US" dirty="0">
                <a:effectLst/>
              </a:rPr>
              <a:t>*</a:t>
            </a:r>
            <a:br>
              <a:rPr lang="en-US" dirty="0">
                <a:effectLst/>
              </a:rPr>
            </a:br>
            <a:r>
              <a:rPr lang="en-US" dirty="0">
                <a:effectLst/>
              </a:rPr>
              <a:t>Exception is Brazil South</a:t>
            </a:r>
            <a:br>
              <a:rPr lang="en-US" dirty="0">
                <a:effectLst/>
              </a:rPr>
            </a:br>
            <a:r>
              <a:rPr lang="en-US" b="1" dirty="0">
                <a:effectLst/>
              </a:rPr>
              <a:t>Physical isolation</a:t>
            </a:r>
            <a:r>
              <a:rPr lang="en-US" dirty="0">
                <a:effectLst/>
              </a:rPr>
              <a:t> with at least 300 miles distance (when possible)</a:t>
            </a:r>
            <a:br>
              <a:rPr lang="en-US" dirty="0">
                <a:effectLst/>
              </a:rPr>
            </a:br>
            <a:r>
              <a:rPr lang="en-US" dirty="0">
                <a:effectLst/>
              </a:rPr>
              <a:t>Some services have </a:t>
            </a:r>
            <a:r>
              <a:rPr lang="en-US" b="1" dirty="0">
                <a:effectLst/>
              </a:rPr>
              <a:t>platform-provided replication</a:t>
            </a:r>
            <a:r>
              <a:rPr lang="en-US" dirty="0">
                <a:effectLst/>
              </a:rPr>
              <a:t/>
            </a:r>
            <a:br>
              <a:rPr lang="en-US" dirty="0">
                <a:effectLst/>
              </a:rPr>
            </a:br>
            <a:r>
              <a:rPr lang="en-US" b="1" dirty="0">
                <a:effectLst/>
              </a:rPr>
              <a:t>Planned updates</a:t>
            </a:r>
            <a:r>
              <a:rPr lang="en-US" dirty="0">
                <a:effectLst/>
              </a:rPr>
              <a:t> across the pairs</a:t>
            </a:r>
            <a:br>
              <a:rPr lang="en-US" dirty="0">
                <a:effectLst/>
              </a:rPr>
            </a:br>
            <a:r>
              <a:rPr lang="en-US" b="1" dirty="0">
                <a:effectLst/>
              </a:rPr>
              <a:t>Data residency</a:t>
            </a:r>
            <a:r>
              <a:rPr lang="en-US" dirty="0">
                <a:effectLst/>
              </a:rPr>
              <a:t> maintained for disaster recovery</a:t>
            </a:r>
          </a:p>
        </p:txBody>
      </p:sp>
    </p:spTree>
    <p:extLst>
      <p:ext uri="{BB962C8B-B14F-4D97-AF65-F5344CB8AC3E}">
        <p14:creationId xmlns:p14="http://schemas.microsoft.com/office/powerpoint/2010/main" val="985214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57093" y="1421908"/>
            <a:ext cx="8373392" cy="3652368"/>
          </a:xfrm>
          <a:prstGeom prst="rect">
            <a:avLst/>
          </a:prstGeom>
        </p:spPr>
      </p:pic>
    </p:spTree>
    <p:extLst>
      <p:ext uri="{BB962C8B-B14F-4D97-AF65-F5344CB8AC3E}">
        <p14:creationId xmlns:p14="http://schemas.microsoft.com/office/powerpoint/2010/main" val="14574857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296" y="1004553"/>
            <a:ext cx="11316298" cy="5172706"/>
          </a:xfrm>
        </p:spPr>
        <p:txBody>
          <a:bodyPr>
            <a:noAutofit/>
          </a:bodyPr>
          <a:lstStyle/>
          <a:p>
            <a:pPr algn="l"/>
            <a:r>
              <a:rPr lang="en-US" sz="3000" dirty="0">
                <a:effectLst/>
              </a:rPr>
              <a:t>Geographies</a:t>
            </a:r>
            <a:br>
              <a:rPr lang="en-US" sz="3000" dirty="0">
                <a:effectLst/>
              </a:rPr>
            </a:br>
            <a:r>
              <a:rPr lang="en-US" sz="3000" b="1" dirty="0">
                <a:effectLst/>
              </a:rPr>
              <a:t>Discrete market</a:t>
            </a:r>
            <a:r>
              <a:rPr lang="en-US" sz="3000" dirty="0">
                <a:effectLst/>
              </a:rPr>
              <a:t/>
            </a:r>
            <a:br>
              <a:rPr lang="en-US" sz="3000" dirty="0">
                <a:effectLst/>
              </a:rPr>
            </a:br>
            <a:r>
              <a:rPr lang="en-US" sz="3000" dirty="0">
                <a:effectLst/>
              </a:rPr>
              <a:t>Typically </a:t>
            </a:r>
            <a:r>
              <a:rPr lang="en-US" sz="3000" b="1" dirty="0">
                <a:effectLst/>
              </a:rPr>
              <a:t>contains two or more regions</a:t>
            </a:r>
            <a:r>
              <a:rPr lang="en-US" sz="3000" dirty="0">
                <a:effectLst/>
              </a:rPr>
              <a:t/>
            </a:r>
            <a:br>
              <a:rPr lang="en-US" sz="3000" dirty="0">
                <a:effectLst/>
              </a:rPr>
            </a:br>
            <a:r>
              <a:rPr lang="en-US" sz="3000" dirty="0">
                <a:effectLst/>
              </a:rPr>
              <a:t>Ensures </a:t>
            </a:r>
            <a:r>
              <a:rPr lang="en-US" sz="3000" b="1" dirty="0">
                <a:effectLst/>
              </a:rPr>
              <a:t>data residency</a:t>
            </a:r>
            <a:r>
              <a:rPr lang="en-US" sz="3000" dirty="0">
                <a:effectLst/>
              </a:rPr>
              <a:t>, </a:t>
            </a:r>
            <a:r>
              <a:rPr lang="en-US" sz="3000" b="1" dirty="0">
                <a:effectLst/>
              </a:rPr>
              <a:t>sovereignty</a:t>
            </a:r>
            <a:r>
              <a:rPr lang="en-US" sz="3000" dirty="0">
                <a:effectLst/>
              </a:rPr>
              <a:t>, </a:t>
            </a:r>
            <a:r>
              <a:rPr lang="en-US" sz="3000" b="1" dirty="0">
                <a:effectLst/>
              </a:rPr>
              <a:t>resiliency</a:t>
            </a:r>
            <a:r>
              <a:rPr lang="en-US" sz="3000" dirty="0">
                <a:effectLst/>
              </a:rPr>
              <a:t>, and </a:t>
            </a:r>
            <a:r>
              <a:rPr lang="en-US" sz="3000" b="1" dirty="0">
                <a:effectLst/>
              </a:rPr>
              <a:t>compliance</a:t>
            </a:r>
            <a:r>
              <a:rPr lang="en-US" sz="3000" dirty="0">
                <a:effectLst/>
              </a:rPr>
              <a:t> requirements are met</a:t>
            </a:r>
            <a:br>
              <a:rPr lang="en-US" sz="3000" dirty="0">
                <a:effectLst/>
              </a:rPr>
            </a:br>
            <a:r>
              <a:rPr lang="en-US" sz="3000" b="1" dirty="0">
                <a:effectLst/>
              </a:rPr>
              <a:t>Fault tolerant</a:t>
            </a:r>
            <a:r>
              <a:rPr lang="en-US" sz="3000" dirty="0">
                <a:effectLst/>
              </a:rPr>
              <a:t> to protect from region wide failures</a:t>
            </a:r>
            <a:br>
              <a:rPr lang="en-US" sz="3000" dirty="0">
                <a:effectLst/>
              </a:rPr>
            </a:br>
            <a:r>
              <a:rPr lang="en-US" sz="3000" dirty="0">
                <a:effectLst/>
              </a:rPr>
              <a:t>Broken up into areas</a:t>
            </a:r>
            <a:br>
              <a:rPr lang="en-US" sz="3000" dirty="0">
                <a:effectLst/>
              </a:rPr>
            </a:br>
            <a:r>
              <a:rPr lang="en-US" sz="3000" b="1" dirty="0">
                <a:effectLst/>
              </a:rPr>
              <a:t>Americas</a:t>
            </a:r>
            <a:r>
              <a:rPr lang="en-US" sz="3000" dirty="0">
                <a:effectLst/>
              </a:rPr>
              <a:t>,</a:t>
            </a:r>
            <a:br>
              <a:rPr lang="en-US" sz="3000" dirty="0">
                <a:effectLst/>
              </a:rPr>
            </a:br>
            <a:r>
              <a:rPr lang="en-US" sz="3000" b="1" dirty="0">
                <a:effectLst/>
              </a:rPr>
              <a:t>Europe</a:t>
            </a:r>
            <a:r>
              <a:rPr lang="en-US" sz="3000" dirty="0">
                <a:effectLst/>
              </a:rPr>
              <a:t>,</a:t>
            </a:r>
            <a:br>
              <a:rPr lang="en-US" sz="3000" dirty="0">
                <a:effectLst/>
              </a:rPr>
            </a:br>
            <a:r>
              <a:rPr lang="en-US" sz="3000" b="1" dirty="0">
                <a:effectLst/>
              </a:rPr>
              <a:t>Asia Pacific</a:t>
            </a:r>
            <a:r>
              <a:rPr lang="en-US" sz="3000" dirty="0">
                <a:effectLst/>
              </a:rPr>
              <a:t>,</a:t>
            </a:r>
            <a:br>
              <a:rPr lang="en-US" sz="3000" dirty="0">
                <a:effectLst/>
              </a:rPr>
            </a:br>
            <a:r>
              <a:rPr lang="en-US" sz="3000" b="1" dirty="0">
                <a:effectLst/>
              </a:rPr>
              <a:t>Middle</a:t>
            </a:r>
            <a:r>
              <a:rPr lang="en-US" sz="3000" dirty="0">
                <a:effectLst/>
              </a:rPr>
              <a:t> </a:t>
            </a:r>
            <a:r>
              <a:rPr lang="en-US" sz="3000" b="1" dirty="0">
                <a:effectLst/>
              </a:rPr>
              <a:t>East</a:t>
            </a:r>
            <a:r>
              <a:rPr lang="en-US" sz="3000" dirty="0">
                <a:effectLst/>
              </a:rPr>
              <a:t> and </a:t>
            </a:r>
            <a:r>
              <a:rPr lang="en-US" sz="3000" b="1" dirty="0">
                <a:effectLst/>
              </a:rPr>
              <a:t>Africa</a:t>
            </a:r>
            <a:r>
              <a:rPr lang="en-US" sz="3000" dirty="0">
                <a:effectLst/>
              </a:rPr>
              <a:t/>
            </a:r>
            <a:br>
              <a:rPr lang="en-US" sz="3000" dirty="0">
                <a:effectLst/>
              </a:rPr>
            </a:br>
            <a:r>
              <a:rPr lang="en-US" sz="3000" dirty="0">
                <a:effectLst/>
              </a:rPr>
              <a:t>Each </a:t>
            </a:r>
            <a:r>
              <a:rPr lang="en-US" sz="3000" b="1" dirty="0">
                <a:effectLst/>
              </a:rPr>
              <a:t>region belongs only to one Geography</a:t>
            </a:r>
            <a:endParaRPr lang="en-US" sz="3000" dirty="0">
              <a:effectLst/>
            </a:endParaRPr>
          </a:p>
        </p:txBody>
      </p:sp>
    </p:spTree>
    <p:extLst>
      <p:ext uri="{BB962C8B-B14F-4D97-AF65-F5344CB8AC3E}">
        <p14:creationId xmlns:p14="http://schemas.microsoft.com/office/powerpoint/2010/main" val="3362940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296" y="1004553"/>
            <a:ext cx="11316298" cy="5172706"/>
          </a:xfrm>
        </p:spPr>
        <p:txBody>
          <a:bodyPr>
            <a:noAutofit/>
          </a:bodyPr>
          <a:lstStyle/>
          <a:p>
            <a:pPr algn="l"/>
            <a:r>
              <a:rPr lang="en-US" sz="2000" dirty="0">
                <a:effectLst/>
              </a:rPr>
              <a:t>Azure Resource</a:t>
            </a:r>
            <a:br>
              <a:rPr lang="en-US" sz="2000" dirty="0">
                <a:effectLst/>
              </a:rPr>
            </a:br>
            <a:r>
              <a:rPr lang="en-US" sz="2000" dirty="0">
                <a:effectLst/>
              </a:rPr>
              <a:t>Object </a:t>
            </a:r>
            <a:r>
              <a:rPr lang="en-US" sz="2000" b="1" dirty="0">
                <a:effectLst/>
              </a:rPr>
              <a:t>used to manage services</a:t>
            </a:r>
            <a:r>
              <a:rPr lang="en-US" sz="2000" dirty="0">
                <a:effectLst/>
              </a:rPr>
              <a:t> in Azure</a:t>
            </a:r>
            <a:br>
              <a:rPr lang="en-US" sz="2000" dirty="0">
                <a:effectLst/>
              </a:rPr>
            </a:br>
            <a:r>
              <a:rPr lang="en-US" sz="2000" dirty="0">
                <a:effectLst/>
              </a:rPr>
              <a:t>Represents </a:t>
            </a:r>
            <a:r>
              <a:rPr lang="en-US" sz="2000" b="1" dirty="0">
                <a:effectLst/>
              </a:rPr>
              <a:t>service lifecycle</a:t>
            </a:r>
            <a:r>
              <a:rPr lang="en-US" sz="2000" dirty="0">
                <a:effectLst/>
              </a:rPr>
              <a:t/>
            </a:r>
            <a:br>
              <a:rPr lang="en-US" sz="2000" dirty="0">
                <a:effectLst/>
              </a:rPr>
            </a:br>
            <a:r>
              <a:rPr lang="en-US" sz="2000" dirty="0">
                <a:effectLst/>
              </a:rPr>
              <a:t>Saved as </a:t>
            </a:r>
            <a:r>
              <a:rPr lang="en-US" sz="2000" b="1" dirty="0">
                <a:effectLst/>
              </a:rPr>
              <a:t>JSON definition</a:t>
            </a:r>
            <a:r>
              <a:rPr lang="en-US" sz="2000" dirty="0">
                <a:effectLst/>
              </a:rPr>
              <a:t/>
            </a:r>
            <a:br>
              <a:rPr lang="en-US" sz="2000" dirty="0">
                <a:effectLst/>
              </a:rPr>
            </a:br>
            <a:r>
              <a:rPr lang="en-US" sz="2000" dirty="0" smtClean="0">
                <a:effectLst/>
              </a:rPr>
              <a:t/>
            </a:r>
            <a:br>
              <a:rPr lang="en-US" sz="2000" dirty="0" smtClean="0">
                <a:effectLst/>
              </a:rPr>
            </a:br>
            <a:r>
              <a:rPr lang="en-US" sz="2000" dirty="0" smtClean="0">
                <a:effectLst/>
              </a:rPr>
              <a:t>Resource </a:t>
            </a:r>
            <a:r>
              <a:rPr lang="en-US" sz="2000" dirty="0">
                <a:effectLst/>
              </a:rPr>
              <a:t>Groups</a:t>
            </a:r>
            <a:br>
              <a:rPr lang="en-US" sz="2000" dirty="0">
                <a:effectLst/>
              </a:rPr>
            </a:br>
            <a:r>
              <a:rPr lang="en-US" sz="2000" b="1" dirty="0">
                <a:effectLst/>
              </a:rPr>
              <a:t>Grouping</a:t>
            </a:r>
            <a:r>
              <a:rPr lang="en-US" sz="2000" dirty="0">
                <a:effectLst/>
              </a:rPr>
              <a:t> of resources</a:t>
            </a:r>
            <a:br>
              <a:rPr lang="en-US" sz="2000" dirty="0">
                <a:effectLst/>
              </a:rPr>
            </a:br>
            <a:r>
              <a:rPr lang="en-US" sz="2000" dirty="0">
                <a:effectLst/>
              </a:rPr>
              <a:t>Holds </a:t>
            </a:r>
            <a:r>
              <a:rPr lang="en-US" sz="2000" b="1" dirty="0">
                <a:effectLst/>
              </a:rPr>
              <a:t>logically related</a:t>
            </a:r>
            <a:r>
              <a:rPr lang="en-US" sz="2000" dirty="0">
                <a:effectLst/>
              </a:rPr>
              <a:t> resources</a:t>
            </a:r>
            <a:br>
              <a:rPr lang="en-US" sz="2000" dirty="0">
                <a:effectLst/>
              </a:rPr>
            </a:br>
            <a:r>
              <a:rPr lang="en-US" sz="2000" dirty="0">
                <a:effectLst/>
              </a:rPr>
              <a:t>Typically organizing by</a:t>
            </a:r>
            <a:br>
              <a:rPr lang="en-US" sz="2000" dirty="0">
                <a:effectLst/>
              </a:rPr>
            </a:br>
            <a:r>
              <a:rPr lang="en-US" sz="2000" b="1" dirty="0">
                <a:effectLst/>
              </a:rPr>
              <a:t>Type</a:t>
            </a:r>
            <a:r>
              <a:rPr lang="en-US" sz="2000" dirty="0">
                <a:effectLst/>
              </a:rPr>
              <a:t/>
            </a:r>
            <a:br>
              <a:rPr lang="en-US" sz="2000" dirty="0">
                <a:effectLst/>
              </a:rPr>
            </a:br>
            <a:r>
              <a:rPr lang="en-US" sz="2000" b="1" dirty="0">
                <a:effectLst/>
              </a:rPr>
              <a:t>Lifecycle</a:t>
            </a:r>
            <a:r>
              <a:rPr lang="en-US" sz="2000" dirty="0">
                <a:effectLst/>
              </a:rPr>
              <a:t> (app, environment)</a:t>
            </a:r>
            <a:br>
              <a:rPr lang="en-US" sz="2000" dirty="0">
                <a:effectLst/>
              </a:rPr>
            </a:br>
            <a:r>
              <a:rPr lang="en-US" sz="2000" b="1" dirty="0">
                <a:effectLst/>
              </a:rPr>
              <a:t>Department</a:t>
            </a:r>
            <a:r>
              <a:rPr lang="en-US" sz="2000" dirty="0">
                <a:effectLst/>
              </a:rPr>
              <a:t/>
            </a:r>
            <a:br>
              <a:rPr lang="en-US" sz="2000" dirty="0">
                <a:effectLst/>
              </a:rPr>
            </a:br>
            <a:r>
              <a:rPr lang="en-US" sz="2000" b="1" dirty="0">
                <a:effectLst/>
              </a:rPr>
              <a:t>Billing</a:t>
            </a:r>
            <a:r>
              <a:rPr lang="en-US" sz="2000" dirty="0">
                <a:effectLst/>
              </a:rPr>
              <a:t>,</a:t>
            </a:r>
            <a:br>
              <a:rPr lang="en-US" sz="2000" dirty="0">
                <a:effectLst/>
              </a:rPr>
            </a:br>
            <a:r>
              <a:rPr lang="en-US" sz="2000" b="1" dirty="0">
                <a:effectLst/>
              </a:rPr>
              <a:t>Location</a:t>
            </a:r>
            <a:r>
              <a:rPr lang="en-US" sz="2000" dirty="0">
                <a:effectLst/>
              </a:rPr>
              <a:t> or</a:t>
            </a:r>
            <a:br>
              <a:rPr lang="en-US" sz="2000" dirty="0">
                <a:effectLst/>
              </a:rPr>
            </a:br>
            <a:r>
              <a:rPr lang="en-US" sz="2000" b="1" dirty="0">
                <a:effectLst/>
              </a:rPr>
              <a:t>combination of those</a:t>
            </a:r>
            <a:r>
              <a:rPr lang="en-US" sz="2000" dirty="0">
                <a:effectLst/>
              </a:rPr>
              <a:t/>
            </a:r>
            <a:br>
              <a:rPr lang="en-US" sz="2000" dirty="0">
                <a:effectLst/>
              </a:rPr>
            </a:br>
            <a:r>
              <a:rPr lang="en-US" sz="2000" dirty="0" smtClean="0">
                <a:effectLst/>
              </a:rPr>
              <a:t/>
            </a:r>
            <a:br>
              <a:rPr lang="en-US" sz="2000" dirty="0" smtClean="0">
                <a:effectLst/>
              </a:rPr>
            </a:br>
            <a:r>
              <a:rPr lang="en-US" sz="2000" dirty="0" smtClean="0">
                <a:effectLst/>
              </a:rPr>
              <a:t>Resource </a:t>
            </a:r>
            <a:r>
              <a:rPr lang="en-US" sz="2000" dirty="0">
                <a:effectLst/>
              </a:rPr>
              <a:t>Manager</a:t>
            </a:r>
            <a:br>
              <a:rPr lang="en-US" sz="2000" dirty="0">
                <a:effectLst/>
              </a:rPr>
            </a:br>
            <a:r>
              <a:rPr lang="en-US" sz="2000" b="1" dirty="0">
                <a:effectLst/>
              </a:rPr>
              <a:t>Management Layer</a:t>
            </a:r>
            <a:r>
              <a:rPr lang="en-US" sz="2000" dirty="0">
                <a:effectLst/>
              </a:rPr>
              <a:t> for all resources and resource groups</a:t>
            </a:r>
            <a:br>
              <a:rPr lang="en-US" sz="2000" dirty="0">
                <a:effectLst/>
              </a:rPr>
            </a:br>
            <a:r>
              <a:rPr lang="en-US" sz="2000" b="1" dirty="0">
                <a:effectLst/>
              </a:rPr>
              <a:t>Unified</a:t>
            </a:r>
            <a:r>
              <a:rPr lang="en-US" sz="2000" dirty="0">
                <a:effectLst/>
              </a:rPr>
              <a:t> language</a:t>
            </a:r>
            <a:br>
              <a:rPr lang="en-US" sz="2000" dirty="0">
                <a:effectLst/>
              </a:rPr>
            </a:br>
            <a:r>
              <a:rPr lang="en-US" sz="2000" b="1" dirty="0">
                <a:effectLst/>
              </a:rPr>
              <a:t>Controls</a:t>
            </a:r>
            <a:r>
              <a:rPr lang="en-US" sz="2000" dirty="0">
                <a:effectLst/>
              </a:rPr>
              <a:t> </a:t>
            </a:r>
            <a:r>
              <a:rPr lang="en-US" sz="2000" b="1" dirty="0">
                <a:effectLst/>
              </a:rPr>
              <a:t>access</a:t>
            </a:r>
            <a:r>
              <a:rPr lang="en-US" sz="2000" dirty="0">
                <a:effectLst/>
              </a:rPr>
              <a:t> and </a:t>
            </a:r>
            <a:r>
              <a:rPr lang="en-US" sz="2000" b="1" dirty="0">
                <a:effectLst/>
              </a:rPr>
              <a:t>resources</a:t>
            </a:r>
            <a:endParaRPr lang="en-US" sz="2000" dirty="0">
              <a:effectLst/>
            </a:endParaRPr>
          </a:p>
        </p:txBody>
      </p:sp>
    </p:spTree>
    <p:extLst>
      <p:ext uri="{BB962C8B-B14F-4D97-AF65-F5344CB8AC3E}">
        <p14:creationId xmlns:p14="http://schemas.microsoft.com/office/powerpoint/2010/main" val="1367594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296" y="1004553"/>
            <a:ext cx="11316298" cy="5172706"/>
          </a:xfrm>
        </p:spPr>
        <p:txBody>
          <a:bodyPr>
            <a:normAutofit/>
          </a:bodyPr>
          <a:lstStyle/>
          <a:p>
            <a:pPr algn="l"/>
            <a:r>
              <a:rPr lang="en-US" sz="3000" dirty="0">
                <a:effectLst/>
              </a:rPr>
              <a:t>Additional Info</a:t>
            </a:r>
            <a:br>
              <a:rPr lang="en-US" sz="3000" dirty="0">
                <a:effectLst/>
              </a:rPr>
            </a:br>
            <a:r>
              <a:rPr lang="en-US" sz="3000" dirty="0">
                <a:effectLst/>
              </a:rPr>
              <a:t>Each </a:t>
            </a:r>
            <a:r>
              <a:rPr lang="en-US" sz="3000" b="1" dirty="0">
                <a:effectLst/>
              </a:rPr>
              <a:t>resource must</a:t>
            </a:r>
            <a:r>
              <a:rPr lang="en-US" sz="3000" dirty="0">
                <a:effectLst/>
              </a:rPr>
              <a:t> be in one, and </a:t>
            </a:r>
            <a:r>
              <a:rPr lang="en-US" sz="3000" b="1" dirty="0">
                <a:effectLst/>
              </a:rPr>
              <a:t>only one resource group</a:t>
            </a:r>
            <a:r>
              <a:rPr lang="en-US" sz="3000" dirty="0">
                <a:effectLst/>
              </a:rPr>
              <a:t/>
            </a:r>
            <a:br>
              <a:rPr lang="en-US" sz="3000" dirty="0">
                <a:effectLst/>
              </a:rPr>
            </a:br>
            <a:r>
              <a:rPr lang="en-US" sz="3000" dirty="0">
                <a:effectLst/>
              </a:rPr>
              <a:t>Resource </a:t>
            </a:r>
            <a:r>
              <a:rPr lang="en-US" sz="3000" b="1" dirty="0">
                <a:effectLst/>
              </a:rPr>
              <a:t>groups have their own location</a:t>
            </a:r>
            <a:r>
              <a:rPr lang="en-US" sz="3000" dirty="0">
                <a:effectLst/>
              </a:rPr>
              <a:t> assigned</a:t>
            </a:r>
            <a:br>
              <a:rPr lang="en-US" sz="3000" dirty="0">
                <a:effectLst/>
              </a:rPr>
            </a:br>
            <a:r>
              <a:rPr lang="en-US" sz="3000" dirty="0">
                <a:effectLst/>
              </a:rPr>
              <a:t>Resources in the resource groups </a:t>
            </a:r>
            <a:r>
              <a:rPr lang="en-US" sz="3000" b="1" dirty="0">
                <a:effectLst/>
              </a:rPr>
              <a:t>can reside in a different locations</a:t>
            </a:r>
            <a:r>
              <a:rPr lang="en-US" sz="3000" dirty="0">
                <a:effectLst/>
              </a:rPr>
              <a:t/>
            </a:r>
            <a:br>
              <a:rPr lang="en-US" sz="3000" dirty="0">
                <a:effectLst/>
              </a:rPr>
            </a:br>
            <a:r>
              <a:rPr lang="en-US" sz="3000" dirty="0">
                <a:effectLst/>
              </a:rPr>
              <a:t>Resources </a:t>
            </a:r>
            <a:r>
              <a:rPr lang="en-US" sz="3000" b="1" dirty="0">
                <a:effectLst/>
              </a:rPr>
              <a:t>can be moved</a:t>
            </a:r>
            <a:r>
              <a:rPr lang="en-US" sz="3000" dirty="0">
                <a:effectLst/>
              </a:rPr>
              <a:t> between the resource groups</a:t>
            </a:r>
            <a:br>
              <a:rPr lang="en-US" sz="3000" dirty="0">
                <a:effectLst/>
              </a:rPr>
            </a:br>
            <a:r>
              <a:rPr lang="en-US" sz="3000" dirty="0">
                <a:effectLst/>
              </a:rPr>
              <a:t>Resource </a:t>
            </a:r>
            <a:r>
              <a:rPr lang="en-US" sz="3000" b="1" dirty="0">
                <a:effectLst/>
              </a:rPr>
              <a:t>groups can’t be nested</a:t>
            </a:r>
            <a:r>
              <a:rPr lang="en-US" sz="3000" dirty="0">
                <a:effectLst/>
              </a:rPr>
              <a:t/>
            </a:r>
            <a:br>
              <a:rPr lang="en-US" sz="3000" dirty="0">
                <a:effectLst/>
              </a:rPr>
            </a:br>
            <a:r>
              <a:rPr lang="en-US" sz="3000" dirty="0">
                <a:effectLst/>
              </a:rPr>
              <a:t>Organize based on your organization needs but consider</a:t>
            </a:r>
            <a:br>
              <a:rPr lang="en-US" sz="3000" dirty="0">
                <a:effectLst/>
              </a:rPr>
            </a:br>
            <a:r>
              <a:rPr lang="en-US" sz="3000" dirty="0">
                <a:effectLst/>
              </a:rPr>
              <a:t>Billing</a:t>
            </a:r>
            <a:br>
              <a:rPr lang="en-US" sz="3000" dirty="0">
                <a:effectLst/>
              </a:rPr>
            </a:br>
            <a:r>
              <a:rPr lang="en-US" sz="3000" dirty="0">
                <a:effectLst/>
              </a:rPr>
              <a:t>Security and access management</a:t>
            </a:r>
            <a:br>
              <a:rPr lang="en-US" sz="3000" dirty="0">
                <a:effectLst/>
              </a:rPr>
            </a:br>
            <a:r>
              <a:rPr lang="en-US" sz="3000" dirty="0">
                <a:effectLst/>
              </a:rPr>
              <a:t>Application Lifecycle</a:t>
            </a:r>
          </a:p>
        </p:txBody>
      </p:sp>
    </p:spTree>
    <p:extLst>
      <p:ext uri="{BB962C8B-B14F-4D97-AF65-F5344CB8AC3E}">
        <p14:creationId xmlns:p14="http://schemas.microsoft.com/office/powerpoint/2010/main" val="133223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296" y="1004553"/>
            <a:ext cx="11316298" cy="5172706"/>
          </a:xfrm>
        </p:spPr>
        <p:txBody>
          <a:bodyPr>
            <a:normAutofit/>
          </a:bodyPr>
          <a:lstStyle/>
          <a:p>
            <a:pPr algn="l"/>
            <a:r>
              <a:rPr lang="en-US" dirty="0">
                <a:effectLst/>
              </a:rPr>
              <a:t>Virtualization</a:t>
            </a:r>
            <a:br>
              <a:rPr lang="en-US" dirty="0">
                <a:effectLst/>
              </a:rPr>
            </a:br>
            <a:r>
              <a:rPr lang="en-US" dirty="0">
                <a:effectLst/>
              </a:rPr>
              <a:t>Emulation of physical machines</a:t>
            </a:r>
            <a:br>
              <a:rPr lang="en-US" dirty="0">
                <a:effectLst/>
              </a:rPr>
            </a:br>
            <a:r>
              <a:rPr lang="en-US" dirty="0">
                <a:effectLst/>
              </a:rPr>
              <a:t>Different virtual hardware configuration per </a:t>
            </a:r>
            <a:r>
              <a:rPr lang="en-US" dirty="0" smtClean="0">
                <a:effectLst/>
              </a:rPr>
              <a:t>machine/app Different </a:t>
            </a:r>
            <a:r>
              <a:rPr lang="en-US" dirty="0">
                <a:effectLst/>
              </a:rPr>
              <a:t>operating systems per </a:t>
            </a:r>
            <a:r>
              <a:rPr lang="en-US" dirty="0" smtClean="0">
                <a:effectLst/>
              </a:rPr>
              <a:t>machine/app Total </a:t>
            </a:r>
            <a:r>
              <a:rPr lang="en-US" dirty="0">
                <a:effectLst/>
              </a:rPr>
              <a:t>separation of environments</a:t>
            </a:r>
            <a:br>
              <a:rPr lang="en-US" dirty="0">
                <a:effectLst/>
              </a:rPr>
            </a:br>
            <a:r>
              <a:rPr lang="en-US" dirty="0">
                <a:effectLst/>
              </a:rPr>
              <a:t>file systems</a:t>
            </a:r>
            <a:r>
              <a:rPr lang="en-US" dirty="0" smtClean="0">
                <a:effectLst/>
              </a:rPr>
              <a:t>, </a:t>
            </a:r>
            <a:r>
              <a:rPr lang="en-US" dirty="0" err="1" smtClean="0">
                <a:effectLst/>
              </a:rPr>
              <a:t>services,ports,middleware,configuration</a:t>
            </a:r>
            <a:endParaRPr lang="en-US" dirty="0">
              <a:effectLst/>
            </a:endParaRPr>
          </a:p>
        </p:txBody>
      </p:sp>
    </p:spTree>
    <p:extLst>
      <p:ext uri="{BB962C8B-B14F-4D97-AF65-F5344CB8AC3E}">
        <p14:creationId xmlns:p14="http://schemas.microsoft.com/office/powerpoint/2010/main" val="416290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296" y="1004553"/>
            <a:ext cx="11316298" cy="5172706"/>
          </a:xfrm>
        </p:spPr>
        <p:txBody>
          <a:bodyPr>
            <a:normAutofit/>
          </a:bodyPr>
          <a:lstStyle/>
          <a:p>
            <a:pPr algn="l"/>
            <a:r>
              <a:rPr lang="en-US" sz="2400" dirty="0">
                <a:effectLst/>
              </a:rPr>
              <a:t>Virtual Machines</a:t>
            </a:r>
            <a:br>
              <a:rPr lang="en-US" sz="2400" dirty="0">
                <a:effectLst/>
              </a:rPr>
            </a:br>
            <a:r>
              <a:rPr lang="en-US" sz="2400" dirty="0">
                <a:effectLst/>
              </a:rPr>
              <a:t>Infrastructure as a Service (IaaS)</a:t>
            </a:r>
            <a:br>
              <a:rPr lang="en-US" sz="2400" dirty="0">
                <a:effectLst/>
              </a:rPr>
            </a:br>
            <a:r>
              <a:rPr lang="en-US" sz="2400" dirty="0">
                <a:effectLst/>
              </a:rPr>
              <a:t>Total control over the operating system and the software</a:t>
            </a:r>
            <a:br>
              <a:rPr lang="en-US" sz="2400" dirty="0">
                <a:effectLst/>
              </a:rPr>
            </a:br>
            <a:r>
              <a:rPr lang="en-US" sz="2400" dirty="0">
                <a:effectLst/>
              </a:rPr>
              <a:t>Supports marketplace and custom images</a:t>
            </a:r>
            <a:br>
              <a:rPr lang="en-US" sz="2400" dirty="0">
                <a:effectLst/>
              </a:rPr>
            </a:br>
            <a:r>
              <a:rPr lang="en-US" sz="2400" dirty="0">
                <a:effectLst/>
              </a:rPr>
              <a:t>Best suited for</a:t>
            </a:r>
            <a:br>
              <a:rPr lang="en-US" sz="2400" dirty="0">
                <a:effectLst/>
              </a:rPr>
            </a:br>
            <a:r>
              <a:rPr lang="en-US" sz="2400" dirty="0">
                <a:effectLst/>
              </a:rPr>
              <a:t>Custom software requiring custom system configuration</a:t>
            </a:r>
            <a:br>
              <a:rPr lang="en-US" sz="2400" dirty="0">
                <a:effectLst/>
              </a:rPr>
            </a:br>
            <a:r>
              <a:rPr lang="en-US" sz="2400" dirty="0">
                <a:effectLst/>
              </a:rPr>
              <a:t>Lift-and-shift scenarios</a:t>
            </a:r>
            <a:br>
              <a:rPr lang="en-US" sz="2400" dirty="0">
                <a:effectLst/>
              </a:rPr>
            </a:br>
            <a:r>
              <a:rPr lang="en-US" sz="2400" dirty="0">
                <a:effectLst/>
              </a:rPr>
              <a:t>Can run any application/scenario</a:t>
            </a:r>
            <a:br>
              <a:rPr lang="en-US" sz="2400" dirty="0">
                <a:effectLst/>
              </a:rPr>
            </a:br>
            <a:r>
              <a:rPr lang="en-US" sz="2400" dirty="0">
                <a:effectLst/>
              </a:rPr>
              <a:t>web apps &amp; web services,</a:t>
            </a:r>
            <a:br>
              <a:rPr lang="en-US" sz="2400" dirty="0">
                <a:effectLst/>
              </a:rPr>
            </a:br>
            <a:r>
              <a:rPr lang="en-US" sz="2400" dirty="0">
                <a:effectLst/>
              </a:rPr>
              <a:t>databases,</a:t>
            </a:r>
            <a:br>
              <a:rPr lang="en-US" sz="2400" dirty="0">
                <a:effectLst/>
              </a:rPr>
            </a:br>
            <a:r>
              <a:rPr lang="en-US" sz="2400" dirty="0">
                <a:effectLst/>
              </a:rPr>
              <a:t>desktop applications,</a:t>
            </a:r>
            <a:br>
              <a:rPr lang="en-US" sz="2400" dirty="0">
                <a:effectLst/>
              </a:rPr>
            </a:br>
            <a:r>
              <a:rPr lang="en-US" sz="2400" dirty="0" err="1">
                <a:effectLst/>
              </a:rPr>
              <a:t>jumpboxes</a:t>
            </a:r>
            <a:r>
              <a:rPr lang="en-US" sz="2400" dirty="0">
                <a:effectLst/>
              </a:rPr>
              <a:t>,</a:t>
            </a:r>
            <a:br>
              <a:rPr lang="en-US" sz="2400" dirty="0">
                <a:effectLst/>
              </a:rPr>
            </a:br>
            <a:r>
              <a:rPr lang="en-US" sz="2400" dirty="0">
                <a:effectLst/>
              </a:rPr>
              <a:t>gateways, </a:t>
            </a:r>
            <a:r>
              <a:rPr lang="en-US" sz="2400" dirty="0" err="1">
                <a:effectLst/>
              </a:rPr>
              <a:t>etc</a:t>
            </a:r>
            <a:endParaRPr lang="en-US" sz="2400" dirty="0">
              <a:effectLst/>
            </a:endParaRPr>
          </a:p>
        </p:txBody>
      </p:sp>
    </p:spTree>
    <p:extLst>
      <p:ext uri="{BB962C8B-B14F-4D97-AF65-F5344CB8AC3E}">
        <p14:creationId xmlns:p14="http://schemas.microsoft.com/office/powerpoint/2010/main" val="203089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4" y="0"/>
            <a:ext cx="10353762" cy="970450"/>
          </a:xfrm>
        </p:spPr>
        <p:txBody>
          <a:bodyPr>
            <a:normAutofit fontScale="90000"/>
          </a:bodyPr>
          <a:lstStyle/>
          <a:p>
            <a:r>
              <a:rPr lang="en-US" dirty="0" smtClean="0"/>
              <a:t>Topics</a:t>
            </a:r>
            <a:endParaRPr lang="en-US" dirty="0"/>
          </a:p>
        </p:txBody>
      </p:sp>
      <p:sp>
        <p:nvSpPr>
          <p:cNvPr id="3" name="Content Placeholder 2"/>
          <p:cNvSpPr>
            <a:spLocks noGrp="1"/>
          </p:cNvSpPr>
          <p:nvPr>
            <p:ph idx="1"/>
          </p:nvPr>
        </p:nvSpPr>
        <p:spPr>
          <a:xfrm>
            <a:off x="464451" y="1305301"/>
            <a:ext cx="11538659" cy="5675049"/>
          </a:xfrm>
        </p:spPr>
        <p:txBody>
          <a:bodyPr>
            <a:normAutofit/>
          </a:bodyPr>
          <a:lstStyle/>
          <a:p>
            <a:r>
              <a:rPr lang="en-US" dirty="0">
                <a:effectLst/>
              </a:rPr>
              <a:t>Describe Data Centers</a:t>
            </a:r>
          </a:p>
          <a:p>
            <a:r>
              <a:rPr lang="en-US" dirty="0">
                <a:effectLst/>
              </a:rPr>
              <a:t>Describe Regions and Region Pairs</a:t>
            </a:r>
          </a:p>
          <a:p>
            <a:r>
              <a:rPr lang="en-US" dirty="0">
                <a:effectLst/>
              </a:rPr>
              <a:t>Describe Geographies</a:t>
            </a:r>
          </a:p>
          <a:p>
            <a:r>
              <a:rPr lang="en-US" dirty="0">
                <a:effectLst/>
              </a:rPr>
              <a:t>Describe Availability Zones</a:t>
            </a:r>
          </a:p>
          <a:p>
            <a:r>
              <a:rPr lang="en-US" dirty="0">
                <a:effectLst/>
              </a:rPr>
              <a:t>Describe the benefits and usage of core Azure architectural components (Regions &amp; Availability Zones)</a:t>
            </a:r>
          </a:p>
          <a:p>
            <a:r>
              <a:rPr lang="en-US" dirty="0">
                <a:effectLst/>
              </a:rPr>
              <a:t>Describe Resources</a:t>
            </a:r>
          </a:p>
          <a:p>
            <a:r>
              <a:rPr lang="en-US" dirty="0">
                <a:effectLst/>
              </a:rPr>
              <a:t>Describe Resource Groups</a:t>
            </a:r>
          </a:p>
          <a:p>
            <a:r>
              <a:rPr lang="en-US" dirty="0">
                <a:effectLst/>
              </a:rPr>
              <a:t>Describe Azure Resource Manager</a:t>
            </a:r>
          </a:p>
          <a:p>
            <a:r>
              <a:rPr lang="en-US" dirty="0">
                <a:effectLst/>
              </a:rPr>
              <a:t>Describe the benefits and usage of core Azure architectural components (Azure Resource Manager &amp; Resource Groups)</a:t>
            </a:r>
          </a:p>
          <a:p>
            <a:r>
              <a:rPr lang="en-US" dirty="0">
                <a:effectLst/>
              </a:rPr>
              <a:t>Describe products available for Compute such as Virtual Machines, Virtual Machine Scale Sets, App Services, Functions, Azure Container Instances (ACI) and Azure Kubernetes Service (AKS)</a:t>
            </a:r>
          </a:p>
          <a:p>
            <a:endParaRPr lang="en-US" dirty="0">
              <a:effectLst/>
            </a:endParaRPr>
          </a:p>
        </p:txBody>
      </p:sp>
    </p:spTree>
    <p:extLst>
      <p:ext uri="{BB962C8B-B14F-4D97-AF65-F5344CB8AC3E}">
        <p14:creationId xmlns:p14="http://schemas.microsoft.com/office/powerpoint/2010/main" val="365173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296" y="1004553"/>
            <a:ext cx="11316298" cy="5172706"/>
          </a:xfrm>
        </p:spPr>
        <p:txBody>
          <a:bodyPr>
            <a:normAutofit/>
          </a:bodyPr>
          <a:lstStyle/>
          <a:p>
            <a:pPr algn="l"/>
            <a:r>
              <a:rPr lang="en-US" dirty="0">
                <a:effectLst/>
              </a:rPr>
              <a:t>Virtual Machine Scale Sets</a:t>
            </a:r>
            <a:br>
              <a:rPr lang="en-US" dirty="0">
                <a:effectLst/>
              </a:rPr>
            </a:br>
            <a:r>
              <a:rPr lang="en-US" dirty="0">
                <a:effectLst/>
              </a:rPr>
              <a:t>Infrastructure as a Service (IaaS)</a:t>
            </a:r>
            <a:br>
              <a:rPr lang="en-US" dirty="0">
                <a:effectLst/>
              </a:rPr>
            </a:br>
            <a:r>
              <a:rPr lang="en-US" dirty="0">
                <a:effectLst/>
              </a:rPr>
              <a:t>Set of identical virtual machines</a:t>
            </a:r>
            <a:br>
              <a:rPr lang="en-US" dirty="0">
                <a:effectLst/>
              </a:rPr>
            </a:br>
            <a:r>
              <a:rPr lang="en-US" dirty="0">
                <a:effectLst/>
              </a:rPr>
              <a:t>Built-in auto scaling features</a:t>
            </a:r>
            <a:br>
              <a:rPr lang="en-US" dirty="0">
                <a:effectLst/>
              </a:rPr>
            </a:br>
            <a:r>
              <a:rPr lang="en-US" dirty="0">
                <a:effectLst/>
              </a:rPr>
              <a:t>Designed for manual and auto-scaled workloads like web services,* batch processing, etc.</a:t>
            </a:r>
          </a:p>
        </p:txBody>
      </p:sp>
    </p:spTree>
    <p:extLst>
      <p:ext uri="{BB962C8B-B14F-4D97-AF65-F5344CB8AC3E}">
        <p14:creationId xmlns:p14="http://schemas.microsoft.com/office/powerpoint/2010/main" val="242334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296" y="1004553"/>
            <a:ext cx="11316298" cy="5172706"/>
          </a:xfrm>
        </p:spPr>
        <p:txBody>
          <a:bodyPr>
            <a:normAutofit fontScale="90000"/>
          </a:bodyPr>
          <a:lstStyle/>
          <a:p>
            <a:pPr algn="l"/>
            <a:r>
              <a:rPr lang="en-US" dirty="0">
                <a:effectLst/>
              </a:rPr>
              <a:t>Containers</a:t>
            </a:r>
            <a:br>
              <a:rPr lang="en-US" dirty="0">
                <a:effectLst/>
              </a:rPr>
            </a:br>
            <a:r>
              <a:rPr lang="en-US" dirty="0">
                <a:effectLst/>
              </a:rPr>
              <a:t>Use host’s operating system</a:t>
            </a:r>
            <a:br>
              <a:rPr lang="en-US" dirty="0">
                <a:effectLst/>
              </a:rPr>
            </a:br>
            <a:r>
              <a:rPr lang="en-US" dirty="0">
                <a:effectLst/>
              </a:rPr>
              <a:t>Emulate operating system (VMs emulate hardware)</a:t>
            </a:r>
            <a:br>
              <a:rPr lang="en-US" dirty="0">
                <a:effectLst/>
              </a:rPr>
            </a:br>
            <a:r>
              <a:rPr lang="en-US" dirty="0">
                <a:effectLst/>
              </a:rPr>
              <a:t>Lightweight (no O/S)</a:t>
            </a:r>
            <a:br>
              <a:rPr lang="en-US" dirty="0">
                <a:effectLst/>
              </a:rPr>
            </a:br>
            <a:r>
              <a:rPr lang="en-US" dirty="0" smtClean="0">
                <a:effectLst/>
              </a:rPr>
              <a:t>	Development </a:t>
            </a:r>
            <a:r>
              <a:rPr lang="en-US" dirty="0">
                <a:effectLst/>
              </a:rPr>
              <a:t>Effort</a:t>
            </a:r>
            <a:br>
              <a:rPr lang="en-US" dirty="0">
                <a:effectLst/>
              </a:rPr>
            </a:br>
            <a:r>
              <a:rPr lang="en-US" dirty="0" smtClean="0">
                <a:effectLst/>
              </a:rPr>
              <a:t>	Maintenance</a:t>
            </a:r>
            <a:r>
              <a:rPr lang="en-US" dirty="0">
                <a:effectLst/>
              </a:rPr>
              <a:t/>
            </a:r>
            <a:br>
              <a:rPr lang="en-US" dirty="0">
                <a:effectLst/>
              </a:rPr>
            </a:br>
            <a:r>
              <a:rPr lang="en-US" dirty="0" smtClean="0">
                <a:effectLst/>
              </a:rPr>
              <a:t>	Compute </a:t>
            </a:r>
            <a:r>
              <a:rPr lang="en-US" dirty="0">
                <a:effectLst/>
              </a:rPr>
              <a:t>&amp; storage requirements</a:t>
            </a:r>
            <a:br>
              <a:rPr lang="en-US" dirty="0">
                <a:effectLst/>
              </a:rPr>
            </a:br>
            <a:r>
              <a:rPr lang="en-US" dirty="0">
                <a:effectLst/>
              </a:rPr>
              <a:t>Respond quicker to demand changes</a:t>
            </a:r>
            <a:br>
              <a:rPr lang="en-US" dirty="0">
                <a:effectLst/>
              </a:rPr>
            </a:br>
            <a:r>
              <a:rPr lang="en-US" dirty="0">
                <a:effectLst/>
              </a:rPr>
              <a:t>Designed for almost any scenario</a:t>
            </a:r>
          </a:p>
        </p:txBody>
      </p:sp>
    </p:spTree>
    <p:extLst>
      <p:ext uri="{BB962C8B-B14F-4D97-AF65-F5344CB8AC3E}">
        <p14:creationId xmlns:p14="http://schemas.microsoft.com/office/powerpoint/2010/main" val="380873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296" y="1004553"/>
            <a:ext cx="11316298" cy="5172706"/>
          </a:xfrm>
        </p:spPr>
        <p:txBody>
          <a:bodyPr>
            <a:normAutofit fontScale="90000"/>
          </a:bodyPr>
          <a:lstStyle/>
          <a:p>
            <a:pPr algn="l"/>
            <a:r>
              <a:rPr lang="en-US" dirty="0">
                <a:effectLst/>
              </a:rPr>
              <a:t>Azure Container Instances</a:t>
            </a:r>
            <a:br>
              <a:rPr lang="en-US" dirty="0">
                <a:effectLst/>
              </a:rPr>
            </a:br>
            <a:r>
              <a:rPr lang="en-US" dirty="0">
                <a:effectLst/>
              </a:rPr>
              <a:t>Simplest and fastest way to run a container in Azure</a:t>
            </a:r>
            <a:br>
              <a:rPr lang="en-US" dirty="0">
                <a:effectLst/>
              </a:rPr>
            </a:br>
            <a:r>
              <a:rPr lang="en-US" dirty="0">
                <a:effectLst/>
              </a:rPr>
              <a:t>Platform as a Service</a:t>
            </a:r>
            <a:br>
              <a:rPr lang="en-US" dirty="0">
                <a:effectLst/>
              </a:rPr>
            </a:br>
            <a:r>
              <a:rPr lang="en-US" dirty="0" err="1">
                <a:effectLst/>
              </a:rPr>
              <a:t>Serverless</a:t>
            </a:r>
            <a:r>
              <a:rPr lang="en-US" dirty="0">
                <a:effectLst/>
              </a:rPr>
              <a:t> Containers</a:t>
            </a:r>
            <a:br>
              <a:rPr lang="en-US" dirty="0">
                <a:effectLst/>
              </a:rPr>
            </a:br>
            <a:r>
              <a:rPr lang="en-US" dirty="0">
                <a:effectLst/>
              </a:rPr>
              <a:t>Designed for</a:t>
            </a:r>
            <a:br>
              <a:rPr lang="en-US" dirty="0">
                <a:effectLst/>
              </a:rPr>
            </a:br>
            <a:r>
              <a:rPr lang="en-US" dirty="0" smtClean="0">
                <a:effectLst/>
              </a:rPr>
              <a:t>	Small </a:t>
            </a:r>
            <a:r>
              <a:rPr lang="en-US" dirty="0">
                <a:effectLst/>
              </a:rPr>
              <a:t>and simple web apps/services</a:t>
            </a:r>
            <a:br>
              <a:rPr lang="en-US" dirty="0">
                <a:effectLst/>
              </a:rPr>
            </a:br>
            <a:r>
              <a:rPr lang="en-US" dirty="0" smtClean="0">
                <a:effectLst/>
              </a:rPr>
              <a:t>	Background </a:t>
            </a:r>
            <a:r>
              <a:rPr lang="en-US" dirty="0">
                <a:effectLst/>
              </a:rPr>
              <a:t>jobs</a:t>
            </a:r>
            <a:br>
              <a:rPr lang="en-US" dirty="0">
                <a:effectLst/>
              </a:rPr>
            </a:br>
            <a:r>
              <a:rPr lang="en-US" dirty="0" smtClean="0">
                <a:effectLst/>
              </a:rPr>
              <a:t>	Scheduled </a:t>
            </a:r>
            <a:r>
              <a:rPr lang="en-US" dirty="0">
                <a:effectLst/>
              </a:rPr>
              <a:t>scripts</a:t>
            </a:r>
          </a:p>
        </p:txBody>
      </p:sp>
    </p:spTree>
    <p:extLst>
      <p:ext uri="{BB962C8B-B14F-4D97-AF65-F5344CB8AC3E}">
        <p14:creationId xmlns:p14="http://schemas.microsoft.com/office/powerpoint/2010/main" val="90010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296" y="1004553"/>
            <a:ext cx="11316298" cy="5172706"/>
          </a:xfrm>
        </p:spPr>
        <p:txBody>
          <a:bodyPr>
            <a:normAutofit fontScale="90000"/>
          </a:bodyPr>
          <a:lstStyle/>
          <a:p>
            <a:pPr algn="l"/>
            <a:r>
              <a:rPr lang="en-US" dirty="0">
                <a:effectLst/>
              </a:rPr>
              <a:t>Azure Kubernetes Service (AKS)</a:t>
            </a:r>
            <a:br>
              <a:rPr lang="en-US" dirty="0">
                <a:effectLst/>
              </a:rPr>
            </a:br>
            <a:r>
              <a:rPr lang="en-US" dirty="0">
                <a:effectLst/>
              </a:rPr>
              <a:t>Open-source container orchestration platform</a:t>
            </a:r>
            <a:br>
              <a:rPr lang="en-US" dirty="0">
                <a:effectLst/>
              </a:rPr>
            </a:br>
            <a:r>
              <a:rPr lang="en-US" dirty="0" err="1">
                <a:effectLst/>
              </a:rPr>
              <a:t>Platform</a:t>
            </a:r>
            <a:r>
              <a:rPr lang="en-US" dirty="0">
                <a:effectLst/>
              </a:rPr>
              <a:t> as a Service</a:t>
            </a:r>
            <a:br>
              <a:rPr lang="en-US" dirty="0">
                <a:effectLst/>
              </a:rPr>
            </a:br>
            <a:r>
              <a:rPr lang="en-US" dirty="0">
                <a:effectLst/>
              </a:rPr>
              <a:t>Highly scalable and customizable</a:t>
            </a:r>
            <a:br>
              <a:rPr lang="en-US" dirty="0">
                <a:effectLst/>
              </a:rPr>
            </a:br>
            <a:r>
              <a:rPr lang="en-US" dirty="0">
                <a:effectLst/>
              </a:rPr>
              <a:t>Designed for high scale container deployments (anything really</a:t>
            </a:r>
            <a:r>
              <a:rPr lang="en-US" dirty="0" smtClean="0">
                <a:effectLst/>
              </a:rPr>
              <a:t>!)</a:t>
            </a:r>
            <a:br>
              <a:rPr lang="en-US" dirty="0" smtClean="0">
                <a:effectLst/>
              </a:rPr>
            </a:br>
            <a:r>
              <a:rPr lang="en-US" dirty="0">
                <a:effectLst/>
              </a:rPr>
              <a:t/>
            </a:r>
            <a:br>
              <a:rPr lang="en-US" dirty="0">
                <a:effectLst/>
              </a:rPr>
            </a:br>
            <a:r>
              <a:rPr lang="en-US" dirty="0">
                <a:effectLst/>
              </a:rPr>
              <a:t>App Service</a:t>
            </a:r>
            <a:br>
              <a:rPr lang="en-US" dirty="0">
                <a:effectLst/>
              </a:rPr>
            </a:br>
            <a:r>
              <a:rPr lang="en-US" dirty="0">
                <a:effectLst/>
              </a:rPr>
              <a:t>Designed as enterprise grade web application service</a:t>
            </a:r>
            <a:br>
              <a:rPr lang="en-US" dirty="0">
                <a:effectLst/>
              </a:rPr>
            </a:br>
            <a:r>
              <a:rPr lang="en-US" dirty="0">
                <a:effectLst/>
              </a:rPr>
              <a:t>Platform as a Service</a:t>
            </a:r>
            <a:br>
              <a:rPr lang="en-US" dirty="0">
                <a:effectLst/>
              </a:rPr>
            </a:br>
            <a:r>
              <a:rPr lang="en-US" dirty="0">
                <a:effectLst/>
              </a:rPr>
              <a:t>Supports multiple programming languages and containers</a:t>
            </a:r>
          </a:p>
        </p:txBody>
      </p:sp>
    </p:spTree>
    <p:extLst>
      <p:ext uri="{BB962C8B-B14F-4D97-AF65-F5344CB8AC3E}">
        <p14:creationId xmlns:p14="http://schemas.microsoft.com/office/powerpoint/2010/main" val="308635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296" y="1004553"/>
            <a:ext cx="11316298" cy="5172706"/>
          </a:xfrm>
        </p:spPr>
        <p:txBody>
          <a:bodyPr>
            <a:normAutofit/>
          </a:bodyPr>
          <a:lstStyle/>
          <a:p>
            <a:pPr algn="l"/>
            <a:r>
              <a:rPr lang="en-US" dirty="0">
                <a:effectLst/>
              </a:rPr>
              <a:t>Azure Functions (Function Apps)</a:t>
            </a:r>
            <a:br>
              <a:rPr lang="en-US" dirty="0">
                <a:effectLst/>
              </a:rPr>
            </a:br>
            <a:r>
              <a:rPr lang="en-US" dirty="0">
                <a:effectLst/>
              </a:rPr>
              <a:t>Platform as a Service</a:t>
            </a:r>
            <a:br>
              <a:rPr lang="en-US" dirty="0">
                <a:effectLst/>
              </a:rPr>
            </a:br>
            <a:r>
              <a:rPr lang="en-US" dirty="0" err="1">
                <a:effectLst/>
              </a:rPr>
              <a:t>Serverless</a:t>
            </a:r>
            <a:r>
              <a:rPr lang="en-US" dirty="0">
                <a:effectLst/>
              </a:rPr>
              <a:t/>
            </a:r>
            <a:br>
              <a:rPr lang="en-US" dirty="0">
                <a:effectLst/>
              </a:rPr>
            </a:br>
            <a:r>
              <a:rPr lang="en-US" dirty="0">
                <a:effectLst/>
              </a:rPr>
              <a:t>Two hosting/pricing models</a:t>
            </a:r>
            <a:br>
              <a:rPr lang="en-US" dirty="0">
                <a:effectLst/>
              </a:rPr>
            </a:br>
            <a:r>
              <a:rPr lang="en-US" dirty="0" smtClean="0">
                <a:effectLst/>
              </a:rPr>
              <a:t>	Consumption-based </a:t>
            </a:r>
            <a:r>
              <a:rPr lang="en-US" dirty="0">
                <a:effectLst/>
              </a:rPr>
              <a:t>plan</a:t>
            </a:r>
            <a:br>
              <a:rPr lang="en-US" dirty="0">
                <a:effectLst/>
              </a:rPr>
            </a:br>
            <a:r>
              <a:rPr lang="en-US" dirty="0" smtClean="0">
                <a:effectLst/>
              </a:rPr>
              <a:t>	Dedicated </a:t>
            </a:r>
            <a:r>
              <a:rPr lang="en-US" dirty="0">
                <a:effectLst/>
              </a:rPr>
              <a:t>plan</a:t>
            </a:r>
            <a:br>
              <a:rPr lang="en-US" dirty="0">
                <a:effectLst/>
              </a:rPr>
            </a:br>
            <a:r>
              <a:rPr lang="en-US" dirty="0">
                <a:effectLst/>
              </a:rPr>
              <a:t>Designed for micro/</a:t>
            </a:r>
            <a:r>
              <a:rPr lang="en-US" dirty="0" err="1">
                <a:effectLst/>
              </a:rPr>
              <a:t>nano</a:t>
            </a:r>
            <a:r>
              <a:rPr lang="en-US" dirty="0">
                <a:effectLst/>
              </a:rPr>
              <a:t>-services</a:t>
            </a:r>
          </a:p>
        </p:txBody>
      </p:sp>
    </p:spTree>
    <p:extLst>
      <p:ext uri="{BB962C8B-B14F-4D97-AF65-F5344CB8AC3E}">
        <p14:creationId xmlns:p14="http://schemas.microsoft.com/office/powerpoint/2010/main" val="2665023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296" y="1004553"/>
            <a:ext cx="11316298" cy="5172706"/>
          </a:xfrm>
        </p:spPr>
        <p:txBody>
          <a:bodyPr>
            <a:normAutofit/>
          </a:bodyPr>
          <a:lstStyle/>
          <a:p>
            <a:pPr algn="l"/>
            <a:r>
              <a:rPr lang="en-US" sz="3000" dirty="0">
                <a:effectLst/>
              </a:rPr>
              <a:t>Summary</a:t>
            </a:r>
            <a:br>
              <a:rPr lang="en-US" sz="3000" dirty="0">
                <a:effectLst/>
              </a:rPr>
            </a:br>
            <a:r>
              <a:rPr lang="en-US" sz="3000" dirty="0">
                <a:effectLst/>
              </a:rPr>
              <a:t>Virtual Machines (IaaS) - Custom software, custom requirements, very specialized, high degree of control</a:t>
            </a:r>
            <a:br>
              <a:rPr lang="en-US" sz="3000" dirty="0">
                <a:effectLst/>
              </a:rPr>
            </a:br>
            <a:r>
              <a:rPr lang="en-US" sz="3000" dirty="0">
                <a:effectLst/>
              </a:rPr>
              <a:t>VM Scale Sets (IaaS) - Auto-scaled workloads for VMs</a:t>
            </a:r>
            <a:br>
              <a:rPr lang="en-US" sz="3000" dirty="0">
                <a:effectLst/>
              </a:rPr>
            </a:br>
            <a:r>
              <a:rPr lang="en-US" sz="3000" dirty="0">
                <a:effectLst/>
              </a:rPr>
              <a:t>Container Instances (PaaS) - Simple container hosting, easy to start</a:t>
            </a:r>
            <a:br>
              <a:rPr lang="en-US" sz="3000" dirty="0">
                <a:effectLst/>
              </a:rPr>
            </a:br>
            <a:r>
              <a:rPr lang="en-US" sz="3000" dirty="0">
                <a:effectLst/>
              </a:rPr>
              <a:t>Kubernetes Service (PaaS) - Highly scalable and customizable * container hosting platform</a:t>
            </a:r>
            <a:br>
              <a:rPr lang="en-US" sz="3000" dirty="0">
                <a:effectLst/>
              </a:rPr>
            </a:br>
            <a:r>
              <a:rPr lang="en-US" sz="3000" dirty="0">
                <a:effectLst/>
              </a:rPr>
              <a:t>App Services (PaaS) - Web applications, a lot of enterprise web * hosting features, easy to start</a:t>
            </a:r>
            <a:br>
              <a:rPr lang="en-US" sz="3000" dirty="0">
                <a:effectLst/>
              </a:rPr>
            </a:br>
            <a:r>
              <a:rPr lang="en-US" sz="3000" dirty="0">
                <a:effectLst/>
              </a:rPr>
              <a:t>Functions (PaaS) (Function as a Service) (</a:t>
            </a:r>
            <a:r>
              <a:rPr lang="en-US" sz="3000" dirty="0" err="1">
                <a:effectLst/>
              </a:rPr>
              <a:t>Serverless</a:t>
            </a:r>
            <a:r>
              <a:rPr lang="en-US" sz="3000" dirty="0">
                <a:effectLst/>
              </a:rPr>
              <a:t>) - micro/</a:t>
            </a:r>
            <a:r>
              <a:rPr lang="en-US" sz="3000" dirty="0" err="1">
                <a:effectLst/>
              </a:rPr>
              <a:t>nano</a:t>
            </a:r>
            <a:r>
              <a:rPr lang="en-US" sz="3000" dirty="0">
                <a:effectLst/>
              </a:rPr>
              <a:t>-services, excellent consumption-based pricing, easy to start</a:t>
            </a:r>
          </a:p>
        </p:txBody>
      </p:sp>
    </p:spTree>
    <p:extLst>
      <p:ext uri="{BB962C8B-B14F-4D97-AF65-F5344CB8AC3E}">
        <p14:creationId xmlns:p14="http://schemas.microsoft.com/office/powerpoint/2010/main" val="331158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15154" y="444052"/>
            <a:ext cx="3502451" cy="2409825"/>
          </a:xfrm>
          <a:prstGeom prst="rect">
            <a:avLst/>
          </a:prstGeom>
        </p:spPr>
      </p:pic>
      <p:pic>
        <p:nvPicPr>
          <p:cNvPr id="5" name="Picture 4"/>
          <p:cNvPicPr>
            <a:picLocks noChangeAspect="1"/>
          </p:cNvPicPr>
          <p:nvPr/>
        </p:nvPicPr>
        <p:blipFill>
          <a:blip r:embed="rId3"/>
          <a:stretch>
            <a:fillRect/>
          </a:stretch>
        </p:blipFill>
        <p:spPr>
          <a:xfrm>
            <a:off x="5363849" y="444051"/>
            <a:ext cx="5534025" cy="2409825"/>
          </a:xfrm>
          <a:prstGeom prst="rect">
            <a:avLst/>
          </a:prstGeom>
        </p:spPr>
      </p:pic>
      <p:pic>
        <p:nvPicPr>
          <p:cNvPr id="6" name="Picture 5"/>
          <p:cNvPicPr>
            <a:picLocks noChangeAspect="1"/>
          </p:cNvPicPr>
          <p:nvPr/>
        </p:nvPicPr>
        <p:blipFill>
          <a:blip r:embed="rId4"/>
          <a:stretch>
            <a:fillRect/>
          </a:stretch>
        </p:blipFill>
        <p:spPr>
          <a:xfrm>
            <a:off x="515154" y="3128490"/>
            <a:ext cx="6257925" cy="3371851"/>
          </a:xfrm>
          <a:prstGeom prst="rect">
            <a:avLst/>
          </a:prstGeom>
        </p:spPr>
      </p:pic>
      <p:pic>
        <p:nvPicPr>
          <p:cNvPr id="7" name="Picture 6"/>
          <p:cNvPicPr>
            <a:picLocks noChangeAspect="1"/>
          </p:cNvPicPr>
          <p:nvPr/>
        </p:nvPicPr>
        <p:blipFill>
          <a:blip r:embed="rId5"/>
          <a:stretch>
            <a:fillRect/>
          </a:stretch>
        </p:blipFill>
        <p:spPr>
          <a:xfrm>
            <a:off x="7010399" y="3128490"/>
            <a:ext cx="4295775" cy="3371851"/>
          </a:xfrm>
          <a:prstGeom prst="rect">
            <a:avLst/>
          </a:prstGeom>
        </p:spPr>
      </p:pic>
    </p:spTree>
    <p:extLst>
      <p:ext uri="{BB962C8B-B14F-4D97-AF65-F5344CB8AC3E}">
        <p14:creationId xmlns:p14="http://schemas.microsoft.com/office/powerpoint/2010/main" val="40731573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0158" y="394692"/>
            <a:ext cx="10367493" cy="6186309"/>
          </a:xfrm>
          <a:prstGeom prst="rect">
            <a:avLst/>
          </a:prstGeom>
          <a:noFill/>
        </p:spPr>
        <p:txBody>
          <a:bodyPr wrap="square" rtlCol="0">
            <a:spAutoFit/>
          </a:bodyPr>
          <a:lstStyle/>
          <a:p>
            <a:r>
              <a:rPr lang="en-US" dirty="0"/>
              <a:t>Data Types</a:t>
            </a:r>
          </a:p>
          <a:p>
            <a:pPr lvl="0"/>
            <a:r>
              <a:rPr lang="en-US" dirty="0"/>
              <a:t>Structured - Data that can be represented using tables with very strict schema. Each row must follow defined schema. Some tables have defined relationships between them. Typically used in relational databases.</a:t>
            </a:r>
          </a:p>
          <a:p>
            <a:pPr lvl="0"/>
            <a:r>
              <a:rPr lang="en-US" dirty="0"/>
              <a:t>Semi-structured - Data that can be represented using tables but without strict defined schema. Rows must only have unique key identifier.</a:t>
            </a:r>
          </a:p>
          <a:p>
            <a:pPr lvl="0"/>
            <a:r>
              <a:rPr lang="en-US" dirty="0"/>
              <a:t>Unstructured - Any files in any format. Like binary files, application files, images, movies, etc.</a:t>
            </a:r>
          </a:p>
          <a:p>
            <a:endParaRPr lang="en-US" dirty="0" smtClean="0"/>
          </a:p>
          <a:p>
            <a:r>
              <a:rPr lang="en-US" dirty="0"/>
              <a:t>Storage Account</a:t>
            </a:r>
            <a:endParaRPr lang="en-US" sz="900" dirty="0"/>
          </a:p>
          <a:p>
            <a:pPr lvl="0"/>
            <a:r>
              <a:rPr lang="en-US" dirty="0"/>
              <a:t>Group of services which include</a:t>
            </a:r>
            <a:endParaRPr lang="en-US" sz="2000" dirty="0"/>
          </a:p>
          <a:p>
            <a:pPr lvl="1"/>
            <a:r>
              <a:rPr lang="en-US" dirty="0"/>
              <a:t>blob storage,</a:t>
            </a:r>
            <a:endParaRPr lang="en-US" sz="2000" dirty="0"/>
          </a:p>
          <a:p>
            <a:pPr lvl="1"/>
            <a:r>
              <a:rPr lang="en-US" dirty="0"/>
              <a:t>queue storage,</a:t>
            </a:r>
            <a:endParaRPr lang="en-US" sz="2000" dirty="0"/>
          </a:p>
          <a:p>
            <a:pPr lvl="1"/>
            <a:r>
              <a:rPr lang="en-US" dirty="0"/>
              <a:t>table storage, and</a:t>
            </a:r>
            <a:endParaRPr lang="en-US" sz="2000" dirty="0"/>
          </a:p>
          <a:p>
            <a:pPr lvl="1"/>
            <a:r>
              <a:rPr lang="en-US" dirty="0"/>
              <a:t>file storage</a:t>
            </a:r>
            <a:endParaRPr lang="en-US" sz="2000" dirty="0"/>
          </a:p>
          <a:p>
            <a:pPr lvl="0"/>
            <a:r>
              <a:rPr lang="en-US" dirty="0"/>
              <a:t>Used to store</a:t>
            </a:r>
            <a:endParaRPr lang="en-US" sz="2000" dirty="0"/>
          </a:p>
          <a:p>
            <a:pPr lvl="1"/>
            <a:r>
              <a:rPr lang="en-US" dirty="0"/>
              <a:t>files,</a:t>
            </a:r>
            <a:endParaRPr lang="en-US" sz="2000" dirty="0"/>
          </a:p>
          <a:p>
            <a:pPr lvl="1"/>
            <a:r>
              <a:rPr lang="en-US" dirty="0"/>
              <a:t>messages, and</a:t>
            </a:r>
            <a:endParaRPr lang="en-US" sz="2000" dirty="0"/>
          </a:p>
          <a:p>
            <a:pPr lvl="1"/>
            <a:r>
              <a:rPr lang="en-US" dirty="0"/>
              <a:t>semi-structured data</a:t>
            </a:r>
            <a:endParaRPr lang="en-US" sz="2000" dirty="0"/>
          </a:p>
          <a:p>
            <a:pPr lvl="0"/>
            <a:r>
              <a:rPr lang="en-US" dirty="0"/>
              <a:t>Highly scalable (up to petabytes of data)</a:t>
            </a:r>
            <a:endParaRPr lang="en-US" sz="2000" dirty="0"/>
          </a:p>
          <a:p>
            <a:pPr lvl="0"/>
            <a:r>
              <a:rPr lang="en-US" dirty="0"/>
              <a:t>Highly durable (99.999999999% - 11 nines, up to 16 nines)</a:t>
            </a:r>
            <a:endParaRPr lang="en-US" sz="2000" dirty="0"/>
          </a:p>
          <a:p>
            <a:pPr lvl="0"/>
            <a:r>
              <a:rPr lang="en-US" dirty="0"/>
              <a:t>Cheapest per GB storage</a:t>
            </a:r>
            <a:endParaRPr lang="en-US" sz="2000" dirty="0"/>
          </a:p>
          <a:p>
            <a:endParaRPr lang="en-US" dirty="0"/>
          </a:p>
        </p:txBody>
      </p:sp>
    </p:spTree>
    <p:extLst>
      <p:ext uri="{BB962C8B-B14F-4D97-AF65-F5344CB8AC3E}">
        <p14:creationId xmlns:p14="http://schemas.microsoft.com/office/powerpoint/2010/main" val="8840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0158" y="394692"/>
            <a:ext cx="10367493" cy="4801314"/>
          </a:xfrm>
          <a:prstGeom prst="rect">
            <a:avLst/>
          </a:prstGeom>
          <a:noFill/>
        </p:spPr>
        <p:txBody>
          <a:bodyPr wrap="square" rtlCol="0">
            <a:spAutoFit/>
          </a:bodyPr>
          <a:lstStyle/>
          <a:p>
            <a:r>
              <a:rPr lang="en-US" dirty="0"/>
              <a:t>Blob Storage</a:t>
            </a:r>
            <a:endParaRPr lang="en-US" sz="900" dirty="0"/>
          </a:p>
          <a:p>
            <a:pPr lvl="0"/>
            <a:r>
              <a:rPr lang="en-US" dirty="0"/>
              <a:t>BLOB – binary large object – file</a:t>
            </a:r>
            <a:endParaRPr lang="en-US" sz="2000" dirty="0"/>
          </a:p>
          <a:p>
            <a:pPr lvl="0"/>
            <a:r>
              <a:rPr lang="en-US" dirty="0"/>
              <a:t>Designed for storage of files of any kind</a:t>
            </a:r>
            <a:endParaRPr lang="en-US" sz="2000" dirty="0"/>
          </a:p>
          <a:p>
            <a:pPr lvl="0"/>
            <a:r>
              <a:rPr lang="en-US" dirty="0"/>
              <a:t>Three storage tiers</a:t>
            </a:r>
            <a:endParaRPr lang="en-US" sz="2000" dirty="0"/>
          </a:p>
          <a:p>
            <a:pPr lvl="1"/>
            <a:r>
              <a:rPr lang="en-US" dirty="0"/>
              <a:t>Hot – frequently accessed data</a:t>
            </a:r>
            <a:endParaRPr lang="en-US" sz="2000" dirty="0"/>
          </a:p>
          <a:p>
            <a:pPr lvl="1"/>
            <a:r>
              <a:rPr lang="en-US" dirty="0"/>
              <a:t>Cool – infrequently accessed data (lower availability, high durability)</a:t>
            </a:r>
            <a:endParaRPr lang="en-US" sz="2000" dirty="0"/>
          </a:p>
          <a:p>
            <a:pPr lvl="1"/>
            <a:r>
              <a:rPr lang="en-US" dirty="0"/>
              <a:t>Archive – rarely (if-ever) accessed data</a:t>
            </a:r>
            <a:endParaRPr lang="en-US" sz="2000" dirty="0"/>
          </a:p>
          <a:p>
            <a:endParaRPr lang="en-US" dirty="0" smtClean="0"/>
          </a:p>
          <a:p>
            <a:r>
              <a:rPr lang="en-US" dirty="0" smtClean="0"/>
              <a:t>Queue </a:t>
            </a:r>
            <a:r>
              <a:rPr lang="en-US" dirty="0"/>
              <a:t>Storage</a:t>
            </a:r>
            <a:endParaRPr lang="en-US" sz="900" dirty="0"/>
          </a:p>
          <a:p>
            <a:pPr lvl="0"/>
            <a:r>
              <a:rPr lang="en-US" dirty="0"/>
              <a:t>Storage for small pieces of data (messages)</a:t>
            </a:r>
            <a:endParaRPr lang="en-US" sz="2000" dirty="0"/>
          </a:p>
          <a:p>
            <a:r>
              <a:rPr lang="en-US" dirty="0"/>
              <a:t>Designed for scalable asynchronous </a:t>
            </a:r>
            <a:r>
              <a:rPr lang="en-US" dirty="0" smtClean="0"/>
              <a:t>processing</a:t>
            </a:r>
          </a:p>
          <a:p>
            <a:endParaRPr lang="en-US" dirty="0" smtClean="0"/>
          </a:p>
          <a:p>
            <a:r>
              <a:rPr lang="en-US" dirty="0" smtClean="0"/>
              <a:t>Table </a:t>
            </a:r>
            <a:r>
              <a:rPr lang="en-US" dirty="0"/>
              <a:t>Storage</a:t>
            </a:r>
            <a:endParaRPr lang="en-US" sz="900" dirty="0"/>
          </a:p>
          <a:p>
            <a:pPr lvl="0"/>
            <a:r>
              <a:rPr lang="en-US" dirty="0"/>
              <a:t>Storage for semi-structured data (NoSQL)</a:t>
            </a:r>
            <a:endParaRPr lang="en-US" sz="2000" dirty="0"/>
          </a:p>
          <a:p>
            <a:pPr lvl="1"/>
            <a:r>
              <a:rPr lang="en-US" dirty="0"/>
              <a:t>No need for foreign joins, foreign keys, relationships or strict schema</a:t>
            </a:r>
            <a:endParaRPr lang="en-US" sz="2000" dirty="0"/>
          </a:p>
          <a:p>
            <a:pPr lvl="1"/>
            <a:r>
              <a:rPr lang="en-US" dirty="0"/>
              <a:t>Designed for fast access</a:t>
            </a:r>
            <a:endParaRPr lang="en-US" sz="2000" dirty="0"/>
          </a:p>
          <a:p>
            <a:r>
              <a:rPr lang="en-US" dirty="0"/>
              <a:t>Many programming interfaces and SDKs</a:t>
            </a:r>
            <a:endParaRPr lang="en-US" dirty="0"/>
          </a:p>
        </p:txBody>
      </p:sp>
    </p:spTree>
    <p:extLst>
      <p:ext uri="{BB962C8B-B14F-4D97-AF65-F5344CB8AC3E}">
        <p14:creationId xmlns:p14="http://schemas.microsoft.com/office/powerpoint/2010/main" val="382973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0158" y="394692"/>
            <a:ext cx="10367493" cy="3416320"/>
          </a:xfrm>
          <a:prstGeom prst="rect">
            <a:avLst/>
          </a:prstGeom>
          <a:noFill/>
        </p:spPr>
        <p:txBody>
          <a:bodyPr wrap="square" rtlCol="0">
            <a:spAutoFit/>
          </a:bodyPr>
          <a:lstStyle/>
          <a:p>
            <a:r>
              <a:rPr lang="en-US" dirty="0"/>
              <a:t>File Storage</a:t>
            </a:r>
            <a:endParaRPr lang="en-US" sz="900" dirty="0"/>
          </a:p>
          <a:p>
            <a:pPr lvl="0"/>
            <a:r>
              <a:rPr lang="en-US" dirty="0"/>
              <a:t>Storage for files accessed via shared drive protocols</a:t>
            </a:r>
            <a:endParaRPr lang="en-US" sz="2000" dirty="0"/>
          </a:p>
          <a:p>
            <a:pPr lvl="0"/>
            <a:r>
              <a:rPr lang="en-US" dirty="0"/>
              <a:t>Designed to extend </a:t>
            </a:r>
            <a:r>
              <a:rPr lang="en-US" dirty="0" err="1"/>
              <a:t>on-premise</a:t>
            </a:r>
            <a:r>
              <a:rPr lang="en-US" dirty="0"/>
              <a:t> file shares or implement lift-and-shift scenarios</a:t>
            </a:r>
            <a:endParaRPr lang="en-US" sz="2000" dirty="0"/>
          </a:p>
          <a:p>
            <a:endParaRPr lang="en-US" dirty="0" smtClean="0"/>
          </a:p>
          <a:p>
            <a:r>
              <a:rPr lang="en-US" dirty="0" smtClean="0"/>
              <a:t>Disk </a:t>
            </a:r>
            <a:r>
              <a:rPr lang="en-US" dirty="0"/>
              <a:t>Storage</a:t>
            </a:r>
            <a:endParaRPr lang="en-US" sz="900" dirty="0"/>
          </a:p>
          <a:p>
            <a:pPr lvl="0"/>
            <a:r>
              <a:rPr lang="en-US" dirty="0"/>
              <a:t>Disk emulation in the cloud</a:t>
            </a:r>
            <a:endParaRPr lang="en-US" sz="2000" dirty="0"/>
          </a:p>
          <a:p>
            <a:pPr lvl="0"/>
            <a:r>
              <a:rPr lang="en-US" dirty="0"/>
              <a:t>Persistent storage for Virtual Machines</a:t>
            </a:r>
            <a:endParaRPr lang="en-US" sz="2000" dirty="0"/>
          </a:p>
          <a:p>
            <a:pPr lvl="0"/>
            <a:r>
              <a:rPr lang="en-US" dirty="0"/>
              <a:t>Different</a:t>
            </a:r>
            <a:endParaRPr lang="en-US" sz="2000" dirty="0"/>
          </a:p>
          <a:p>
            <a:pPr lvl="1"/>
            <a:r>
              <a:rPr lang="en-US" dirty="0"/>
              <a:t>sizes,</a:t>
            </a:r>
            <a:endParaRPr lang="en-US" sz="2000" dirty="0"/>
          </a:p>
          <a:p>
            <a:pPr lvl="1"/>
            <a:r>
              <a:rPr lang="en-US" dirty="0"/>
              <a:t>types (SSD, HDD)</a:t>
            </a:r>
            <a:endParaRPr lang="en-US" sz="2000" dirty="0"/>
          </a:p>
          <a:p>
            <a:pPr lvl="1"/>
            <a:r>
              <a:rPr lang="en-US" dirty="0"/>
              <a:t>performance tiers</a:t>
            </a:r>
            <a:endParaRPr lang="en-US" sz="2000" dirty="0"/>
          </a:p>
          <a:p>
            <a:pPr lvl="0"/>
            <a:r>
              <a:rPr lang="en-US" dirty="0"/>
              <a:t>Disk can be unmanaged or managed</a:t>
            </a:r>
            <a:endParaRPr lang="en-US" sz="2000" dirty="0"/>
          </a:p>
        </p:txBody>
      </p:sp>
    </p:spTree>
    <p:extLst>
      <p:ext uri="{BB962C8B-B14F-4D97-AF65-F5344CB8AC3E}">
        <p14:creationId xmlns:p14="http://schemas.microsoft.com/office/powerpoint/2010/main" val="4113145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4" y="0"/>
            <a:ext cx="10353762" cy="970450"/>
          </a:xfrm>
        </p:spPr>
        <p:txBody>
          <a:bodyPr>
            <a:normAutofit fontScale="90000"/>
          </a:bodyPr>
          <a:lstStyle/>
          <a:p>
            <a:r>
              <a:rPr lang="en-US" dirty="0" smtClean="0"/>
              <a:t>Topics</a:t>
            </a:r>
            <a:endParaRPr lang="en-US" dirty="0"/>
          </a:p>
        </p:txBody>
      </p:sp>
      <p:sp>
        <p:nvSpPr>
          <p:cNvPr id="3" name="Content Placeholder 2"/>
          <p:cNvSpPr>
            <a:spLocks noGrp="1"/>
          </p:cNvSpPr>
          <p:nvPr>
            <p:ph idx="1"/>
          </p:nvPr>
        </p:nvSpPr>
        <p:spPr>
          <a:xfrm>
            <a:off x="464451" y="1305301"/>
            <a:ext cx="11538659" cy="5675049"/>
          </a:xfrm>
        </p:spPr>
        <p:txBody>
          <a:bodyPr>
            <a:normAutofit/>
          </a:bodyPr>
          <a:lstStyle/>
          <a:p>
            <a:r>
              <a:rPr lang="en-US" dirty="0">
                <a:effectLst/>
              </a:rPr>
              <a:t>Describe products available for Networking such as Virtual Network, Load Balancer, VPN Gateway, Application Gateway and Content Delivery Network</a:t>
            </a:r>
          </a:p>
          <a:p>
            <a:r>
              <a:rPr lang="en-US" dirty="0">
                <a:effectLst/>
              </a:rPr>
              <a:t>Describe products available for Storage such as Blob Storage, File Storage, Queue Storage, Table Storage, Disk Storage, and Storage Tiers</a:t>
            </a:r>
          </a:p>
          <a:p>
            <a:r>
              <a:rPr lang="en-US" dirty="0">
                <a:effectLst/>
              </a:rPr>
              <a:t>Describe the benefits and usage of Cosmos DB, Azure SQL Database, Azure Database for MySQL, Azure Database for PostgreSQL, and SQL Managed Instance</a:t>
            </a:r>
          </a:p>
          <a:p>
            <a:r>
              <a:rPr lang="en-US" dirty="0">
                <a:effectLst/>
              </a:rPr>
              <a:t>Describe the Azure </a:t>
            </a:r>
            <a:r>
              <a:rPr lang="en-US" dirty="0" smtClean="0">
                <a:effectLst/>
              </a:rPr>
              <a:t>Marketplace</a:t>
            </a:r>
          </a:p>
          <a:p>
            <a:r>
              <a:rPr lang="en-US" dirty="0">
                <a:effectLst/>
              </a:rPr>
              <a:t>Describe the benefits and usage of Internet of Things (</a:t>
            </a:r>
            <a:r>
              <a:rPr lang="en-US" dirty="0" err="1">
                <a:effectLst/>
              </a:rPr>
              <a:t>IoT</a:t>
            </a:r>
            <a:r>
              <a:rPr lang="en-US" dirty="0">
                <a:effectLst/>
              </a:rPr>
              <a:t>) Hub, </a:t>
            </a:r>
            <a:r>
              <a:rPr lang="en-US" dirty="0" err="1">
                <a:effectLst/>
              </a:rPr>
              <a:t>IoT</a:t>
            </a:r>
            <a:r>
              <a:rPr lang="en-US" dirty="0">
                <a:effectLst/>
              </a:rPr>
              <a:t> Central, and Azure Sphere</a:t>
            </a:r>
          </a:p>
          <a:p>
            <a:r>
              <a:rPr lang="en-US" dirty="0">
                <a:effectLst/>
              </a:rPr>
              <a:t>Describe the benefits and usage of Azure Synapse Analytics, HDInsight, and Azure </a:t>
            </a:r>
            <a:r>
              <a:rPr lang="en-US" dirty="0" err="1">
                <a:effectLst/>
              </a:rPr>
              <a:t>Databricks</a:t>
            </a:r>
            <a:endParaRPr lang="en-US" dirty="0">
              <a:effectLst/>
            </a:endParaRPr>
          </a:p>
          <a:p>
            <a:r>
              <a:rPr lang="en-US" dirty="0">
                <a:effectLst/>
              </a:rPr>
              <a:t>Describe Artificial Intelligence (AI) and products that are available for AI such as Azure Machine Learning Service and Studio</a:t>
            </a:r>
          </a:p>
          <a:p>
            <a:r>
              <a:rPr lang="en-US" dirty="0">
                <a:effectLst/>
              </a:rPr>
              <a:t>Describe </a:t>
            </a:r>
            <a:r>
              <a:rPr lang="en-US" dirty="0" err="1">
                <a:effectLst/>
              </a:rPr>
              <a:t>Serverless</a:t>
            </a:r>
            <a:r>
              <a:rPr lang="en-US" dirty="0">
                <a:effectLst/>
              </a:rPr>
              <a:t> computing and Azure products that are available for </a:t>
            </a:r>
            <a:r>
              <a:rPr lang="en-US" dirty="0" err="1">
                <a:effectLst/>
              </a:rPr>
              <a:t>serverless</a:t>
            </a:r>
            <a:r>
              <a:rPr lang="en-US" dirty="0">
                <a:effectLst/>
              </a:rPr>
              <a:t> computing such as Azure Functions, Logic Apps, and Event Grid</a:t>
            </a:r>
          </a:p>
          <a:p>
            <a:endParaRPr lang="en-US" dirty="0">
              <a:effectLst/>
            </a:endParaRPr>
          </a:p>
        </p:txBody>
      </p:sp>
    </p:spTree>
    <p:extLst>
      <p:ext uri="{BB962C8B-B14F-4D97-AF65-F5344CB8AC3E}">
        <p14:creationId xmlns:p14="http://schemas.microsoft.com/office/powerpoint/2010/main" val="3750529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0158" y="394692"/>
            <a:ext cx="10367493" cy="4247317"/>
          </a:xfrm>
          <a:prstGeom prst="rect">
            <a:avLst/>
          </a:prstGeom>
          <a:noFill/>
        </p:spPr>
        <p:txBody>
          <a:bodyPr wrap="square" rtlCol="0">
            <a:spAutoFit/>
          </a:bodyPr>
          <a:lstStyle/>
          <a:p>
            <a:r>
              <a:rPr lang="en-US" dirty="0"/>
              <a:t>Data Types</a:t>
            </a:r>
          </a:p>
          <a:p>
            <a:r>
              <a:rPr lang="en-US" b="1" dirty="0"/>
              <a:t>Structured</a:t>
            </a:r>
            <a:r>
              <a:rPr lang="en-US" dirty="0"/>
              <a:t> - Data that can be represented using tables with very strict schema. Each row must follow defined schema. Some tables have defined relationships between them. Typically used in relational databases.</a:t>
            </a:r>
          </a:p>
          <a:p>
            <a:r>
              <a:rPr lang="en-US" b="1" dirty="0"/>
              <a:t>Semi-structured</a:t>
            </a:r>
            <a:r>
              <a:rPr lang="en-US" dirty="0"/>
              <a:t> - Data that can be represented using tables but without strict defined schema. Rows must only have unique key identifier.</a:t>
            </a:r>
          </a:p>
          <a:p>
            <a:r>
              <a:rPr lang="en-US" b="1" dirty="0"/>
              <a:t>Unstructured</a:t>
            </a:r>
            <a:r>
              <a:rPr lang="en-US" dirty="0"/>
              <a:t> - Any files in any format. Like binary files, application files, images, movies, etc.</a:t>
            </a:r>
          </a:p>
          <a:p>
            <a:endParaRPr lang="en-US" dirty="0" smtClean="0"/>
          </a:p>
          <a:p>
            <a:r>
              <a:rPr lang="en-US" dirty="0" smtClean="0"/>
              <a:t>Cosmos </a:t>
            </a:r>
            <a:r>
              <a:rPr lang="en-US" dirty="0"/>
              <a:t>DB</a:t>
            </a:r>
          </a:p>
          <a:p>
            <a:r>
              <a:rPr lang="en-US" dirty="0"/>
              <a:t>Globally distributed NoSQL (semi-structured data) Database service</a:t>
            </a:r>
          </a:p>
          <a:p>
            <a:r>
              <a:rPr lang="en-US" dirty="0"/>
              <a:t>Schema-less</a:t>
            </a:r>
          </a:p>
          <a:p>
            <a:r>
              <a:rPr lang="en-US" dirty="0"/>
              <a:t>Multiple APIs (SQL, MongoDB, Cassandra, Gremlin, Table Storage)</a:t>
            </a:r>
          </a:p>
          <a:p>
            <a:r>
              <a:rPr lang="en-US" dirty="0"/>
              <a:t>Designed for</a:t>
            </a:r>
          </a:p>
          <a:p>
            <a:pPr lvl="1"/>
            <a:r>
              <a:rPr lang="en-US" dirty="0"/>
              <a:t>Highly responsive (real time) applications with super low latency responses &lt;10ms</a:t>
            </a:r>
          </a:p>
          <a:p>
            <a:pPr lvl="1"/>
            <a:r>
              <a:rPr lang="en-US" dirty="0"/>
              <a:t>Multi-regional applications</a:t>
            </a:r>
          </a:p>
        </p:txBody>
      </p:sp>
    </p:spTree>
    <p:extLst>
      <p:ext uri="{BB962C8B-B14F-4D97-AF65-F5344CB8AC3E}">
        <p14:creationId xmlns:p14="http://schemas.microsoft.com/office/powerpoint/2010/main" val="575204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0158" y="394692"/>
            <a:ext cx="10367493" cy="3693319"/>
          </a:xfrm>
          <a:prstGeom prst="rect">
            <a:avLst/>
          </a:prstGeom>
          <a:noFill/>
        </p:spPr>
        <p:txBody>
          <a:bodyPr wrap="square" rtlCol="0">
            <a:spAutoFit/>
          </a:bodyPr>
          <a:lstStyle/>
          <a:p>
            <a:r>
              <a:rPr lang="en-US" dirty="0"/>
              <a:t>SQL Database</a:t>
            </a:r>
          </a:p>
          <a:p>
            <a:r>
              <a:rPr lang="en-US" b="1" dirty="0"/>
              <a:t>Relational database</a:t>
            </a:r>
            <a:r>
              <a:rPr lang="en-US" dirty="0"/>
              <a:t> service in the cloud (PaaS) (</a:t>
            </a:r>
            <a:r>
              <a:rPr lang="en-US" dirty="0" err="1"/>
              <a:t>DBaaS</a:t>
            </a:r>
            <a:r>
              <a:rPr lang="en-US" dirty="0"/>
              <a:t> - Database as a Service)</a:t>
            </a:r>
          </a:p>
          <a:p>
            <a:r>
              <a:rPr lang="en-US" b="1" dirty="0"/>
              <a:t>Structured data service</a:t>
            </a:r>
            <a:r>
              <a:rPr lang="en-US" dirty="0"/>
              <a:t> defined using schema and relationships</a:t>
            </a:r>
          </a:p>
          <a:p>
            <a:r>
              <a:rPr lang="en-US" b="1" dirty="0"/>
              <a:t>Rich Query Capabilitie</a:t>
            </a:r>
            <a:r>
              <a:rPr lang="en-US" dirty="0"/>
              <a:t>s (SQL)</a:t>
            </a:r>
          </a:p>
          <a:p>
            <a:r>
              <a:rPr lang="en-US" b="1" dirty="0"/>
              <a:t>High-performance</a:t>
            </a:r>
            <a:r>
              <a:rPr lang="en-US" dirty="0"/>
              <a:t>, reliable, fully managed and secure database for building - applications</a:t>
            </a:r>
          </a:p>
          <a:p>
            <a:endParaRPr lang="en-US" dirty="0" smtClean="0"/>
          </a:p>
          <a:p>
            <a:r>
              <a:rPr lang="en-US" dirty="0" smtClean="0"/>
              <a:t>Azure </a:t>
            </a:r>
            <a:r>
              <a:rPr lang="en-US" dirty="0"/>
              <a:t>SQL product family</a:t>
            </a:r>
          </a:p>
          <a:p>
            <a:r>
              <a:rPr lang="en-US" dirty="0"/>
              <a:t>Azure </a:t>
            </a:r>
            <a:r>
              <a:rPr lang="en-US" b="1" dirty="0"/>
              <a:t>SQL Database</a:t>
            </a:r>
            <a:r>
              <a:rPr lang="en-US" dirty="0"/>
              <a:t> – Reliable relational database based on SQL Server</a:t>
            </a:r>
          </a:p>
          <a:p>
            <a:r>
              <a:rPr lang="en-US" dirty="0"/>
              <a:t>Azure </a:t>
            </a:r>
            <a:r>
              <a:rPr lang="en-US" b="1" dirty="0"/>
              <a:t>Database for MySQL</a:t>
            </a:r>
            <a:r>
              <a:rPr lang="en-US" dirty="0"/>
              <a:t> – Azure SQL version for MySQL database engine</a:t>
            </a:r>
          </a:p>
          <a:p>
            <a:r>
              <a:rPr lang="en-US" dirty="0"/>
              <a:t>Azure </a:t>
            </a:r>
            <a:r>
              <a:rPr lang="en-US" b="1" dirty="0"/>
              <a:t>Database for PostgreSQL</a:t>
            </a:r>
            <a:r>
              <a:rPr lang="en-US" dirty="0"/>
              <a:t> – Azure SQL version for PostgreSQL database engine</a:t>
            </a:r>
          </a:p>
          <a:p>
            <a:r>
              <a:rPr lang="en-US" dirty="0"/>
              <a:t>Azure </a:t>
            </a:r>
            <a:r>
              <a:rPr lang="en-US" b="1" dirty="0"/>
              <a:t>SQL Managed Instance</a:t>
            </a:r>
            <a:r>
              <a:rPr lang="en-US" dirty="0"/>
              <a:t> – Fully fledged SQL Server managed by cloud provider</a:t>
            </a:r>
          </a:p>
          <a:p>
            <a:r>
              <a:rPr lang="en-US" dirty="0"/>
              <a:t>Azure </a:t>
            </a:r>
            <a:r>
              <a:rPr lang="en-US" b="1" dirty="0"/>
              <a:t>SQL on VM</a:t>
            </a:r>
            <a:r>
              <a:rPr lang="en-US" dirty="0"/>
              <a:t> – Fully fledged SQL Server on IaaS</a:t>
            </a:r>
          </a:p>
          <a:p>
            <a:r>
              <a:rPr lang="en-US" dirty="0"/>
              <a:t>Azure </a:t>
            </a:r>
            <a:r>
              <a:rPr lang="en-US" b="1" dirty="0"/>
              <a:t>SQL DW (Synapse)</a:t>
            </a:r>
            <a:r>
              <a:rPr lang="en-US" dirty="0"/>
              <a:t> – Massively Parallel Processing (MPP) version of SQL Server</a:t>
            </a:r>
          </a:p>
        </p:txBody>
      </p:sp>
    </p:spTree>
    <p:extLst>
      <p:ext uri="{BB962C8B-B14F-4D97-AF65-F5344CB8AC3E}">
        <p14:creationId xmlns:p14="http://schemas.microsoft.com/office/powerpoint/2010/main" val="1296842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88642" y="2506827"/>
            <a:ext cx="10367493" cy="1477328"/>
          </a:xfrm>
          <a:prstGeom prst="rect">
            <a:avLst/>
          </a:prstGeom>
          <a:noFill/>
        </p:spPr>
        <p:txBody>
          <a:bodyPr wrap="square" rtlCol="0">
            <a:spAutoFit/>
          </a:bodyPr>
          <a:lstStyle/>
          <a:p>
            <a:r>
              <a:rPr lang="en-US" dirty="0"/>
              <a:t>Azure Marketplace</a:t>
            </a:r>
          </a:p>
          <a:p>
            <a:r>
              <a:rPr lang="en-US" dirty="0"/>
              <a:t>Think of it like an “Azure Shop” where you purchase services and solutions for the Azure platform</a:t>
            </a:r>
          </a:p>
          <a:p>
            <a:r>
              <a:rPr lang="en-US" dirty="0"/>
              <a:t>Each product is a template which contains one or multiple services</a:t>
            </a:r>
          </a:p>
          <a:p>
            <a:r>
              <a:rPr lang="en-US" dirty="0"/>
              <a:t>Products are delivered by first and third-party vendors</a:t>
            </a:r>
          </a:p>
          <a:p>
            <a:r>
              <a:rPr lang="en-US" dirty="0"/>
              <a:t>Solutions can leverage all service categories like IaaS, PaaS and SaaS</a:t>
            </a:r>
          </a:p>
        </p:txBody>
      </p:sp>
    </p:spTree>
    <p:extLst>
      <p:ext uri="{BB962C8B-B14F-4D97-AF65-F5344CB8AC3E}">
        <p14:creationId xmlns:p14="http://schemas.microsoft.com/office/powerpoint/2010/main" val="145678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5764" y="149993"/>
            <a:ext cx="10367493" cy="6894195"/>
          </a:xfrm>
          <a:prstGeom prst="rect">
            <a:avLst/>
          </a:prstGeom>
          <a:noFill/>
        </p:spPr>
        <p:txBody>
          <a:bodyPr wrap="square" rtlCol="0">
            <a:spAutoFit/>
          </a:bodyPr>
          <a:lstStyle/>
          <a:p>
            <a:r>
              <a:rPr lang="en-US" sz="1700" dirty="0"/>
              <a:t>What is Internet of Things?</a:t>
            </a:r>
          </a:p>
          <a:p>
            <a:r>
              <a:rPr lang="en-US" sz="1700" dirty="0"/>
              <a:t>Internet of Things (</a:t>
            </a:r>
            <a:r>
              <a:rPr lang="en-US" sz="1700" b="1" dirty="0" err="1"/>
              <a:t>IoT</a:t>
            </a:r>
            <a:r>
              <a:rPr lang="en-US" sz="1700" dirty="0"/>
              <a:t>) is a network of internet connected devices (</a:t>
            </a:r>
            <a:r>
              <a:rPr lang="en-US" sz="1700" b="1" dirty="0" err="1"/>
              <a:t>IoT</a:t>
            </a:r>
            <a:r>
              <a:rPr lang="en-US" sz="1700" b="1" dirty="0"/>
              <a:t> Devices</a:t>
            </a:r>
            <a:r>
              <a:rPr lang="en-US" sz="1700" dirty="0"/>
              <a:t>) embedded in everyday objects enabling sending and receiving data such as </a:t>
            </a:r>
            <a:r>
              <a:rPr lang="en-US" sz="1700" b="1" dirty="0"/>
              <a:t>settings</a:t>
            </a:r>
            <a:r>
              <a:rPr lang="en-US" sz="1700" dirty="0"/>
              <a:t> and </a:t>
            </a:r>
            <a:r>
              <a:rPr lang="en-US" sz="1700" b="1" dirty="0"/>
              <a:t>telemetry</a:t>
            </a:r>
            <a:r>
              <a:rPr lang="en-US" sz="1700" dirty="0"/>
              <a:t>.</a:t>
            </a:r>
          </a:p>
          <a:p>
            <a:endParaRPr lang="en-US" sz="1700" dirty="0"/>
          </a:p>
          <a:p>
            <a:r>
              <a:rPr lang="en-US" sz="1700" dirty="0" smtClean="0"/>
              <a:t>Azure </a:t>
            </a:r>
            <a:r>
              <a:rPr lang="en-US" sz="1700" dirty="0" err="1"/>
              <a:t>Iot</a:t>
            </a:r>
            <a:r>
              <a:rPr lang="en-US" sz="1700" dirty="0"/>
              <a:t> Hub</a:t>
            </a:r>
          </a:p>
          <a:p>
            <a:r>
              <a:rPr lang="en-US" sz="1700" dirty="0"/>
              <a:t>Managed service for bi-directional communication</a:t>
            </a:r>
          </a:p>
          <a:p>
            <a:r>
              <a:rPr lang="en-US" sz="1700" dirty="0"/>
              <a:t>Platform as a Service (PaaS)</a:t>
            </a:r>
          </a:p>
          <a:p>
            <a:r>
              <a:rPr lang="en-US" sz="1700" dirty="0"/>
              <a:t>Highly secure, scalable and reliable</a:t>
            </a:r>
          </a:p>
          <a:p>
            <a:r>
              <a:rPr lang="en-US" sz="1700" dirty="0"/>
              <a:t>Integrates with a lot of Azure Services</a:t>
            </a:r>
          </a:p>
          <a:p>
            <a:r>
              <a:rPr lang="en-US" sz="1700" dirty="0"/>
              <a:t>Programmable SDKs for popular languages (C, C#, Java, Python, Node.js)</a:t>
            </a:r>
          </a:p>
          <a:p>
            <a:r>
              <a:rPr lang="en-US" sz="1700" dirty="0"/>
              <a:t>Multiple protocols (HTTPS, AMQP, MQTT)</a:t>
            </a:r>
          </a:p>
          <a:p>
            <a:endParaRPr lang="en-US" sz="1700" dirty="0"/>
          </a:p>
          <a:p>
            <a:r>
              <a:rPr lang="en-US" sz="1700" dirty="0" smtClean="0"/>
              <a:t>Azure </a:t>
            </a:r>
            <a:r>
              <a:rPr lang="en-US" sz="1700" dirty="0" err="1"/>
              <a:t>IoT</a:t>
            </a:r>
            <a:r>
              <a:rPr lang="en-US" sz="1700" dirty="0"/>
              <a:t> Central</a:t>
            </a:r>
          </a:p>
          <a:p>
            <a:r>
              <a:rPr lang="en-US" sz="1700" dirty="0" err="1"/>
              <a:t>IoT</a:t>
            </a:r>
            <a:r>
              <a:rPr lang="en-US" sz="1700" dirty="0"/>
              <a:t> App Platform - Software as a Service (SaaS)</a:t>
            </a:r>
          </a:p>
          <a:p>
            <a:r>
              <a:rPr lang="en-US" sz="1700" dirty="0"/>
              <a:t>Industry specific app templates</a:t>
            </a:r>
          </a:p>
          <a:p>
            <a:r>
              <a:rPr lang="en-US" sz="1700" dirty="0"/>
              <a:t>No deep technical knowledge required</a:t>
            </a:r>
          </a:p>
          <a:p>
            <a:r>
              <a:rPr lang="en-US" sz="1700" dirty="0"/>
              <a:t>Service for connecting, management and monitoring </a:t>
            </a:r>
            <a:r>
              <a:rPr lang="en-US" sz="1700" dirty="0" err="1"/>
              <a:t>IoT</a:t>
            </a:r>
            <a:r>
              <a:rPr lang="en-US" sz="1700" dirty="0"/>
              <a:t> devices</a:t>
            </a:r>
          </a:p>
          <a:p>
            <a:r>
              <a:rPr lang="en-US" sz="1700" dirty="0"/>
              <a:t>Highly secure, scalable and reliable</a:t>
            </a:r>
          </a:p>
          <a:p>
            <a:r>
              <a:rPr lang="en-US" sz="1700" dirty="0"/>
              <a:t>Built on top of the </a:t>
            </a:r>
            <a:r>
              <a:rPr lang="en-US" sz="1700" dirty="0" err="1"/>
              <a:t>IoT</a:t>
            </a:r>
            <a:r>
              <a:rPr lang="en-US" sz="1700" dirty="0"/>
              <a:t> Hub service and 30+ other </a:t>
            </a:r>
            <a:r>
              <a:rPr lang="en-US" sz="1700" dirty="0" smtClean="0"/>
              <a:t>services</a:t>
            </a:r>
          </a:p>
          <a:p>
            <a:endParaRPr lang="en-US" sz="1700" dirty="0"/>
          </a:p>
          <a:p>
            <a:r>
              <a:rPr lang="en-US" sz="1700" dirty="0"/>
              <a:t>Azure Sphere</a:t>
            </a:r>
          </a:p>
          <a:p>
            <a:r>
              <a:rPr lang="en-US" sz="1700" dirty="0"/>
              <a:t>Secure end-2-end </a:t>
            </a:r>
            <a:r>
              <a:rPr lang="en-US" sz="1700" dirty="0" err="1"/>
              <a:t>IoT</a:t>
            </a:r>
            <a:r>
              <a:rPr lang="en-US" sz="1700" dirty="0"/>
              <a:t> Solutions</a:t>
            </a:r>
          </a:p>
          <a:p>
            <a:pPr lvl="1"/>
            <a:r>
              <a:rPr lang="en-US" sz="1700" dirty="0"/>
              <a:t>Azure Sphere certified chips (microcontroller units - MCUs)</a:t>
            </a:r>
          </a:p>
          <a:p>
            <a:pPr lvl="1"/>
            <a:r>
              <a:rPr lang="en-US" sz="1700" dirty="0"/>
              <a:t>Azure Sphere OS based on Linux</a:t>
            </a:r>
          </a:p>
          <a:p>
            <a:pPr lvl="1"/>
            <a:r>
              <a:rPr lang="en-US" sz="1700" dirty="0"/>
              <a:t>Azure Security Service trusted device-to-cloud communication</a:t>
            </a:r>
          </a:p>
          <a:p>
            <a:endParaRPr lang="en-US" sz="1700" dirty="0"/>
          </a:p>
        </p:txBody>
      </p:sp>
    </p:spTree>
    <p:extLst>
      <p:ext uri="{BB962C8B-B14F-4D97-AF65-F5344CB8AC3E}">
        <p14:creationId xmlns:p14="http://schemas.microsoft.com/office/powerpoint/2010/main" val="12358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0158" y="394692"/>
            <a:ext cx="10367493" cy="6186309"/>
          </a:xfrm>
          <a:prstGeom prst="rect">
            <a:avLst/>
          </a:prstGeom>
          <a:noFill/>
        </p:spPr>
        <p:txBody>
          <a:bodyPr wrap="square" rtlCol="0">
            <a:spAutoFit/>
          </a:bodyPr>
          <a:lstStyle/>
          <a:p>
            <a:r>
              <a:rPr lang="en-US" dirty="0"/>
              <a:t>What is Big Data?</a:t>
            </a:r>
          </a:p>
          <a:p>
            <a:r>
              <a:rPr lang="en-US" b="1" dirty="0"/>
              <a:t>Big Data</a:t>
            </a:r>
            <a:r>
              <a:rPr lang="en-US" dirty="0"/>
              <a:t> is a field of technology that helps with the </a:t>
            </a:r>
            <a:r>
              <a:rPr lang="en-US" b="1" dirty="0"/>
              <a:t>extraction</a:t>
            </a:r>
            <a:r>
              <a:rPr lang="en-US" dirty="0"/>
              <a:t>, </a:t>
            </a:r>
            <a:r>
              <a:rPr lang="en-US" b="1" dirty="0"/>
              <a:t>processing</a:t>
            </a:r>
            <a:r>
              <a:rPr lang="en-US" dirty="0"/>
              <a:t> and </a:t>
            </a:r>
            <a:r>
              <a:rPr lang="en-US" b="1" dirty="0"/>
              <a:t>analysis</a:t>
            </a:r>
            <a:r>
              <a:rPr lang="en-US" dirty="0"/>
              <a:t> of information that is </a:t>
            </a:r>
            <a:r>
              <a:rPr lang="en-US" b="1" dirty="0"/>
              <a:t>too large or complex</a:t>
            </a:r>
            <a:r>
              <a:rPr lang="en-US" dirty="0"/>
              <a:t> to be dealt with by traditional software</a:t>
            </a:r>
            <a:r>
              <a:rPr lang="en-US" dirty="0" smtClean="0"/>
              <a:t>.</a:t>
            </a:r>
          </a:p>
          <a:p>
            <a:endParaRPr lang="en-US" dirty="0"/>
          </a:p>
          <a:p>
            <a:r>
              <a:rPr lang="en-US" dirty="0"/>
              <a:t>The three V’s rule</a:t>
            </a:r>
          </a:p>
          <a:p>
            <a:r>
              <a:rPr lang="en-US" dirty="0"/>
              <a:t>Big data typically has one of the following characteristics</a:t>
            </a:r>
          </a:p>
          <a:p>
            <a:r>
              <a:rPr lang="en-US" b="1" dirty="0"/>
              <a:t>Velocity</a:t>
            </a:r>
            <a:r>
              <a:rPr lang="en-US" dirty="0"/>
              <a:t> - how fast the data is coming in or how fast we are processing it</a:t>
            </a:r>
          </a:p>
          <a:p>
            <a:pPr lvl="1"/>
            <a:r>
              <a:rPr lang="en-US" dirty="0"/>
              <a:t>Batch</a:t>
            </a:r>
          </a:p>
          <a:p>
            <a:pPr lvl="1"/>
            <a:r>
              <a:rPr lang="en-US" dirty="0"/>
              <a:t>Periodic</a:t>
            </a:r>
          </a:p>
          <a:p>
            <a:pPr lvl="1"/>
            <a:r>
              <a:rPr lang="en-US" dirty="0"/>
              <a:t>Near Real Time</a:t>
            </a:r>
          </a:p>
          <a:p>
            <a:pPr lvl="1"/>
            <a:r>
              <a:rPr lang="en-US" dirty="0"/>
              <a:t>Real Time</a:t>
            </a:r>
          </a:p>
          <a:p>
            <a:r>
              <a:rPr lang="en-US" b="1" dirty="0"/>
              <a:t>Volume</a:t>
            </a:r>
            <a:r>
              <a:rPr lang="en-US" dirty="0"/>
              <a:t> - how much data we are processing</a:t>
            </a:r>
          </a:p>
          <a:p>
            <a:pPr lvl="1"/>
            <a:r>
              <a:rPr lang="en-US" dirty="0"/>
              <a:t>Megabytes</a:t>
            </a:r>
          </a:p>
          <a:p>
            <a:pPr lvl="1"/>
            <a:r>
              <a:rPr lang="en-US" dirty="0"/>
              <a:t>Gigabyte</a:t>
            </a:r>
          </a:p>
          <a:p>
            <a:pPr lvl="1"/>
            <a:r>
              <a:rPr lang="en-US" dirty="0"/>
              <a:t>Terabytes</a:t>
            </a:r>
          </a:p>
          <a:p>
            <a:pPr lvl="1"/>
            <a:r>
              <a:rPr lang="en-US" dirty="0"/>
              <a:t>Gigabytes</a:t>
            </a:r>
          </a:p>
          <a:p>
            <a:r>
              <a:rPr lang="en-US" b="1" dirty="0"/>
              <a:t>Variety</a:t>
            </a:r>
            <a:r>
              <a:rPr lang="en-US" dirty="0"/>
              <a:t> - how structured/complex the data is</a:t>
            </a:r>
          </a:p>
          <a:p>
            <a:pPr lvl="1"/>
            <a:r>
              <a:rPr lang="en-US" dirty="0"/>
              <a:t>Tables</a:t>
            </a:r>
          </a:p>
          <a:p>
            <a:pPr lvl="1"/>
            <a:r>
              <a:rPr lang="en-US" dirty="0"/>
              <a:t>Databases</a:t>
            </a:r>
          </a:p>
          <a:p>
            <a:pPr lvl="1"/>
            <a:r>
              <a:rPr lang="en-US" dirty="0"/>
              <a:t>Photo, Audio</a:t>
            </a:r>
          </a:p>
          <a:p>
            <a:pPr lvl="1"/>
            <a:r>
              <a:rPr lang="en-US" dirty="0"/>
              <a:t>Video, Social Media</a:t>
            </a:r>
          </a:p>
          <a:p>
            <a:endParaRPr lang="en-US" dirty="0"/>
          </a:p>
        </p:txBody>
      </p:sp>
    </p:spTree>
    <p:extLst>
      <p:ext uri="{BB962C8B-B14F-4D97-AF65-F5344CB8AC3E}">
        <p14:creationId xmlns:p14="http://schemas.microsoft.com/office/powerpoint/2010/main" val="1840751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0158" y="394692"/>
            <a:ext cx="10367493" cy="5632311"/>
          </a:xfrm>
          <a:prstGeom prst="rect">
            <a:avLst/>
          </a:prstGeom>
          <a:noFill/>
        </p:spPr>
        <p:txBody>
          <a:bodyPr wrap="square" rtlCol="0">
            <a:spAutoFit/>
          </a:bodyPr>
          <a:lstStyle/>
          <a:p>
            <a:r>
              <a:rPr lang="en-US" dirty="0"/>
              <a:t>Azure Synapse Analytics</a:t>
            </a:r>
          </a:p>
          <a:p>
            <a:r>
              <a:rPr lang="en-US" dirty="0"/>
              <a:t>Big data analytics platform (PaaS)</a:t>
            </a:r>
          </a:p>
          <a:p>
            <a:r>
              <a:rPr lang="en-US" dirty="0"/>
              <a:t>Multiple components</a:t>
            </a:r>
          </a:p>
          <a:p>
            <a:pPr lvl="1"/>
            <a:r>
              <a:rPr lang="en-US" dirty="0"/>
              <a:t>Spark</a:t>
            </a:r>
          </a:p>
          <a:p>
            <a:pPr lvl="1"/>
            <a:r>
              <a:rPr lang="en-US" dirty="0"/>
              <a:t>Synapse SQL</a:t>
            </a:r>
          </a:p>
          <a:p>
            <a:pPr lvl="2"/>
            <a:r>
              <a:rPr lang="en-US" dirty="0"/>
              <a:t>SQL pools (dedicated – pay for provisioned performance)</a:t>
            </a:r>
          </a:p>
          <a:p>
            <a:pPr lvl="2"/>
            <a:r>
              <a:rPr lang="en-US" dirty="0"/>
              <a:t>SQL on-demand (ad-hoc – pay for TB processed)</a:t>
            </a:r>
          </a:p>
          <a:p>
            <a:pPr lvl="1"/>
            <a:r>
              <a:rPr lang="en-US" dirty="0"/>
              <a:t>Synapse Pipelines (Data Factory – ETL)</a:t>
            </a:r>
          </a:p>
          <a:p>
            <a:pPr lvl="1"/>
            <a:r>
              <a:rPr lang="en-US" dirty="0"/>
              <a:t>Studio (unified experience</a:t>
            </a:r>
            <a:r>
              <a:rPr lang="en-US" dirty="0" smtClean="0"/>
              <a:t>)</a:t>
            </a:r>
            <a:br>
              <a:rPr lang="en-US" dirty="0" smtClean="0"/>
            </a:br>
            <a:endParaRPr lang="en-US" dirty="0" smtClean="0"/>
          </a:p>
          <a:p>
            <a:r>
              <a:rPr lang="en-US" dirty="0"/>
              <a:t>Azure HDInsight</a:t>
            </a:r>
          </a:p>
          <a:p>
            <a:r>
              <a:rPr lang="en-US" dirty="0"/>
              <a:t>Flexible multi-purpose big data platform (PaaS)</a:t>
            </a:r>
          </a:p>
          <a:p>
            <a:r>
              <a:rPr lang="en-US" dirty="0"/>
              <a:t>Multiple technologies supported (Hadoop, Spark, Kafka, </a:t>
            </a:r>
            <a:r>
              <a:rPr lang="en-US" dirty="0" err="1"/>
              <a:t>HBase</a:t>
            </a:r>
            <a:r>
              <a:rPr lang="en-US" dirty="0"/>
              <a:t>, Hive, Storm, Machine Learning)</a:t>
            </a:r>
          </a:p>
          <a:p>
            <a:pPr lvl="1"/>
            <a:endParaRPr lang="en-US" dirty="0" smtClean="0"/>
          </a:p>
          <a:p>
            <a:r>
              <a:rPr lang="en-US" dirty="0"/>
              <a:t>Azure </a:t>
            </a:r>
            <a:r>
              <a:rPr lang="en-US" dirty="0" err="1"/>
              <a:t>Databricks</a:t>
            </a:r>
            <a:endParaRPr lang="en-US" dirty="0"/>
          </a:p>
          <a:p>
            <a:r>
              <a:rPr lang="en-US" dirty="0"/>
              <a:t>Big data collaboration platform (PaaS)</a:t>
            </a:r>
          </a:p>
          <a:p>
            <a:r>
              <a:rPr lang="en-US" dirty="0"/>
              <a:t>Unified workspace for notebook, cluster, data, access management and collaboration</a:t>
            </a:r>
          </a:p>
          <a:p>
            <a:r>
              <a:rPr lang="en-US" dirty="0"/>
              <a:t>Based on Apache Spark</a:t>
            </a:r>
          </a:p>
          <a:p>
            <a:r>
              <a:rPr lang="en-US" dirty="0"/>
              <a:t>Integrates very well with common Azure data services</a:t>
            </a:r>
          </a:p>
          <a:p>
            <a:pPr lvl="1"/>
            <a:endParaRPr lang="en-US" dirty="0" smtClean="0"/>
          </a:p>
        </p:txBody>
      </p:sp>
    </p:spTree>
    <p:extLst>
      <p:ext uri="{BB962C8B-B14F-4D97-AF65-F5344CB8AC3E}">
        <p14:creationId xmlns:p14="http://schemas.microsoft.com/office/powerpoint/2010/main" val="274696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0158" y="394692"/>
            <a:ext cx="10367493" cy="5078313"/>
          </a:xfrm>
          <a:prstGeom prst="rect">
            <a:avLst/>
          </a:prstGeom>
          <a:noFill/>
        </p:spPr>
        <p:txBody>
          <a:bodyPr wrap="square" rtlCol="0">
            <a:spAutoFit/>
          </a:bodyPr>
          <a:lstStyle/>
          <a:p>
            <a:r>
              <a:rPr lang="en-US" dirty="0"/>
              <a:t>What is Artificial Intelligence?</a:t>
            </a:r>
          </a:p>
          <a:p>
            <a:r>
              <a:rPr lang="en-US" b="1" dirty="0"/>
              <a:t>Artificial Intelligence</a:t>
            </a:r>
            <a:r>
              <a:rPr lang="en-US" dirty="0"/>
              <a:t> (</a:t>
            </a:r>
            <a:r>
              <a:rPr lang="en-US" b="1" dirty="0"/>
              <a:t>AI</a:t>
            </a:r>
            <a:r>
              <a:rPr lang="en-US" dirty="0"/>
              <a:t>) is the simulation of human intelligence &amp; capabilities by computer software.</a:t>
            </a:r>
          </a:p>
          <a:p>
            <a:endParaRPr lang="en-US" dirty="0" smtClean="0"/>
          </a:p>
          <a:p>
            <a:r>
              <a:rPr lang="en-US" dirty="0" smtClean="0"/>
              <a:t>What </a:t>
            </a:r>
            <a:r>
              <a:rPr lang="en-US" dirty="0"/>
              <a:t>is Machine Learning?</a:t>
            </a:r>
          </a:p>
          <a:p>
            <a:r>
              <a:rPr lang="en-US" b="1" dirty="0"/>
              <a:t>Machine Learning</a:t>
            </a:r>
            <a:r>
              <a:rPr lang="en-US" dirty="0"/>
              <a:t> is a subcategory of AI where a computer software is “</a:t>
            </a:r>
            <a:r>
              <a:rPr lang="en-US" b="1" dirty="0"/>
              <a:t>taught</a:t>
            </a:r>
            <a:r>
              <a:rPr lang="en-US" dirty="0"/>
              <a:t>” to </a:t>
            </a:r>
            <a:r>
              <a:rPr lang="en-US" b="1" dirty="0"/>
              <a:t>draw conclusions</a:t>
            </a:r>
            <a:r>
              <a:rPr lang="en-US" dirty="0"/>
              <a:t> and </a:t>
            </a:r>
            <a:r>
              <a:rPr lang="en-US" b="1" dirty="0"/>
              <a:t>make predictions</a:t>
            </a:r>
            <a:r>
              <a:rPr lang="en-US" dirty="0"/>
              <a:t> </a:t>
            </a:r>
            <a:r>
              <a:rPr lang="en-US" b="1" dirty="0"/>
              <a:t>from data</a:t>
            </a:r>
            <a:r>
              <a:rPr lang="en-US" dirty="0"/>
              <a:t>.</a:t>
            </a:r>
          </a:p>
          <a:p>
            <a:endParaRPr lang="en-US" dirty="0" smtClean="0"/>
          </a:p>
          <a:p>
            <a:r>
              <a:rPr lang="en-US" dirty="0" smtClean="0"/>
              <a:t>Azure </a:t>
            </a:r>
            <a:r>
              <a:rPr lang="en-US" dirty="0"/>
              <a:t>Machine Learning</a:t>
            </a:r>
          </a:p>
          <a:p>
            <a:r>
              <a:rPr lang="en-US" dirty="0"/>
              <a:t>Cloud-based platform for creating, managing and publishing machine learning models</a:t>
            </a:r>
          </a:p>
          <a:p>
            <a:r>
              <a:rPr lang="en-US" dirty="0"/>
              <a:t>Platform as a Service (PaaS)</a:t>
            </a:r>
          </a:p>
          <a:p>
            <a:r>
              <a:rPr lang="en-US" dirty="0"/>
              <a:t>Machine Learning Workspace – top level resource</a:t>
            </a:r>
          </a:p>
          <a:p>
            <a:r>
              <a:rPr lang="en-US" dirty="0"/>
              <a:t>Machine Learning Studio – web portal for end-2-end development</a:t>
            </a:r>
          </a:p>
          <a:p>
            <a:r>
              <a:rPr lang="en-US" dirty="0"/>
              <a:t>Features</a:t>
            </a:r>
          </a:p>
          <a:p>
            <a:pPr lvl="1"/>
            <a:r>
              <a:rPr lang="en-US" dirty="0"/>
              <a:t>Notebooks – using Python and R</a:t>
            </a:r>
          </a:p>
          <a:p>
            <a:pPr lvl="1"/>
            <a:r>
              <a:rPr lang="en-US" dirty="0"/>
              <a:t>Automated ML – run multiple algorithms/parameters combinations, choose the best model</a:t>
            </a:r>
          </a:p>
          <a:p>
            <a:pPr lvl="1"/>
            <a:r>
              <a:rPr lang="en-US" dirty="0"/>
              <a:t>Designer – graphical interface for no-code development</a:t>
            </a:r>
          </a:p>
          <a:p>
            <a:pPr lvl="1"/>
            <a:r>
              <a:rPr lang="en-US" dirty="0"/>
              <a:t>Data &amp; Compute – management of storage and compute resources</a:t>
            </a:r>
          </a:p>
          <a:p>
            <a:pPr lvl="1"/>
            <a:r>
              <a:rPr lang="en-US" dirty="0"/>
              <a:t>Pipelines – orchestrate model training, deployment and management tasks</a:t>
            </a:r>
          </a:p>
        </p:txBody>
      </p:sp>
    </p:spTree>
    <p:extLst>
      <p:ext uri="{BB962C8B-B14F-4D97-AF65-F5344CB8AC3E}">
        <p14:creationId xmlns:p14="http://schemas.microsoft.com/office/powerpoint/2010/main" val="67421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8948" y="334851"/>
            <a:ext cx="9994006" cy="6370975"/>
          </a:xfrm>
          <a:prstGeom prst="rect">
            <a:avLst/>
          </a:prstGeom>
          <a:noFill/>
        </p:spPr>
        <p:txBody>
          <a:bodyPr wrap="square" rtlCol="0">
            <a:spAutoFit/>
          </a:bodyPr>
          <a:lstStyle/>
          <a:p>
            <a:r>
              <a:rPr lang="en-US" sz="1700" dirty="0"/>
              <a:t>What is </a:t>
            </a:r>
            <a:r>
              <a:rPr lang="en-US" sz="1700" dirty="0" err="1"/>
              <a:t>Serverless</a:t>
            </a:r>
            <a:r>
              <a:rPr lang="en-US" sz="1700" dirty="0"/>
              <a:t>?</a:t>
            </a:r>
          </a:p>
          <a:p>
            <a:r>
              <a:rPr lang="en-US" sz="1700" b="1" dirty="0" err="1"/>
              <a:t>Serverless</a:t>
            </a:r>
            <a:r>
              <a:rPr lang="en-US" sz="1700" b="1" dirty="0"/>
              <a:t> computing</a:t>
            </a:r>
            <a:r>
              <a:rPr lang="en-US" sz="1700" dirty="0"/>
              <a:t> is cloud-hosted execution environment that allows customers to </a:t>
            </a:r>
            <a:r>
              <a:rPr lang="en-US" sz="1700" b="1" dirty="0"/>
              <a:t>run their applications</a:t>
            </a:r>
            <a:r>
              <a:rPr lang="en-US" sz="1700" dirty="0"/>
              <a:t> in the cloud while </a:t>
            </a:r>
            <a:r>
              <a:rPr lang="en-US" sz="1700" b="1" dirty="0"/>
              <a:t>completely abstracting underlying infrastructure</a:t>
            </a:r>
            <a:r>
              <a:rPr lang="en-US" sz="1700" dirty="0"/>
              <a:t>.</a:t>
            </a:r>
          </a:p>
          <a:p>
            <a:endParaRPr lang="en-US" sz="1700" dirty="0" smtClean="0"/>
          </a:p>
          <a:p>
            <a:r>
              <a:rPr lang="en-US" sz="1700" dirty="0" smtClean="0"/>
              <a:t>Azure </a:t>
            </a:r>
            <a:r>
              <a:rPr lang="en-US" sz="1700" dirty="0"/>
              <a:t>Functions</a:t>
            </a:r>
          </a:p>
          <a:p>
            <a:r>
              <a:rPr lang="en-US" sz="1700" dirty="0" err="1"/>
              <a:t>Serverless</a:t>
            </a:r>
            <a:r>
              <a:rPr lang="en-US" sz="1700" dirty="0"/>
              <a:t> coding platform (Functions as a Service, </a:t>
            </a:r>
            <a:r>
              <a:rPr lang="en-US" sz="1700" dirty="0" err="1"/>
              <a:t>FaaS</a:t>
            </a:r>
            <a:r>
              <a:rPr lang="en-US" sz="1700" dirty="0"/>
              <a:t>)</a:t>
            </a:r>
          </a:p>
          <a:p>
            <a:r>
              <a:rPr lang="en-US" sz="1700" dirty="0"/>
              <a:t>Designed for </a:t>
            </a:r>
            <a:r>
              <a:rPr lang="en-US" sz="1700" dirty="0" err="1"/>
              <a:t>nano</a:t>
            </a:r>
            <a:r>
              <a:rPr lang="en-US" sz="1700" dirty="0"/>
              <a:t>-service architectures and event-based applications</a:t>
            </a:r>
          </a:p>
          <a:p>
            <a:r>
              <a:rPr lang="en-US" sz="1700" dirty="0"/>
              <a:t>Scales up and down very quickly</a:t>
            </a:r>
          </a:p>
          <a:p>
            <a:r>
              <a:rPr lang="en-US" sz="1700" dirty="0"/>
              <a:t>Highly scalable</a:t>
            </a:r>
          </a:p>
          <a:p>
            <a:r>
              <a:rPr lang="en-US" sz="1700" dirty="0"/>
              <a:t>Supports popular languages and frameworks (.NET &amp; .NET Core, Java, Node.js, Python, PowerShell, etc.)</a:t>
            </a:r>
          </a:p>
          <a:p>
            <a:endParaRPr lang="en-US" sz="1700" dirty="0" smtClean="0"/>
          </a:p>
          <a:p>
            <a:r>
              <a:rPr lang="en-US" sz="1700" dirty="0" smtClean="0"/>
              <a:t>Azure </a:t>
            </a:r>
            <a:r>
              <a:rPr lang="en-US" sz="1700" dirty="0"/>
              <a:t>Logic Apps</a:t>
            </a:r>
          </a:p>
          <a:p>
            <a:r>
              <a:rPr lang="en-US" sz="1700" dirty="0" err="1"/>
              <a:t>Serverless</a:t>
            </a:r>
            <a:r>
              <a:rPr lang="en-US" sz="1700" dirty="0"/>
              <a:t> enterprise integration service (PaaS)</a:t>
            </a:r>
          </a:p>
          <a:p>
            <a:r>
              <a:rPr lang="en-US" sz="1700" dirty="0"/>
              <a:t>200+ connectors for popular services</a:t>
            </a:r>
          </a:p>
          <a:p>
            <a:r>
              <a:rPr lang="en-US" sz="1700" dirty="0"/>
              <a:t>Designed for orchestration of</a:t>
            </a:r>
          </a:p>
          <a:p>
            <a:pPr lvl="1"/>
            <a:r>
              <a:rPr lang="en-US" sz="1700" dirty="0"/>
              <a:t>business processes,</a:t>
            </a:r>
          </a:p>
          <a:p>
            <a:pPr lvl="1"/>
            <a:r>
              <a:rPr lang="en-US" sz="1700" dirty="0"/>
              <a:t>integration workflows for applications, data, systems and services</a:t>
            </a:r>
          </a:p>
          <a:p>
            <a:r>
              <a:rPr lang="en-US" sz="1700" dirty="0"/>
              <a:t>No-code solution</a:t>
            </a:r>
          </a:p>
          <a:p>
            <a:endParaRPr lang="en-US" sz="1700" dirty="0" smtClean="0"/>
          </a:p>
          <a:p>
            <a:r>
              <a:rPr lang="en-US" sz="1700" dirty="0" smtClean="0"/>
              <a:t>Azure </a:t>
            </a:r>
            <a:r>
              <a:rPr lang="en-US" sz="1700" dirty="0"/>
              <a:t>Event Grid</a:t>
            </a:r>
          </a:p>
          <a:p>
            <a:r>
              <a:rPr lang="en-US" sz="1700" dirty="0"/>
              <a:t>Fully managed </a:t>
            </a:r>
            <a:r>
              <a:rPr lang="en-US" sz="1700" dirty="0" err="1"/>
              <a:t>serverless</a:t>
            </a:r>
            <a:r>
              <a:rPr lang="en-US" sz="1700" dirty="0"/>
              <a:t> event routing service</a:t>
            </a:r>
          </a:p>
          <a:p>
            <a:r>
              <a:rPr lang="en-US" sz="1700" dirty="0"/>
              <a:t>Uses publish-subscribe model</a:t>
            </a:r>
          </a:p>
          <a:p>
            <a:r>
              <a:rPr lang="en-US" sz="1700" dirty="0"/>
              <a:t>Designed for event-based and near-real time applications</a:t>
            </a:r>
          </a:p>
          <a:p>
            <a:r>
              <a:rPr lang="en-US" sz="1700" dirty="0"/>
              <a:t>Supports dozen of built-in events from most common Azure services</a:t>
            </a:r>
          </a:p>
        </p:txBody>
      </p:sp>
    </p:spTree>
    <p:extLst>
      <p:ext uri="{BB962C8B-B14F-4D97-AF65-F5344CB8AC3E}">
        <p14:creationId xmlns:p14="http://schemas.microsoft.com/office/powerpoint/2010/main" val="80600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2885" y="117693"/>
            <a:ext cx="10367493" cy="6740307"/>
          </a:xfrm>
          <a:prstGeom prst="rect">
            <a:avLst/>
          </a:prstGeom>
          <a:noFill/>
        </p:spPr>
        <p:txBody>
          <a:bodyPr wrap="square" rtlCol="0">
            <a:spAutoFit/>
          </a:bodyPr>
          <a:lstStyle/>
          <a:p>
            <a:r>
              <a:rPr lang="en-US" dirty="0"/>
              <a:t>What is DevOps?</a:t>
            </a:r>
          </a:p>
          <a:p>
            <a:r>
              <a:rPr lang="en-US" b="1" dirty="0"/>
              <a:t>DevOps</a:t>
            </a:r>
            <a:r>
              <a:rPr lang="en-US" dirty="0"/>
              <a:t> is a set of practices that combine both development (</a:t>
            </a:r>
            <a:r>
              <a:rPr lang="en-US" b="1" dirty="0"/>
              <a:t>Dev</a:t>
            </a:r>
            <a:r>
              <a:rPr lang="en-US" dirty="0"/>
              <a:t>) and operations (</a:t>
            </a:r>
            <a:r>
              <a:rPr lang="en-US" b="1" dirty="0"/>
              <a:t>Ops</a:t>
            </a:r>
            <a:r>
              <a:rPr lang="en-US" dirty="0"/>
              <a:t>).</a:t>
            </a:r>
          </a:p>
          <a:p>
            <a:r>
              <a:rPr lang="en-US" dirty="0"/>
              <a:t>DevOps aims to </a:t>
            </a:r>
            <a:r>
              <a:rPr lang="en-US" b="1" dirty="0"/>
              <a:t>shorten the development life cycle</a:t>
            </a:r>
            <a:r>
              <a:rPr lang="en-US" dirty="0"/>
              <a:t> by providing </a:t>
            </a:r>
            <a:r>
              <a:rPr lang="en-US" b="1" dirty="0"/>
              <a:t>continuous integration</a:t>
            </a:r>
            <a:r>
              <a:rPr lang="en-US" dirty="0"/>
              <a:t> and </a:t>
            </a:r>
            <a:r>
              <a:rPr lang="en-US" b="1" dirty="0"/>
              <a:t>delivery</a:t>
            </a:r>
            <a:r>
              <a:rPr lang="en-US" dirty="0"/>
              <a:t> (CI/CD) capabilities while </a:t>
            </a:r>
            <a:r>
              <a:rPr lang="en-US" b="1" dirty="0"/>
              <a:t>ensuring high quality</a:t>
            </a:r>
            <a:r>
              <a:rPr lang="en-US" dirty="0"/>
              <a:t> of deliverables.</a:t>
            </a:r>
          </a:p>
          <a:p>
            <a:endParaRPr lang="en-US" dirty="0" smtClean="0"/>
          </a:p>
          <a:p>
            <a:r>
              <a:rPr lang="en-US" dirty="0" smtClean="0"/>
              <a:t>Azure </a:t>
            </a:r>
            <a:r>
              <a:rPr lang="en-US" dirty="0"/>
              <a:t>DevOps</a:t>
            </a:r>
          </a:p>
          <a:p>
            <a:r>
              <a:rPr lang="en-US" b="1" dirty="0"/>
              <a:t>Collection of services</a:t>
            </a:r>
            <a:r>
              <a:rPr lang="en-US" dirty="0"/>
              <a:t> for building solutions using DevOps practices</a:t>
            </a:r>
          </a:p>
          <a:p>
            <a:r>
              <a:rPr lang="en-US" dirty="0"/>
              <a:t>Services included</a:t>
            </a:r>
          </a:p>
          <a:p>
            <a:pPr lvl="1"/>
            <a:r>
              <a:rPr lang="en-US" b="1" dirty="0"/>
              <a:t>Boards</a:t>
            </a:r>
            <a:r>
              <a:rPr lang="en-US" dirty="0"/>
              <a:t> – tracking work</a:t>
            </a:r>
          </a:p>
          <a:p>
            <a:pPr lvl="1"/>
            <a:r>
              <a:rPr lang="en-US" b="1" dirty="0"/>
              <a:t>Pipelines</a:t>
            </a:r>
            <a:r>
              <a:rPr lang="en-US" dirty="0"/>
              <a:t> – building CI/CD workflows (build, test and deploy apps)</a:t>
            </a:r>
          </a:p>
          <a:p>
            <a:pPr lvl="1"/>
            <a:r>
              <a:rPr lang="en-US" b="1" dirty="0"/>
              <a:t>Repos</a:t>
            </a:r>
            <a:r>
              <a:rPr lang="en-US" dirty="0"/>
              <a:t> – code collaboration and versioning with </a:t>
            </a:r>
            <a:r>
              <a:rPr lang="en-US" dirty="0" err="1"/>
              <a:t>Git</a:t>
            </a:r>
            <a:endParaRPr lang="en-US" dirty="0"/>
          </a:p>
          <a:p>
            <a:pPr lvl="1"/>
            <a:r>
              <a:rPr lang="en-US" b="1" dirty="0"/>
              <a:t>Test Plans</a:t>
            </a:r>
            <a:r>
              <a:rPr lang="en-US" dirty="0"/>
              <a:t> – manual and exploratory testing</a:t>
            </a:r>
          </a:p>
          <a:p>
            <a:pPr lvl="1"/>
            <a:r>
              <a:rPr lang="en-US" b="1" dirty="0"/>
              <a:t>Artifacts</a:t>
            </a:r>
            <a:r>
              <a:rPr lang="en-US" dirty="0"/>
              <a:t> – manage project deliverables</a:t>
            </a:r>
          </a:p>
          <a:p>
            <a:r>
              <a:rPr lang="en-US" dirty="0"/>
              <a:t>Extensible with </a:t>
            </a:r>
            <a:r>
              <a:rPr lang="en-US" b="1" dirty="0"/>
              <a:t>Marketplace</a:t>
            </a:r>
            <a:r>
              <a:rPr lang="en-US" dirty="0"/>
              <a:t> – over 1000 of available apps</a:t>
            </a:r>
          </a:p>
          <a:p>
            <a:r>
              <a:rPr lang="en-US" dirty="0"/>
              <a:t>Evolved from </a:t>
            </a:r>
            <a:r>
              <a:rPr lang="en-US" b="1" dirty="0"/>
              <a:t>TFS</a:t>
            </a:r>
            <a:r>
              <a:rPr lang="en-US" dirty="0"/>
              <a:t> (Team Foundation Server), through </a:t>
            </a:r>
            <a:r>
              <a:rPr lang="en-US" b="1" dirty="0"/>
              <a:t>VSTS</a:t>
            </a:r>
            <a:r>
              <a:rPr lang="en-US" dirty="0"/>
              <a:t> (Visual Studio Team Services)</a:t>
            </a:r>
          </a:p>
          <a:p>
            <a:endParaRPr lang="en-US" dirty="0" smtClean="0"/>
          </a:p>
          <a:p>
            <a:r>
              <a:rPr lang="en-US" dirty="0" smtClean="0"/>
              <a:t>Azure </a:t>
            </a:r>
            <a:r>
              <a:rPr lang="en-US" dirty="0" err="1"/>
              <a:t>DevTest</a:t>
            </a:r>
            <a:r>
              <a:rPr lang="en-US" dirty="0"/>
              <a:t> Labs</a:t>
            </a:r>
          </a:p>
          <a:p>
            <a:r>
              <a:rPr lang="en-US" dirty="0"/>
              <a:t>Service for creation of </a:t>
            </a:r>
            <a:r>
              <a:rPr lang="en-US" b="1" dirty="0"/>
              <a:t>sandbox environments</a:t>
            </a:r>
            <a:r>
              <a:rPr lang="en-US" dirty="0"/>
              <a:t> for developers/testers (PaaS)</a:t>
            </a:r>
          </a:p>
          <a:p>
            <a:r>
              <a:rPr lang="en-US" dirty="0"/>
              <a:t>Quick setup of </a:t>
            </a:r>
            <a:r>
              <a:rPr lang="en-US" b="1" dirty="0"/>
              <a:t>self-managed virtual machines</a:t>
            </a:r>
            <a:endParaRPr lang="en-US" dirty="0"/>
          </a:p>
          <a:p>
            <a:r>
              <a:rPr lang="en-US" b="1" dirty="0"/>
              <a:t>Preconfigured templates</a:t>
            </a:r>
            <a:r>
              <a:rPr lang="en-US" dirty="0"/>
              <a:t> for VMs</a:t>
            </a:r>
          </a:p>
          <a:p>
            <a:r>
              <a:rPr lang="en-US" dirty="0"/>
              <a:t>Plenty of additional </a:t>
            </a:r>
            <a:r>
              <a:rPr lang="en-US" b="1" dirty="0"/>
              <a:t>artifacts</a:t>
            </a:r>
            <a:r>
              <a:rPr lang="en-US" dirty="0"/>
              <a:t> (tools, apps, custom actions)</a:t>
            </a:r>
          </a:p>
          <a:p>
            <a:r>
              <a:rPr lang="en-US" dirty="0"/>
              <a:t>Lab </a:t>
            </a:r>
            <a:r>
              <a:rPr lang="en-US" b="1" dirty="0"/>
              <a:t>policies</a:t>
            </a:r>
            <a:r>
              <a:rPr lang="en-US" dirty="0"/>
              <a:t> (quotas, sizes, auto-shutdowns)</a:t>
            </a:r>
          </a:p>
          <a:p>
            <a:r>
              <a:rPr lang="en-US" b="1" dirty="0"/>
              <a:t>Share</a:t>
            </a:r>
            <a:r>
              <a:rPr lang="en-US" dirty="0"/>
              <a:t> and </a:t>
            </a:r>
            <a:r>
              <a:rPr lang="en-US" b="1" dirty="0"/>
              <a:t>automate</a:t>
            </a:r>
            <a:r>
              <a:rPr lang="en-US" dirty="0"/>
              <a:t> labs via custom images</a:t>
            </a:r>
          </a:p>
          <a:p>
            <a:r>
              <a:rPr lang="en-US" dirty="0"/>
              <a:t>Premade plugins/API/tools for </a:t>
            </a:r>
            <a:r>
              <a:rPr lang="en-US" b="1" dirty="0"/>
              <a:t>CI/CD pipeline automation</a:t>
            </a:r>
            <a:endParaRPr lang="en-US" dirty="0"/>
          </a:p>
        </p:txBody>
      </p:sp>
    </p:spTree>
    <p:extLst>
      <p:ext uri="{BB962C8B-B14F-4D97-AF65-F5344CB8AC3E}">
        <p14:creationId xmlns:p14="http://schemas.microsoft.com/office/powerpoint/2010/main" val="268253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3944" y="727074"/>
            <a:ext cx="4881093" cy="4016484"/>
          </a:xfrm>
          <a:prstGeom prst="rect">
            <a:avLst/>
          </a:prstGeom>
          <a:noFill/>
        </p:spPr>
        <p:txBody>
          <a:bodyPr wrap="square" rtlCol="0">
            <a:spAutoFit/>
          </a:bodyPr>
          <a:lstStyle/>
          <a:p>
            <a:r>
              <a:rPr lang="en-US" sz="1500" dirty="0"/>
              <a:t>Azure Portal</a:t>
            </a:r>
          </a:p>
          <a:p>
            <a:r>
              <a:rPr lang="en-US" sz="1500" dirty="0"/>
              <a:t>Public web-based interface for management of Azure platform</a:t>
            </a:r>
          </a:p>
          <a:p>
            <a:r>
              <a:rPr lang="en-US" sz="1500" dirty="0"/>
              <a:t>Designed for self-service</a:t>
            </a:r>
          </a:p>
          <a:p>
            <a:r>
              <a:rPr lang="en-US" sz="1500" dirty="0"/>
              <a:t>Customizable</a:t>
            </a:r>
          </a:p>
          <a:p>
            <a:r>
              <a:rPr lang="en-US" sz="1500" dirty="0"/>
              <a:t>Simple tasks</a:t>
            </a:r>
          </a:p>
          <a:p>
            <a:endParaRPr lang="en-US" sz="1500" dirty="0" smtClean="0"/>
          </a:p>
          <a:p>
            <a:r>
              <a:rPr lang="en-US" sz="1500" dirty="0" smtClean="0"/>
              <a:t>Azure </a:t>
            </a:r>
            <a:r>
              <a:rPr lang="en-US" sz="1500" dirty="0"/>
              <a:t>PowerShell</a:t>
            </a:r>
          </a:p>
          <a:p>
            <a:r>
              <a:rPr lang="en-US" sz="1500" dirty="0"/>
              <a:t>PowerShell and module</a:t>
            </a:r>
          </a:p>
          <a:p>
            <a:r>
              <a:rPr lang="en-US" sz="1500" dirty="0"/>
              <a:t>Designed for automation</a:t>
            </a:r>
          </a:p>
          <a:p>
            <a:r>
              <a:rPr lang="en-US" sz="1500" dirty="0"/>
              <a:t>Multi-platform with PowerShell Core</a:t>
            </a:r>
          </a:p>
          <a:p>
            <a:r>
              <a:rPr lang="en-US" sz="1500" dirty="0"/>
              <a:t>Simple to use</a:t>
            </a:r>
          </a:p>
          <a:p>
            <a:pPr lvl="1"/>
            <a:r>
              <a:rPr lang="en-US" sz="1500" dirty="0"/>
              <a:t>Connect-</a:t>
            </a:r>
            <a:r>
              <a:rPr lang="en-US" sz="1500" dirty="0" err="1"/>
              <a:t>AzAccount</a:t>
            </a:r>
            <a:r>
              <a:rPr lang="en-US" sz="1500" dirty="0"/>
              <a:t> – log into Azure</a:t>
            </a:r>
          </a:p>
          <a:p>
            <a:pPr lvl="1"/>
            <a:r>
              <a:rPr lang="en-US" sz="1500" dirty="0"/>
              <a:t>Get-</a:t>
            </a:r>
            <a:r>
              <a:rPr lang="en-US" sz="1500" dirty="0" err="1"/>
              <a:t>AzResourceGroup</a:t>
            </a:r>
            <a:r>
              <a:rPr lang="en-US" sz="1500" dirty="0"/>
              <a:t> – list resource groups</a:t>
            </a:r>
          </a:p>
          <a:p>
            <a:pPr lvl="1"/>
            <a:r>
              <a:rPr lang="en-US" sz="1500" dirty="0"/>
              <a:t>New-</a:t>
            </a:r>
            <a:r>
              <a:rPr lang="en-US" sz="1500" dirty="0" err="1"/>
              <a:t>AzResourceGroup</a:t>
            </a:r>
            <a:r>
              <a:rPr lang="en-US" sz="1500" dirty="0"/>
              <a:t> – create new resource group</a:t>
            </a:r>
          </a:p>
          <a:p>
            <a:pPr lvl="1"/>
            <a:r>
              <a:rPr lang="en-US" sz="1500" dirty="0"/>
              <a:t>New-</a:t>
            </a:r>
            <a:r>
              <a:rPr lang="en-US" sz="1500" dirty="0" err="1"/>
              <a:t>AzVm</a:t>
            </a:r>
            <a:r>
              <a:rPr lang="en-US" sz="1500" dirty="0"/>
              <a:t> – create virtual </a:t>
            </a:r>
            <a:r>
              <a:rPr lang="en-US" sz="1500" dirty="0" smtClean="0"/>
              <a:t>machine</a:t>
            </a:r>
            <a:endParaRPr lang="en-US" sz="1500" dirty="0"/>
          </a:p>
        </p:txBody>
      </p:sp>
      <p:sp>
        <p:nvSpPr>
          <p:cNvPr id="3" name="TextBox 2"/>
          <p:cNvSpPr txBox="1"/>
          <p:nvPr/>
        </p:nvSpPr>
        <p:spPr>
          <a:xfrm>
            <a:off x="6282744" y="471965"/>
            <a:ext cx="4881093" cy="5401479"/>
          </a:xfrm>
          <a:prstGeom prst="rect">
            <a:avLst/>
          </a:prstGeom>
          <a:noFill/>
        </p:spPr>
        <p:txBody>
          <a:bodyPr wrap="square" rtlCol="0">
            <a:spAutoFit/>
          </a:bodyPr>
          <a:lstStyle/>
          <a:p>
            <a:r>
              <a:rPr lang="en-US" sz="1500" dirty="0" smtClean="0"/>
              <a:t>Azure </a:t>
            </a:r>
            <a:r>
              <a:rPr lang="en-US" sz="1500" dirty="0"/>
              <a:t>CLI</a:t>
            </a:r>
          </a:p>
          <a:p>
            <a:r>
              <a:rPr lang="en-US" sz="1500" dirty="0"/>
              <a:t>Command Line Interface for Azure</a:t>
            </a:r>
          </a:p>
          <a:p>
            <a:r>
              <a:rPr lang="en-US" sz="1500" dirty="0"/>
              <a:t>Designed for automation</a:t>
            </a:r>
          </a:p>
          <a:p>
            <a:r>
              <a:rPr lang="en-US" sz="1500" dirty="0"/>
              <a:t>Multi-platform (Python)</a:t>
            </a:r>
          </a:p>
          <a:p>
            <a:r>
              <a:rPr lang="en-US" sz="1500" dirty="0"/>
              <a:t>Simple to use</a:t>
            </a:r>
          </a:p>
          <a:p>
            <a:pPr lvl="1"/>
            <a:r>
              <a:rPr lang="en-US" sz="1500" dirty="0" err="1"/>
              <a:t>az</a:t>
            </a:r>
            <a:r>
              <a:rPr lang="en-US" sz="1500" dirty="0"/>
              <a:t> login – log into Azure</a:t>
            </a:r>
          </a:p>
          <a:p>
            <a:pPr lvl="1"/>
            <a:r>
              <a:rPr lang="en-US" sz="1500" dirty="0" err="1"/>
              <a:t>az</a:t>
            </a:r>
            <a:r>
              <a:rPr lang="en-US" sz="1500" dirty="0"/>
              <a:t> group list – list resource groups</a:t>
            </a:r>
          </a:p>
          <a:p>
            <a:pPr lvl="1"/>
            <a:r>
              <a:rPr lang="en-US" sz="1500" dirty="0" err="1"/>
              <a:t>az</a:t>
            </a:r>
            <a:r>
              <a:rPr lang="en-US" sz="1500" dirty="0"/>
              <a:t> group create – create new resource group</a:t>
            </a:r>
          </a:p>
          <a:p>
            <a:pPr lvl="1"/>
            <a:r>
              <a:rPr lang="en-US" sz="1500" dirty="0" err="1"/>
              <a:t>az</a:t>
            </a:r>
            <a:r>
              <a:rPr lang="en-US" sz="1500" dirty="0"/>
              <a:t> </a:t>
            </a:r>
            <a:r>
              <a:rPr lang="en-US" sz="1500" dirty="0" err="1"/>
              <a:t>vm</a:t>
            </a:r>
            <a:r>
              <a:rPr lang="en-US" sz="1500" dirty="0"/>
              <a:t> create – create virtual machine</a:t>
            </a:r>
          </a:p>
          <a:p>
            <a:r>
              <a:rPr lang="en-US" sz="1500" dirty="0"/>
              <a:t>Native OS terminal scripting</a:t>
            </a:r>
          </a:p>
          <a:p>
            <a:endParaRPr lang="en-US" sz="1500" dirty="0" smtClean="0"/>
          </a:p>
          <a:p>
            <a:r>
              <a:rPr lang="en-US" sz="1500" dirty="0" smtClean="0"/>
              <a:t>Azure </a:t>
            </a:r>
            <a:r>
              <a:rPr lang="en-US" sz="1500" dirty="0"/>
              <a:t>Cloud Shell</a:t>
            </a:r>
          </a:p>
          <a:p>
            <a:r>
              <a:rPr lang="en-US" sz="1500" dirty="0"/>
              <a:t>Cloud-based scripting environment</a:t>
            </a:r>
          </a:p>
          <a:p>
            <a:r>
              <a:rPr lang="en-US" sz="1500" dirty="0"/>
              <a:t>Completely free</a:t>
            </a:r>
          </a:p>
          <a:p>
            <a:r>
              <a:rPr lang="en-US" sz="1500" dirty="0"/>
              <a:t>Supports both Azure PowerShell and Azure CLI</a:t>
            </a:r>
          </a:p>
          <a:p>
            <a:r>
              <a:rPr lang="en-US" sz="1500" dirty="0"/>
              <a:t>Dozen of additional tools</a:t>
            </a:r>
          </a:p>
          <a:p>
            <a:r>
              <a:rPr lang="en-US" sz="1500" dirty="0"/>
              <a:t>Multiple client interfaces</a:t>
            </a:r>
          </a:p>
          <a:p>
            <a:pPr lvl="1"/>
            <a:r>
              <a:rPr lang="en-US" sz="1500" dirty="0"/>
              <a:t>Azure Portal integration (portal.azure.com)</a:t>
            </a:r>
          </a:p>
          <a:p>
            <a:pPr lvl="1"/>
            <a:r>
              <a:rPr lang="en-US" sz="1500" dirty="0"/>
              <a:t>Shell Portal (shell.azure.com)</a:t>
            </a:r>
          </a:p>
          <a:p>
            <a:pPr lvl="1"/>
            <a:r>
              <a:rPr lang="en-US" sz="1500" dirty="0"/>
              <a:t>Visual Studio Code Extension</a:t>
            </a:r>
          </a:p>
          <a:p>
            <a:pPr lvl="1"/>
            <a:r>
              <a:rPr lang="en-US" sz="1500" dirty="0"/>
              <a:t>Windows Terminal</a:t>
            </a:r>
          </a:p>
          <a:p>
            <a:pPr lvl="1"/>
            <a:r>
              <a:rPr lang="en-US" sz="1500" dirty="0"/>
              <a:t>Azure Mobile App</a:t>
            </a:r>
          </a:p>
          <a:p>
            <a:pPr lvl="1"/>
            <a:r>
              <a:rPr lang="en-US" sz="1500" dirty="0"/>
              <a:t>Microsoft Docs integration</a:t>
            </a:r>
          </a:p>
        </p:txBody>
      </p:sp>
    </p:spTree>
    <p:extLst>
      <p:ext uri="{BB962C8B-B14F-4D97-AF65-F5344CB8AC3E}">
        <p14:creationId xmlns:p14="http://schemas.microsoft.com/office/powerpoint/2010/main" val="2085348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4" y="0"/>
            <a:ext cx="10353762" cy="970450"/>
          </a:xfrm>
        </p:spPr>
        <p:txBody>
          <a:bodyPr>
            <a:normAutofit fontScale="90000"/>
          </a:bodyPr>
          <a:lstStyle/>
          <a:p>
            <a:r>
              <a:rPr lang="en-US" dirty="0" smtClean="0"/>
              <a:t>Topics</a:t>
            </a:r>
            <a:endParaRPr lang="en-US" dirty="0"/>
          </a:p>
        </p:txBody>
      </p:sp>
      <p:sp>
        <p:nvSpPr>
          <p:cNvPr id="3" name="Content Placeholder 2"/>
          <p:cNvSpPr>
            <a:spLocks noGrp="1"/>
          </p:cNvSpPr>
          <p:nvPr>
            <p:ph idx="1"/>
          </p:nvPr>
        </p:nvSpPr>
        <p:spPr>
          <a:xfrm>
            <a:off x="464451" y="1305301"/>
            <a:ext cx="11538659" cy="5675049"/>
          </a:xfrm>
        </p:spPr>
        <p:txBody>
          <a:bodyPr>
            <a:normAutofit/>
          </a:bodyPr>
          <a:lstStyle/>
          <a:p>
            <a:r>
              <a:rPr lang="en-US" dirty="0">
                <a:effectLst/>
              </a:rPr>
              <a:t>Describe DevOps solutions available on Azure such as Azure DevOps and Azure </a:t>
            </a:r>
            <a:r>
              <a:rPr lang="en-US" dirty="0" err="1">
                <a:effectLst/>
              </a:rPr>
              <a:t>DevTest</a:t>
            </a:r>
            <a:r>
              <a:rPr lang="en-US" dirty="0">
                <a:effectLst/>
              </a:rPr>
              <a:t> Labs</a:t>
            </a:r>
          </a:p>
          <a:p>
            <a:r>
              <a:rPr lang="en-US" dirty="0">
                <a:effectLst/>
              </a:rPr>
              <a:t>Describe Azure management tools such as Azure Portal, Azure PowerShell, Azure CLI and Cloud Shell</a:t>
            </a:r>
          </a:p>
          <a:p>
            <a:r>
              <a:rPr lang="en-US" dirty="0">
                <a:effectLst/>
              </a:rPr>
              <a:t>Describe Azure Advisor</a:t>
            </a:r>
          </a:p>
          <a:p>
            <a:r>
              <a:rPr lang="en-US" dirty="0">
                <a:effectLst/>
              </a:rPr>
              <a:t>Describe Network Security Groups (NSG)</a:t>
            </a:r>
          </a:p>
          <a:p>
            <a:r>
              <a:rPr lang="en-US" dirty="0">
                <a:effectLst/>
              </a:rPr>
              <a:t>Describe Application Security Groups (ASG)</a:t>
            </a:r>
          </a:p>
          <a:p>
            <a:r>
              <a:rPr lang="en-US" dirty="0">
                <a:effectLst/>
              </a:rPr>
              <a:t>Describe User-defined Routes (UDR)</a:t>
            </a:r>
          </a:p>
          <a:p>
            <a:r>
              <a:rPr lang="en-US" dirty="0">
                <a:effectLst/>
              </a:rPr>
              <a:t>Describe Azure Firewall</a:t>
            </a:r>
          </a:p>
          <a:p>
            <a:r>
              <a:rPr lang="en-US" dirty="0">
                <a:effectLst/>
              </a:rPr>
              <a:t>Describe Azure DDoS Protection</a:t>
            </a:r>
            <a:endParaRPr lang="en-US" dirty="0">
              <a:effectLst/>
            </a:endParaRPr>
          </a:p>
        </p:txBody>
      </p:sp>
    </p:spTree>
    <p:extLst>
      <p:ext uri="{BB962C8B-B14F-4D97-AF65-F5344CB8AC3E}">
        <p14:creationId xmlns:p14="http://schemas.microsoft.com/office/powerpoint/2010/main" val="2976428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0158" y="394692"/>
            <a:ext cx="10367493" cy="3139321"/>
          </a:xfrm>
          <a:prstGeom prst="rect">
            <a:avLst/>
          </a:prstGeom>
          <a:noFill/>
        </p:spPr>
        <p:txBody>
          <a:bodyPr wrap="square" rtlCol="0">
            <a:spAutoFit/>
          </a:bodyPr>
          <a:lstStyle/>
          <a:p>
            <a:r>
              <a:rPr lang="en-US" b="1" dirty="0"/>
              <a:t>Azure Advisor</a:t>
            </a:r>
          </a:p>
          <a:p>
            <a:endParaRPr lang="en-US" b="1" dirty="0" smtClean="0"/>
          </a:p>
          <a:p>
            <a:r>
              <a:rPr lang="en-US" b="1" dirty="0" smtClean="0"/>
              <a:t>Personalized </a:t>
            </a:r>
            <a:r>
              <a:rPr lang="en-US" b="1" dirty="0"/>
              <a:t>consultant</a:t>
            </a:r>
            <a:r>
              <a:rPr lang="en-US" dirty="0"/>
              <a:t> service</a:t>
            </a:r>
          </a:p>
          <a:p>
            <a:r>
              <a:rPr lang="en-US" dirty="0"/>
              <a:t>Designed to provide </a:t>
            </a:r>
            <a:r>
              <a:rPr lang="en-US" b="1" dirty="0"/>
              <a:t>recommendations</a:t>
            </a:r>
            <a:r>
              <a:rPr lang="en-US" dirty="0"/>
              <a:t> and </a:t>
            </a:r>
            <a:r>
              <a:rPr lang="en-US" b="1" dirty="0"/>
              <a:t>best practices</a:t>
            </a:r>
            <a:r>
              <a:rPr lang="en-US" dirty="0"/>
              <a:t> for</a:t>
            </a:r>
          </a:p>
          <a:p>
            <a:pPr lvl="1"/>
            <a:r>
              <a:rPr lang="en-US" b="1" dirty="0"/>
              <a:t>Cost</a:t>
            </a:r>
            <a:r>
              <a:rPr lang="en-US" dirty="0"/>
              <a:t> (SKU sizes, idle services, reserved instances, etc.)</a:t>
            </a:r>
          </a:p>
          <a:p>
            <a:pPr lvl="1"/>
            <a:r>
              <a:rPr lang="en-US" b="1" dirty="0"/>
              <a:t>Security</a:t>
            </a:r>
            <a:r>
              <a:rPr lang="en-US" dirty="0"/>
              <a:t> (MFA settings, vulnerability settings, agent installations, etc.)</a:t>
            </a:r>
          </a:p>
          <a:p>
            <a:pPr lvl="1"/>
            <a:r>
              <a:rPr lang="en-US" b="1" dirty="0"/>
              <a:t>Reliability</a:t>
            </a:r>
            <a:r>
              <a:rPr lang="en-US" dirty="0"/>
              <a:t> (redundancy settings, soft delete on blobs, etc.)</a:t>
            </a:r>
          </a:p>
          <a:p>
            <a:pPr lvl="1"/>
            <a:r>
              <a:rPr lang="en-US" b="1" dirty="0"/>
              <a:t>Performance</a:t>
            </a:r>
            <a:r>
              <a:rPr lang="en-US" dirty="0"/>
              <a:t> (SKU sizes, SDK versions, IO throttling, etc.)</a:t>
            </a:r>
          </a:p>
          <a:p>
            <a:pPr lvl="1"/>
            <a:r>
              <a:rPr lang="en-US" b="1" dirty="0"/>
              <a:t>Operational</a:t>
            </a:r>
            <a:r>
              <a:rPr lang="en-US" dirty="0"/>
              <a:t> Excellence (service health, subscription limits, etc.)</a:t>
            </a:r>
          </a:p>
          <a:p>
            <a:r>
              <a:rPr lang="en-US" b="1" dirty="0"/>
              <a:t>Actionable</a:t>
            </a:r>
            <a:r>
              <a:rPr lang="en-US" dirty="0"/>
              <a:t> recommendations</a:t>
            </a:r>
          </a:p>
          <a:p>
            <a:r>
              <a:rPr lang="en-US" b="1" dirty="0"/>
              <a:t>Free</a:t>
            </a:r>
            <a:r>
              <a:rPr lang="en-US" dirty="0"/>
              <a:t>!</a:t>
            </a:r>
          </a:p>
        </p:txBody>
      </p:sp>
    </p:spTree>
    <p:extLst>
      <p:ext uri="{BB962C8B-B14F-4D97-AF65-F5344CB8AC3E}">
        <p14:creationId xmlns:p14="http://schemas.microsoft.com/office/powerpoint/2010/main" val="2647866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0158" y="394692"/>
            <a:ext cx="10367493" cy="4524315"/>
          </a:xfrm>
          <a:prstGeom prst="rect">
            <a:avLst/>
          </a:prstGeom>
          <a:noFill/>
        </p:spPr>
        <p:txBody>
          <a:bodyPr wrap="square" rtlCol="0">
            <a:spAutoFit/>
          </a:bodyPr>
          <a:lstStyle/>
          <a:p>
            <a:r>
              <a:rPr lang="en-US" dirty="0"/>
              <a:t>Network Security Groups</a:t>
            </a:r>
          </a:p>
          <a:p>
            <a:r>
              <a:rPr lang="en-US" dirty="0"/>
              <a:t>Designed to </a:t>
            </a:r>
            <a:r>
              <a:rPr lang="en-US" b="1" dirty="0"/>
              <a:t>filter traffic</a:t>
            </a:r>
            <a:r>
              <a:rPr lang="en-US" dirty="0"/>
              <a:t> to (inbound) and from (outbound) Azure resources located in - Azure Virtual Network</a:t>
            </a:r>
          </a:p>
          <a:p>
            <a:r>
              <a:rPr lang="en-US" dirty="0"/>
              <a:t>Filtering controlled by </a:t>
            </a:r>
            <a:r>
              <a:rPr lang="en-US" b="1" dirty="0"/>
              <a:t>rules</a:t>
            </a:r>
            <a:endParaRPr lang="en-US" dirty="0"/>
          </a:p>
          <a:p>
            <a:r>
              <a:rPr lang="en-US" dirty="0"/>
              <a:t>Ability to have </a:t>
            </a:r>
            <a:r>
              <a:rPr lang="en-US" b="1" dirty="0"/>
              <a:t>multiple</a:t>
            </a:r>
            <a:r>
              <a:rPr lang="en-US" dirty="0"/>
              <a:t> inbound and outbound </a:t>
            </a:r>
            <a:r>
              <a:rPr lang="en-US" b="1" dirty="0"/>
              <a:t>rules</a:t>
            </a:r>
            <a:endParaRPr lang="en-US" dirty="0"/>
          </a:p>
          <a:p>
            <a:r>
              <a:rPr lang="en-US" dirty="0"/>
              <a:t>Rules are created by specifying</a:t>
            </a:r>
          </a:p>
          <a:p>
            <a:pPr lvl="1"/>
            <a:r>
              <a:rPr lang="en-US" b="1" dirty="0"/>
              <a:t>Source</a:t>
            </a:r>
            <a:r>
              <a:rPr lang="en-US" dirty="0"/>
              <a:t>/</a:t>
            </a:r>
            <a:r>
              <a:rPr lang="en-US" b="1" dirty="0"/>
              <a:t>Destination</a:t>
            </a:r>
            <a:r>
              <a:rPr lang="en-US" dirty="0"/>
              <a:t> (IP addresses, service tags, application security groups)</a:t>
            </a:r>
          </a:p>
          <a:p>
            <a:pPr lvl="1"/>
            <a:r>
              <a:rPr lang="en-US" b="1" dirty="0"/>
              <a:t>Protocol</a:t>
            </a:r>
            <a:r>
              <a:rPr lang="en-US" dirty="0"/>
              <a:t> (TCP, UDP, any)</a:t>
            </a:r>
          </a:p>
          <a:p>
            <a:pPr lvl="1"/>
            <a:r>
              <a:rPr lang="en-US" b="1" dirty="0"/>
              <a:t>Port</a:t>
            </a:r>
            <a:r>
              <a:rPr lang="en-US" dirty="0"/>
              <a:t> (or Port Ranges, ex. 3389 – RDP, 22 – SSH, 80 HTTP, 443 HTTPS)</a:t>
            </a:r>
          </a:p>
          <a:p>
            <a:pPr lvl="1"/>
            <a:r>
              <a:rPr lang="en-US" b="1" dirty="0"/>
              <a:t>Direction</a:t>
            </a:r>
            <a:r>
              <a:rPr lang="en-US" dirty="0"/>
              <a:t> (inbound or outbound)</a:t>
            </a:r>
          </a:p>
          <a:p>
            <a:pPr lvl="1"/>
            <a:r>
              <a:rPr lang="en-US" b="1" dirty="0"/>
              <a:t>Priority</a:t>
            </a:r>
            <a:r>
              <a:rPr lang="en-US" dirty="0"/>
              <a:t> (order of evaluation</a:t>
            </a:r>
            <a:r>
              <a:rPr lang="en-US" dirty="0" smtClean="0"/>
              <a:t>)</a:t>
            </a:r>
          </a:p>
          <a:p>
            <a:pPr lvl="1"/>
            <a:endParaRPr lang="en-US" dirty="0"/>
          </a:p>
          <a:p>
            <a:r>
              <a:rPr lang="en-US" dirty="0"/>
              <a:t>Application Security Groups</a:t>
            </a:r>
          </a:p>
          <a:p>
            <a:r>
              <a:rPr lang="en-US" dirty="0"/>
              <a:t>Feature that allows </a:t>
            </a:r>
            <a:r>
              <a:rPr lang="en-US" b="1" dirty="0"/>
              <a:t>grouping of virtual machines</a:t>
            </a:r>
            <a:r>
              <a:rPr lang="en-US" dirty="0"/>
              <a:t> located in Azure virtual network</a:t>
            </a:r>
          </a:p>
          <a:p>
            <a:r>
              <a:rPr lang="en-US" dirty="0"/>
              <a:t>Designed to </a:t>
            </a:r>
            <a:r>
              <a:rPr lang="en-US" b="1" dirty="0"/>
              <a:t>reduce</a:t>
            </a:r>
            <a:r>
              <a:rPr lang="en-US" dirty="0"/>
              <a:t> the </a:t>
            </a:r>
            <a:r>
              <a:rPr lang="en-US" b="1" dirty="0"/>
              <a:t>maintenance effort</a:t>
            </a:r>
            <a:r>
              <a:rPr lang="en-US" dirty="0"/>
              <a:t> (assign ASG instead of the explicit IP address)</a:t>
            </a:r>
          </a:p>
          <a:p>
            <a:pPr lvl="1"/>
            <a:endParaRPr lang="en-US" dirty="0"/>
          </a:p>
        </p:txBody>
      </p:sp>
    </p:spTree>
    <p:extLst>
      <p:ext uri="{BB962C8B-B14F-4D97-AF65-F5344CB8AC3E}">
        <p14:creationId xmlns:p14="http://schemas.microsoft.com/office/powerpoint/2010/main" val="52895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2885" y="2043188"/>
            <a:ext cx="10367493" cy="2031325"/>
          </a:xfrm>
          <a:prstGeom prst="rect">
            <a:avLst/>
          </a:prstGeom>
          <a:noFill/>
        </p:spPr>
        <p:txBody>
          <a:bodyPr wrap="square" rtlCol="0">
            <a:spAutoFit/>
          </a:bodyPr>
          <a:lstStyle/>
          <a:p>
            <a:r>
              <a:rPr lang="en-US" dirty="0"/>
              <a:t>Routing</a:t>
            </a:r>
          </a:p>
          <a:p>
            <a:r>
              <a:rPr lang="en-US" dirty="0"/>
              <a:t>Process of finding/selecting a path for traffic in one or across multiple networks.</a:t>
            </a:r>
          </a:p>
          <a:p>
            <a:r>
              <a:rPr lang="en-US" dirty="0"/>
              <a:t>User-defined Routes</a:t>
            </a:r>
          </a:p>
          <a:p>
            <a:r>
              <a:rPr lang="en-US" dirty="0"/>
              <a:t>Custom (user-defined, static) routes (UDRs)</a:t>
            </a:r>
          </a:p>
          <a:p>
            <a:r>
              <a:rPr lang="en-US" dirty="0"/>
              <a:t>Designed to override Azure’s default routing or add new routes</a:t>
            </a:r>
          </a:p>
          <a:p>
            <a:r>
              <a:rPr lang="en-US" dirty="0"/>
              <a:t>Managed via Azure Route Table resource</a:t>
            </a:r>
          </a:p>
          <a:p>
            <a:r>
              <a:rPr lang="en-US" dirty="0"/>
              <a:t>Associated with a zero or more Virtual Network subnets</a:t>
            </a:r>
          </a:p>
        </p:txBody>
      </p:sp>
    </p:spTree>
    <p:extLst>
      <p:ext uri="{BB962C8B-B14F-4D97-AF65-F5344CB8AC3E}">
        <p14:creationId xmlns:p14="http://schemas.microsoft.com/office/powerpoint/2010/main" val="79562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6975" y="2030309"/>
            <a:ext cx="10367493" cy="2585323"/>
          </a:xfrm>
          <a:prstGeom prst="rect">
            <a:avLst/>
          </a:prstGeom>
          <a:noFill/>
        </p:spPr>
        <p:txBody>
          <a:bodyPr wrap="square" rtlCol="0">
            <a:spAutoFit/>
          </a:bodyPr>
          <a:lstStyle/>
          <a:p>
            <a:r>
              <a:rPr lang="en-US" dirty="0"/>
              <a:t>Firewall</a:t>
            </a:r>
          </a:p>
          <a:p>
            <a:r>
              <a:rPr lang="en-US" dirty="0"/>
              <a:t>Firewall is a network security service that monitors and controls incoming and outgoing traffic.</a:t>
            </a:r>
          </a:p>
          <a:p>
            <a:r>
              <a:rPr lang="en-US" dirty="0"/>
              <a:t>Azure Firewall</a:t>
            </a:r>
          </a:p>
          <a:p>
            <a:r>
              <a:rPr lang="en-US" dirty="0"/>
              <a:t>Managed, cloud-based </a:t>
            </a:r>
            <a:r>
              <a:rPr lang="en-US" b="1" dirty="0"/>
              <a:t>firewall service</a:t>
            </a:r>
            <a:r>
              <a:rPr lang="en-US" dirty="0"/>
              <a:t> (PaaS, Firewall as a Service)</a:t>
            </a:r>
          </a:p>
          <a:p>
            <a:r>
              <a:rPr lang="en-US" dirty="0"/>
              <a:t>Built-in </a:t>
            </a:r>
            <a:r>
              <a:rPr lang="en-US" b="1" dirty="0"/>
              <a:t>high availability</a:t>
            </a:r>
            <a:endParaRPr lang="en-US" dirty="0"/>
          </a:p>
          <a:p>
            <a:r>
              <a:rPr lang="en-US" dirty="0"/>
              <a:t>Highly </a:t>
            </a:r>
            <a:r>
              <a:rPr lang="en-US" b="1" dirty="0"/>
              <a:t>Scalable</a:t>
            </a:r>
            <a:endParaRPr lang="en-US" dirty="0"/>
          </a:p>
          <a:p>
            <a:r>
              <a:rPr lang="en-US" b="1" dirty="0"/>
              <a:t>Inbound</a:t>
            </a:r>
            <a:r>
              <a:rPr lang="en-US" dirty="0"/>
              <a:t> &amp; </a:t>
            </a:r>
            <a:r>
              <a:rPr lang="en-US" b="1" dirty="0"/>
              <a:t>outbound</a:t>
            </a:r>
            <a:r>
              <a:rPr lang="en-US" dirty="0"/>
              <a:t> traffic filtering rules</a:t>
            </a:r>
          </a:p>
          <a:p>
            <a:r>
              <a:rPr lang="en-US" dirty="0"/>
              <a:t>Support for </a:t>
            </a:r>
            <a:r>
              <a:rPr lang="en-US" b="1" dirty="0"/>
              <a:t>FQDN</a:t>
            </a:r>
            <a:r>
              <a:rPr lang="en-US" dirty="0"/>
              <a:t> (Fully Qualified Domain Name), ex. microsoft.com</a:t>
            </a:r>
          </a:p>
          <a:p>
            <a:r>
              <a:rPr lang="en-US" dirty="0"/>
              <a:t>Fully integrated with Azure monitor for logging and analytics</a:t>
            </a:r>
          </a:p>
        </p:txBody>
      </p:sp>
    </p:spTree>
    <p:extLst>
      <p:ext uri="{BB962C8B-B14F-4D97-AF65-F5344CB8AC3E}">
        <p14:creationId xmlns:p14="http://schemas.microsoft.com/office/powerpoint/2010/main" val="2442781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0158" y="394692"/>
            <a:ext cx="10367493" cy="4801314"/>
          </a:xfrm>
          <a:prstGeom prst="rect">
            <a:avLst/>
          </a:prstGeom>
          <a:noFill/>
        </p:spPr>
        <p:txBody>
          <a:bodyPr wrap="square" rtlCol="0">
            <a:spAutoFit/>
          </a:bodyPr>
          <a:lstStyle/>
          <a:p>
            <a:r>
              <a:rPr lang="en-US" dirty="0" err="1"/>
              <a:t>DoS</a:t>
            </a:r>
            <a:r>
              <a:rPr lang="en-US" dirty="0"/>
              <a:t> - Denial of Service</a:t>
            </a:r>
          </a:p>
          <a:p>
            <a:r>
              <a:rPr lang="en-US" dirty="0"/>
              <a:t>Cyber-attack with intent to cause temporary or indefinite </a:t>
            </a:r>
            <a:r>
              <a:rPr lang="en-US" b="1" dirty="0"/>
              <a:t>disruption of service</a:t>
            </a:r>
            <a:endParaRPr lang="en-US" dirty="0"/>
          </a:p>
          <a:p>
            <a:endParaRPr lang="en-US" dirty="0" smtClean="0"/>
          </a:p>
          <a:p>
            <a:r>
              <a:rPr lang="en-US" dirty="0" smtClean="0"/>
              <a:t>DDoS </a:t>
            </a:r>
            <a:r>
              <a:rPr lang="en-US" dirty="0"/>
              <a:t>- Distributed Denial of Service</a:t>
            </a:r>
          </a:p>
          <a:p>
            <a:r>
              <a:rPr lang="en-US" b="1" dirty="0" err="1"/>
              <a:t>DoS</a:t>
            </a:r>
            <a:r>
              <a:rPr lang="en-US" dirty="0"/>
              <a:t> attack that is originating </a:t>
            </a:r>
            <a:r>
              <a:rPr lang="en-US" b="1" dirty="0"/>
              <a:t>from multiple servers</a:t>
            </a:r>
            <a:endParaRPr lang="en-US" dirty="0"/>
          </a:p>
          <a:p>
            <a:endParaRPr lang="en-US" dirty="0" smtClean="0"/>
          </a:p>
          <a:p>
            <a:endParaRPr lang="en-US" dirty="0"/>
          </a:p>
          <a:p>
            <a:r>
              <a:rPr lang="en-US" b="1" dirty="0" smtClean="0"/>
              <a:t>Azure </a:t>
            </a:r>
            <a:r>
              <a:rPr lang="en-US" b="1" dirty="0"/>
              <a:t>DDoS Protection</a:t>
            </a:r>
          </a:p>
          <a:p>
            <a:endParaRPr lang="en-US" b="1" dirty="0" smtClean="0"/>
          </a:p>
          <a:p>
            <a:r>
              <a:rPr lang="en-US" b="1" dirty="0" smtClean="0"/>
              <a:t>DDoS </a:t>
            </a:r>
            <a:r>
              <a:rPr lang="en-US" b="1" dirty="0"/>
              <a:t>protection service</a:t>
            </a:r>
            <a:r>
              <a:rPr lang="en-US" dirty="0"/>
              <a:t> in Azure</a:t>
            </a:r>
          </a:p>
          <a:p>
            <a:r>
              <a:rPr lang="en-US" dirty="0"/>
              <a:t>Designed to</a:t>
            </a:r>
          </a:p>
          <a:p>
            <a:pPr lvl="1"/>
            <a:r>
              <a:rPr lang="en-US" b="1" dirty="0"/>
              <a:t>Detect malicious traffic</a:t>
            </a:r>
            <a:r>
              <a:rPr lang="en-US" dirty="0"/>
              <a:t> </a:t>
            </a:r>
            <a:r>
              <a:rPr lang="en-US" b="1" dirty="0"/>
              <a:t>and block it</a:t>
            </a:r>
            <a:r>
              <a:rPr lang="en-US" dirty="0"/>
              <a:t> while allowing legitimate users to connect</a:t>
            </a:r>
          </a:p>
          <a:p>
            <a:pPr lvl="1"/>
            <a:r>
              <a:rPr lang="en-US" b="1" dirty="0"/>
              <a:t>Prevent additional costs</a:t>
            </a:r>
            <a:r>
              <a:rPr lang="en-US" dirty="0"/>
              <a:t> for auto-scaling environments</a:t>
            </a:r>
          </a:p>
          <a:p>
            <a:r>
              <a:rPr lang="en-US" dirty="0"/>
              <a:t>Two tiers</a:t>
            </a:r>
          </a:p>
          <a:p>
            <a:pPr lvl="1"/>
            <a:r>
              <a:rPr lang="en-US" b="1" dirty="0"/>
              <a:t>Basic</a:t>
            </a:r>
            <a:r>
              <a:rPr lang="en-US" dirty="0"/>
              <a:t> – automatically enabled for Azure platform</a:t>
            </a:r>
          </a:p>
          <a:p>
            <a:pPr lvl="1"/>
            <a:r>
              <a:rPr lang="en-US" b="1" dirty="0"/>
              <a:t>Standard</a:t>
            </a:r>
            <a:r>
              <a:rPr lang="en-US" dirty="0"/>
              <a:t> – additional mitigation &amp; monitoring capabilities for Azure Virtual Network resources</a:t>
            </a:r>
          </a:p>
          <a:p>
            <a:r>
              <a:rPr lang="en-US" dirty="0"/>
              <a:t>Standard tier uses machine learning to </a:t>
            </a:r>
            <a:r>
              <a:rPr lang="en-US" b="1" dirty="0"/>
              <a:t>analyze traffic patterns</a:t>
            </a:r>
            <a:r>
              <a:rPr lang="en-US" dirty="0"/>
              <a:t> for better accuracy</a:t>
            </a:r>
          </a:p>
        </p:txBody>
      </p:sp>
    </p:spTree>
    <p:extLst>
      <p:ext uri="{BB962C8B-B14F-4D97-AF65-F5344CB8AC3E}">
        <p14:creationId xmlns:p14="http://schemas.microsoft.com/office/powerpoint/2010/main" val="45523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0158" y="394692"/>
            <a:ext cx="10367493" cy="3416320"/>
          </a:xfrm>
          <a:prstGeom prst="rect">
            <a:avLst/>
          </a:prstGeom>
          <a:noFill/>
        </p:spPr>
        <p:txBody>
          <a:bodyPr wrap="square" rtlCol="0">
            <a:spAutoFit/>
          </a:bodyPr>
          <a:lstStyle/>
          <a:p>
            <a:r>
              <a:rPr lang="en-US" dirty="0"/>
              <a:t>Identity</a:t>
            </a:r>
          </a:p>
          <a:p>
            <a:r>
              <a:rPr lang="en-US" dirty="0"/>
              <a:t>A user with a username and password.</a:t>
            </a:r>
          </a:p>
          <a:p>
            <a:r>
              <a:rPr lang="en-US" dirty="0"/>
              <a:t>Also applications or other servers with secret keys or certificates.</a:t>
            </a:r>
          </a:p>
          <a:p>
            <a:r>
              <a:rPr lang="en-US" dirty="0"/>
              <a:t>The fact of being something or someone.</a:t>
            </a:r>
          </a:p>
          <a:p>
            <a:r>
              <a:rPr lang="en-US" dirty="0"/>
              <a:t>Authentication</a:t>
            </a:r>
          </a:p>
          <a:p>
            <a:r>
              <a:rPr lang="en-US" dirty="0"/>
              <a:t>The process of </a:t>
            </a:r>
            <a:r>
              <a:rPr lang="en-US" b="1" dirty="0"/>
              <a:t>verification/assertion of identity</a:t>
            </a:r>
            <a:endParaRPr lang="en-US" dirty="0"/>
          </a:p>
          <a:p>
            <a:r>
              <a:rPr lang="en-US" dirty="0"/>
              <a:t>Authorization</a:t>
            </a:r>
          </a:p>
          <a:p>
            <a:r>
              <a:rPr lang="en-US" dirty="0"/>
              <a:t>The process of </a:t>
            </a:r>
            <a:r>
              <a:rPr lang="en-US" b="1" dirty="0"/>
              <a:t>ensuring</a:t>
            </a:r>
            <a:r>
              <a:rPr lang="en-US" dirty="0"/>
              <a:t> that only </a:t>
            </a:r>
            <a:r>
              <a:rPr lang="en-US" b="1" dirty="0"/>
              <a:t>authenticated identities</a:t>
            </a:r>
            <a:r>
              <a:rPr lang="en-US" dirty="0"/>
              <a:t> get </a:t>
            </a:r>
            <a:r>
              <a:rPr lang="en-US" b="1" dirty="0"/>
              <a:t>access to the resources</a:t>
            </a:r>
            <a:r>
              <a:rPr lang="en-US" dirty="0"/>
              <a:t> for which they have been granted access.</a:t>
            </a:r>
          </a:p>
          <a:p>
            <a:r>
              <a:rPr lang="en-US" dirty="0"/>
              <a:t>Access Management</a:t>
            </a:r>
          </a:p>
          <a:p>
            <a:r>
              <a:rPr lang="en-US" dirty="0"/>
              <a:t>The process of </a:t>
            </a:r>
            <a:r>
              <a:rPr lang="en-US" b="1" dirty="0"/>
              <a:t>controlling</a:t>
            </a:r>
            <a:r>
              <a:rPr lang="en-US" dirty="0"/>
              <a:t>, </a:t>
            </a:r>
            <a:r>
              <a:rPr lang="en-US" b="1" dirty="0"/>
              <a:t>verifying</a:t>
            </a:r>
            <a:r>
              <a:rPr lang="en-US" dirty="0"/>
              <a:t>, </a:t>
            </a:r>
            <a:r>
              <a:rPr lang="en-US" b="1" dirty="0"/>
              <a:t>tracking</a:t>
            </a:r>
            <a:r>
              <a:rPr lang="en-US" dirty="0"/>
              <a:t> and </a:t>
            </a:r>
            <a:r>
              <a:rPr lang="en-US" b="1" dirty="0"/>
              <a:t>managing access</a:t>
            </a:r>
            <a:r>
              <a:rPr lang="en-US" dirty="0"/>
              <a:t> to authorized users and applications.</a:t>
            </a:r>
          </a:p>
        </p:txBody>
      </p:sp>
    </p:spTree>
    <p:extLst>
      <p:ext uri="{BB962C8B-B14F-4D97-AF65-F5344CB8AC3E}">
        <p14:creationId xmlns:p14="http://schemas.microsoft.com/office/powerpoint/2010/main" val="1762973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0158" y="394692"/>
            <a:ext cx="10367493" cy="5355312"/>
          </a:xfrm>
          <a:prstGeom prst="rect">
            <a:avLst/>
          </a:prstGeom>
          <a:noFill/>
        </p:spPr>
        <p:txBody>
          <a:bodyPr wrap="square" rtlCol="0">
            <a:spAutoFit/>
          </a:bodyPr>
          <a:lstStyle/>
          <a:p>
            <a:r>
              <a:rPr lang="en-US" dirty="0"/>
              <a:t>Azure Active Directory</a:t>
            </a:r>
          </a:p>
          <a:p>
            <a:r>
              <a:rPr lang="en-US" dirty="0"/>
              <a:t>Identity and Access Management service in Azure</a:t>
            </a:r>
          </a:p>
          <a:p>
            <a:r>
              <a:rPr lang="en-US" dirty="0"/>
              <a:t>Identities management – users, groups, applications</a:t>
            </a:r>
          </a:p>
          <a:p>
            <a:r>
              <a:rPr lang="en-US" dirty="0"/>
              <a:t>Access management – subscriptions, resource groups, roles, role assignments, authentication &amp; authorization settings, etc.</a:t>
            </a:r>
          </a:p>
          <a:p>
            <a:r>
              <a:rPr lang="en-US" dirty="0"/>
              <a:t>Used by multiple Microsoft cloud platforms</a:t>
            </a:r>
          </a:p>
          <a:p>
            <a:pPr lvl="1"/>
            <a:r>
              <a:rPr lang="en-US" dirty="0"/>
              <a:t>Azure</a:t>
            </a:r>
          </a:p>
          <a:p>
            <a:pPr lvl="1"/>
            <a:r>
              <a:rPr lang="en-US" dirty="0"/>
              <a:t>Microsoft 365</a:t>
            </a:r>
          </a:p>
          <a:p>
            <a:pPr lvl="1"/>
            <a:r>
              <a:rPr lang="en-US" dirty="0"/>
              <a:t>Office 365</a:t>
            </a:r>
          </a:p>
          <a:p>
            <a:pPr lvl="1"/>
            <a:r>
              <a:rPr lang="en-US" dirty="0"/>
              <a:t>Live.com services (Skype, OneDrive, etc.)</a:t>
            </a:r>
          </a:p>
          <a:p>
            <a:endParaRPr lang="en-US" dirty="0" smtClean="0"/>
          </a:p>
          <a:p>
            <a:r>
              <a:rPr lang="en-US" dirty="0" smtClean="0"/>
              <a:t>Multi-factor </a:t>
            </a:r>
            <a:r>
              <a:rPr lang="en-US" dirty="0"/>
              <a:t>Authentication (MFA)</a:t>
            </a:r>
          </a:p>
          <a:p>
            <a:r>
              <a:rPr lang="en-US" dirty="0"/>
              <a:t>Process of authentication using more than one factor (evidence) to prove identity</a:t>
            </a:r>
          </a:p>
          <a:p>
            <a:r>
              <a:rPr lang="en-US" dirty="0"/>
              <a:t>Factor types</a:t>
            </a:r>
          </a:p>
          <a:p>
            <a:pPr lvl="1"/>
            <a:r>
              <a:rPr lang="en-US" dirty="0"/>
              <a:t>Knowledge Factor – “Something you know”, ex. password, pin</a:t>
            </a:r>
          </a:p>
          <a:p>
            <a:pPr lvl="1"/>
            <a:r>
              <a:rPr lang="en-US" dirty="0"/>
              <a:t>Possession Factor – “Something you have”, ex. phone, token, card, key</a:t>
            </a:r>
          </a:p>
          <a:p>
            <a:pPr lvl="1"/>
            <a:r>
              <a:rPr lang="en-US" dirty="0"/>
              <a:t>Physical Characteristic Factor – “Something you are”, ex. fingerprint, voice, face, eye iris</a:t>
            </a:r>
          </a:p>
          <a:p>
            <a:pPr lvl="1"/>
            <a:r>
              <a:rPr lang="en-US" dirty="0"/>
              <a:t>Location Factor – “Somewhere you are”, ex. GPS location</a:t>
            </a:r>
          </a:p>
          <a:p>
            <a:r>
              <a:rPr lang="en-US" dirty="0"/>
              <a:t>Supported by Azure AD by default (simple on-off switch)</a:t>
            </a:r>
          </a:p>
        </p:txBody>
      </p:sp>
    </p:spTree>
    <p:extLst>
      <p:ext uri="{BB962C8B-B14F-4D97-AF65-F5344CB8AC3E}">
        <p14:creationId xmlns:p14="http://schemas.microsoft.com/office/powerpoint/2010/main" val="102191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0158" y="394692"/>
            <a:ext cx="10367493" cy="2585323"/>
          </a:xfrm>
          <a:prstGeom prst="rect">
            <a:avLst/>
          </a:prstGeom>
          <a:noFill/>
        </p:spPr>
        <p:txBody>
          <a:bodyPr wrap="square" rtlCol="0">
            <a:spAutoFit/>
          </a:bodyPr>
          <a:lstStyle/>
          <a:p>
            <a:r>
              <a:rPr lang="en-US" dirty="0"/>
              <a:t>Identity</a:t>
            </a:r>
          </a:p>
          <a:p>
            <a:r>
              <a:rPr lang="en-US" b="1" dirty="0"/>
              <a:t>Centralized</a:t>
            </a:r>
            <a:r>
              <a:rPr lang="en-US" dirty="0"/>
              <a:t>/</a:t>
            </a:r>
            <a:r>
              <a:rPr lang="en-US" b="1" dirty="0"/>
              <a:t>unified</a:t>
            </a:r>
            <a:r>
              <a:rPr lang="en-US" dirty="0"/>
              <a:t> infrastructure and platform </a:t>
            </a:r>
            <a:r>
              <a:rPr lang="en-US" b="1" dirty="0"/>
              <a:t>security management service</a:t>
            </a:r>
            <a:endParaRPr lang="en-US" dirty="0"/>
          </a:p>
          <a:p>
            <a:r>
              <a:rPr lang="en-US" b="1" dirty="0"/>
              <a:t>Natively embedded</a:t>
            </a:r>
            <a:r>
              <a:rPr lang="en-US" dirty="0"/>
              <a:t> in Azure services</a:t>
            </a:r>
          </a:p>
          <a:p>
            <a:r>
              <a:rPr lang="en-US" b="1" dirty="0"/>
              <a:t>Integrated</a:t>
            </a:r>
            <a:r>
              <a:rPr lang="en-US" dirty="0"/>
              <a:t> with </a:t>
            </a:r>
            <a:r>
              <a:rPr lang="en-US" b="1" dirty="0"/>
              <a:t>Azure Advisor</a:t>
            </a:r>
            <a:endParaRPr lang="en-US" dirty="0"/>
          </a:p>
          <a:p>
            <a:r>
              <a:rPr lang="en-US" dirty="0"/>
              <a:t>Two tiers</a:t>
            </a:r>
          </a:p>
          <a:p>
            <a:pPr lvl="1"/>
            <a:r>
              <a:rPr lang="en-US" b="1" dirty="0"/>
              <a:t>Free</a:t>
            </a:r>
            <a:r>
              <a:rPr lang="en-US" dirty="0"/>
              <a:t> (Azure Defender OFF) – included in all Azure services, provides continuous assessments, security score, and actionable security recommendations</a:t>
            </a:r>
          </a:p>
          <a:p>
            <a:pPr lvl="1"/>
            <a:r>
              <a:rPr lang="en-US" b="1" dirty="0"/>
              <a:t>Paid</a:t>
            </a:r>
            <a:r>
              <a:rPr lang="en-US" dirty="0"/>
              <a:t> (Azure Defender ON) – hybrid security, threat protection alerts, vulnerability scanning, just in time (JIT) VM access, etc.</a:t>
            </a:r>
          </a:p>
        </p:txBody>
      </p:sp>
    </p:spTree>
    <p:extLst>
      <p:ext uri="{BB962C8B-B14F-4D97-AF65-F5344CB8AC3E}">
        <p14:creationId xmlns:p14="http://schemas.microsoft.com/office/powerpoint/2010/main" val="4101921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0158" y="394692"/>
            <a:ext cx="10367493" cy="2585323"/>
          </a:xfrm>
          <a:prstGeom prst="rect">
            <a:avLst/>
          </a:prstGeom>
          <a:noFill/>
        </p:spPr>
        <p:txBody>
          <a:bodyPr wrap="square" rtlCol="0">
            <a:spAutoFit/>
          </a:bodyPr>
          <a:lstStyle/>
          <a:p>
            <a:r>
              <a:rPr lang="en-US" dirty="0"/>
              <a:t>Azure Key Vault</a:t>
            </a:r>
          </a:p>
          <a:p>
            <a:r>
              <a:rPr lang="en-US" b="1" dirty="0"/>
              <a:t>Managed service</a:t>
            </a:r>
            <a:r>
              <a:rPr lang="en-US" dirty="0"/>
              <a:t> for </a:t>
            </a:r>
            <a:r>
              <a:rPr lang="en-US" b="1" dirty="0"/>
              <a:t>securing sensitive information</a:t>
            </a:r>
            <a:r>
              <a:rPr lang="en-US" dirty="0"/>
              <a:t> (application/platform) (PaaS)</a:t>
            </a:r>
          </a:p>
          <a:p>
            <a:r>
              <a:rPr lang="en-US" b="1" dirty="0"/>
              <a:t>Secure storage service</a:t>
            </a:r>
            <a:r>
              <a:rPr lang="en-US" dirty="0"/>
              <a:t> for</a:t>
            </a:r>
          </a:p>
          <a:p>
            <a:pPr lvl="1"/>
            <a:r>
              <a:rPr lang="en-US" b="1" dirty="0"/>
              <a:t>Keys</a:t>
            </a:r>
            <a:r>
              <a:rPr lang="en-US" dirty="0"/>
              <a:t>,</a:t>
            </a:r>
          </a:p>
          <a:p>
            <a:pPr lvl="1"/>
            <a:r>
              <a:rPr lang="en-US" b="1" dirty="0"/>
              <a:t>Secrets</a:t>
            </a:r>
            <a:r>
              <a:rPr lang="en-US" dirty="0"/>
              <a:t> and</a:t>
            </a:r>
          </a:p>
          <a:p>
            <a:pPr lvl="1"/>
            <a:r>
              <a:rPr lang="en-US" b="1" dirty="0"/>
              <a:t>Certificates</a:t>
            </a:r>
            <a:endParaRPr lang="en-US" dirty="0"/>
          </a:p>
          <a:p>
            <a:r>
              <a:rPr lang="en-US" b="1" dirty="0"/>
              <a:t>Highly integrated</a:t>
            </a:r>
            <a:r>
              <a:rPr lang="en-US" dirty="0"/>
              <a:t> with other Azure services (VMs, Logic Apps, Data Factory, Web Apps, etc.)</a:t>
            </a:r>
          </a:p>
          <a:p>
            <a:r>
              <a:rPr lang="en-US" b="1" dirty="0"/>
              <a:t>Centralization</a:t>
            </a:r>
            <a:endParaRPr lang="en-US" dirty="0"/>
          </a:p>
          <a:p>
            <a:r>
              <a:rPr lang="en-US" dirty="0"/>
              <a:t>Access </a:t>
            </a:r>
            <a:r>
              <a:rPr lang="en-US" b="1" dirty="0"/>
              <a:t>monitoring</a:t>
            </a:r>
            <a:r>
              <a:rPr lang="en-US" dirty="0"/>
              <a:t> and </a:t>
            </a:r>
            <a:r>
              <a:rPr lang="en-US" b="1" dirty="0"/>
              <a:t>logging</a:t>
            </a:r>
            <a:endParaRPr lang="en-US" dirty="0"/>
          </a:p>
        </p:txBody>
      </p:sp>
    </p:spTree>
    <p:extLst>
      <p:ext uri="{BB962C8B-B14F-4D97-AF65-F5344CB8AC3E}">
        <p14:creationId xmlns:p14="http://schemas.microsoft.com/office/powerpoint/2010/main" val="239234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0158" y="394692"/>
            <a:ext cx="10367493" cy="4247317"/>
          </a:xfrm>
          <a:prstGeom prst="rect">
            <a:avLst/>
          </a:prstGeom>
          <a:noFill/>
        </p:spPr>
        <p:txBody>
          <a:bodyPr wrap="square" rtlCol="0">
            <a:spAutoFit/>
          </a:bodyPr>
          <a:lstStyle/>
          <a:p>
            <a:r>
              <a:rPr lang="en-US" dirty="0"/>
              <a:t>What is a Role?</a:t>
            </a:r>
          </a:p>
          <a:p>
            <a:r>
              <a:rPr lang="en-US" b="1" dirty="0"/>
              <a:t>Role</a:t>
            </a:r>
            <a:r>
              <a:rPr lang="en-US" dirty="0"/>
              <a:t> (role definition) is a </a:t>
            </a:r>
            <a:r>
              <a:rPr lang="en-US" b="1" dirty="0"/>
              <a:t>collection of actions</a:t>
            </a:r>
            <a:r>
              <a:rPr lang="en-US" dirty="0"/>
              <a:t> that </a:t>
            </a:r>
            <a:r>
              <a:rPr lang="en-US" b="1" dirty="0"/>
              <a:t>the assigned identity</a:t>
            </a:r>
            <a:r>
              <a:rPr lang="en-US" dirty="0"/>
              <a:t> will be able to perform.</a:t>
            </a:r>
          </a:p>
          <a:p>
            <a:r>
              <a:rPr lang="en-US" dirty="0"/>
              <a:t>Role definition is an answer to a question “</a:t>
            </a:r>
            <a:r>
              <a:rPr lang="en-US" b="1" dirty="0"/>
              <a:t>What</a:t>
            </a:r>
            <a:r>
              <a:rPr lang="en-US" dirty="0"/>
              <a:t> can be done?”</a:t>
            </a:r>
          </a:p>
          <a:p>
            <a:endParaRPr lang="en-US" dirty="0" smtClean="0"/>
          </a:p>
          <a:p>
            <a:r>
              <a:rPr lang="en-US" dirty="0" smtClean="0"/>
              <a:t>What </a:t>
            </a:r>
            <a:r>
              <a:rPr lang="en-US" dirty="0"/>
              <a:t>is a Security Principal?</a:t>
            </a:r>
          </a:p>
          <a:p>
            <a:r>
              <a:rPr lang="en-US" b="1" dirty="0"/>
              <a:t>Security Principal</a:t>
            </a:r>
            <a:r>
              <a:rPr lang="en-US" dirty="0"/>
              <a:t> is an Azure object (identity) that </a:t>
            </a:r>
            <a:br>
              <a:rPr lang="en-US" dirty="0"/>
            </a:br>
            <a:r>
              <a:rPr lang="en-US" dirty="0"/>
              <a:t>can be assigned to a role (ex. users, groups or applications).</a:t>
            </a:r>
          </a:p>
          <a:p>
            <a:r>
              <a:rPr lang="en-US" b="1" dirty="0"/>
              <a:t>Security Principal assignment</a:t>
            </a:r>
            <a:r>
              <a:rPr lang="en-US" dirty="0"/>
              <a:t> is an answer to a question “</a:t>
            </a:r>
            <a:r>
              <a:rPr lang="en-US" b="1" dirty="0"/>
              <a:t>Who</a:t>
            </a:r>
            <a:r>
              <a:rPr lang="en-US" dirty="0"/>
              <a:t> can do it?”</a:t>
            </a:r>
          </a:p>
          <a:p>
            <a:endParaRPr lang="en-US" dirty="0" smtClean="0"/>
          </a:p>
          <a:p>
            <a:r>
              <a:rPr lang="en-US" dirty="0" smtClean="0"/>
              <a:t>What </a:t>
            </a:r>
            <a:r>
              <a:rPr lang="en-US" dirty="0"/>
              <a:t>is a Scope?</a:t>
            </a:r>
          </a:p>
          <a:p>
            <a:r>
              <a:rPr lang="en-US" b="1" dirty="0"/>
              <a:t>Scope</a:t>
            </a:r>
            <a:r>
              <a:rPr lang="en-US" dirty="0"/>
              <a:t> is one or more Azure resources that the access applies to.</a:t>
            </a:r>
          </a:p>
          <a:p>
            <a:r>
              <a:rPr lang="en-US" b="1" dirty="0"/>
              <a:t>Scope assignment</a:t>
            </a:r>
            <a:r>
              <a:rPr lang="en-US" dirty="0"/>
              <a:t> is an answer to a question “</a:t>
            </a:r>
            <a:r>
              <a:rPr lang="en-US" b="1" dirty="0"/>
              <a:t>Where</a:t>
            </a:r>
            <a:r>
              <a:rPr lang="en-US" dirty="0"/>
              <a:t> can it be done?”</a:t>
            </a:r>
          </a:p>
          <a:p>
            <a:endParaRPr lang="en-US" dirty="0" smtClean="0"/>
          </a:p>
          <a:p>
            <a:r>
              <a:rPr lang="en-US" dirty="0" smtClean="0"/>
              <a:t>What </a:t>
            </a:r>
            <a:r>
              <a:rPr lang="en-US" dirty="0"/>
              <a:t>is a Role Assignment?</a:t>
            </a:r>
          </a:p>
          <a:p>
            <a:r>
              <a:rPr lang="en-US" b="1" dirty="0"/>
              <a:t>Role assignment</a:t>
            </a:r>
            <a:r>
              <a:rPr lang="en-US" dirty="0"/>
              <a:t> is a combination of the </a:t>
            </a:r>
            <a:r>
              <a:rPr lang="en-US" b="1" dirty="0"/>
              <a:t>role definition</a:t>
            </a:r>
            <a:r>
              <a:rPr lang="en-US" dirty="0"/>
              <a:t>, </a:t>
            </a:r>
            <a:r>
              <a:rPr lang="en-US" b="1" dirty="0"/>
              <a:t>security principal</a:t>
            </a:r>
            <a:r>
              <a:rPr lang="en-US" dirty="0"/>
              <a:t> and </a:t>
            </a:r>
            <a:r>
              <a:rPr lang="en-US" b="1" dirty="0"/>
              <a:t>scope</a:t>
            </a:r>
            <a:r>
              <a:rPr lang="en-US" dirty="0" smtClean="0"/>
              <a:t>.</a:t>
            </a:r>
            <a:endParaRPr lang="en-US" dirty="0"/>
          </a:p>
        </p:txBody>
      </p:sp>
    </p:spTree>
    <p:extLst>
      <p:ext uri="{BB962C8B-B14F-4D97-AF65-F5344CB8AC3E}">
        <p14:creationId xmlns:p14="http://schemas.microsoft.com/office/powerpoint/2010/main" val="241709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4" y="0"/>
            <a:ext cx="10353762" cy="970450"/>
          </a:xfrm>
        </p:spPr>
        <p:txBody>
          <a:bodyPr>
            <a:normAutofit fontScale="90000"/>
          </a:bodyPr>
          <a:lstStyle/>
          <a:p>
            <a:r>
              <a:rPr lang="en-US" dirty="0" smtClean="0"/>
              <a:t>Topics</a:t>
            </a:r>
            <a:endParaRPr lang="en-US" dirty="0"/>
          </a:p>
        </p:txBody>
      </p:sp>
      <p:sp>
        <p:nvSpPr>
          <p:cNvPr id="3" name="Content Placeholder 2"/>
          <p:cNvSpPr>
            <a:spLocks noGrp="1"/>
          </p:cNvSpPr>
          <p:nvPr>
            <p:ph idx="1"/>
          </p:nvPr>
        </p:nvSpPr>
        <p:spPr>
          <a:xfrm>
            <a:off x="464451" y="1305301"/>
            <a:ext cx="11538659" cy="5675049"/>
          </a:xfrm>
        </p:spPr>
        <p:txBody>
          <a:bodyPr>
            <a:normAutofit/>
          </a:bodyPr>
          <a:lstStyle/>
          <a:p>
            <a:r>
              <a:rPr lang="en-US" dirty="0">
                <a:effectLst/>
              </a:rPr>
              <a:t>Describe core Azure Identity services</a:t>
            </a:r>
          </a:p>
          <a:p>
            <a:r>
              <a:rPr lang="en-US" dirty="0">
                <a:effectLst/>
              </a:rPr>
              <a:t>Describe the difference between authentication and authorization</a:t>
            </a:r>
          </a:p>
          <a:p>
            <a:r>
              <a:rPr lang="en-US" dirty="0">
                <a:effectLst/>
              </a:rPr>
              <a:t>Describe Azure Active Directory</a:t>
            </a:r>
          </a:p>
          <a:p>
            <a:r>
              <a:rPr lang="en-US" dirty="0">
                <a:effectLst/>
              </a:rPr>
              <a:t>Describe Azure Multi-Factor Authentication</a:t>
            </a:r>
          </a:p>
          <a:p>
            <a:r>
              <a:rPr lang="en-US" dirty="0">
                <a:effectLst/>
              </a:rPr>
              <a:t>Describe security tools and features of Azure</a:t>
            </a:r>
          </a:p>
          <a:p>
            <a:r>
              <a:rPr lang="en-US" dirty="0">
                <a:effectLst/>
              </a:rPr>
              <a:t>Describe Azure Security Center</a:t>
            </a:r>
          </a:p>
          <a:p>
            <a:r>
              <a:rPr lang="en-US" dirty="0">
                <a:effectLst/>
              </a:rPr>
              <a:t>Describe Azure Security Center usage scenarios</a:t>
            </a:r>
          </a:p>
          <a:p>
            <a:r>
              <a:rPr lang="en-US" dirty="0">
                <a:effectLst/>
              </a:rPr>
              <a:t>Describe Azure Key Vault</a:t>
            </a:r>
          </a:p>
          <a:p>
            <a:r>
              <a:rPr lang="en-US" dirty="0">
                <a:effectLst/>
              </a:rPr>
              <a:t>Describe Azure governance features</a:t>
            </a:r>
          </a:p>
          <a:p>
            <a:r>
              <a:rPr lang="en-US" dirty="0">
                <a:effectLst/>
              </a:rPr>
              <a:t>Describe the functionality and usage of Role-Based Access Control (RBAC)</a:t>
            </a:r>
          </a:p>
          <a:p>
            <a:r>
              <a:rPr lang="en-US" dirty="0">
                <a:effectLst/>
              </a:rPr>
              <a:t>Describe the functionality and usage of resource locks</a:t>
            </a:r>
          </a:p>
          <a:p>
            <a:r>
              <a:rPr lang="en-US" dirty="0">
                <a:effectLst/>
              </a:rPr>
              <a:t>Describe the functionality and usage of tags</a:t>
            </a:r>
          </a:p>
          <a:p>
            <a:endParaRPr lang="en-US" dirty="0">
              <a:effectLst/>
            </a:endParaRPr>
          </a:p>
        </p:txBody>
      </p:sp>
    </p:spTree>
    <p:extLst>
      <p:ext uri="{BB962C8B-B14F-4D97-AF65-F5344CB8AC3E}">
        <p14:creationId xmlns:p14="http://schemas.microsoft.com/office/powerpoint/2010/main" val="275762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0158" y="394692"/>
            <a:ext cx="10367493" cy="2862322"/>
          </a:xfrm>
          <a:prstGeom prst="rect">
            <a:avLst/>
          </a:prstGeom>
          <a:noFill/>
        </p:spPr>
        <p:txBody>
          <a:bodyPr wrap="square" rtlCol="0">
            <a:spAutoFit/>
          </a:bodyPr>
          <a:lstStyle/>
          <a:p>
            <a:r>
              <a:rPr lang="en-US" dirty="0"/>
              <a:t>Azure Role-based Access Control (RBAC)</a:t>
            </a:r>
          </a:p>
          <a:p>
            <a:r>
              <a:rPr lang="en-US" dirty="0"/>
              <a:t>Authorization system built on Azure Resource Manager (ARM)</a:t>
            </a:r>
          </a:p>
          <a:p>
            <a:r>
              <a:rPr lang="en-US" dirty="0"/>
              <a:t>Designed for fine-grained access management of Azure Resources</a:t>
            </a:r>
          </a:p>
          <a:p>
            <a:r>
              <a:rPr lang="en-US" dirty="0"/>
              <a:t>Role assignment is combination of</a:t>
            </a:r>
          </a:p>
          <a:p>
            <a:pPr lvl="1"/>
            <a:r>
              <a:rPr lang="en-US" dirty="0"/>
              <a:t>Role definition – list of permissions like create VM, delete SQL, assign permissions, etc.</a:t>
            </a:r>
          </a:p>
          <a:p>
            <a:pPr lvl="1"/>
            <a:r>
              <a:rPr lang="en-US" dirty="0"/>
              <a:t>Security Principal – user, group, service principal and managed identity and</a:t>
            </a:r>
          </a:p>
          <a:p>
            <a:pPr lvl="1"/>
            <a:r>
              <a:rPr lang="en-US" dirty="0"/>
              <a:t>Scope – resource, resource groups, subscription, management group</a:t>
            </a:r>
          </a:p>
          <a:p>
            <a:r>
              <a:rPr lang="en-US" dirty="0"/>
              <a:t>Hierarchical</a:t>
            </a:r>
          </a:p>
          <a:p>
            <a:pPr lvl="1"/>
            <a:r>
              <a:rPr lang="en-US" dirty="0"/>
              <a:t>Management Groups &gt; Subscriptions &gt; Resource Groups &gt; Resources</a:t>
            </a:r>
          </a:p>
          <a:p>
            <a:r>
              <a:rPr lang="en-US" dirty="0"/>
              <a:t>Built-in and Custom roles are supported</a:t>
            </a:r>
            <a:endParaRPr lang="en-US" dirty="0"/>
          </a:p>
        </p:txBody>
      </p:sp>
    </p:spTree>
    <p:extLst>
      <p:ext uri="{BB962C8B-B14F-4D97-AF65-F5344CB8AC3E}">
        <p14:creationId xmlns:p14="http://schemas.microsoft.com/office/powerpoint/2010/main" val="169812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0158" y="394692"/>
            <a:ext cx="10367493" cy="3139321"/>
          </a:xfrm>
          <a:prstGeom prst="rect">
            <a:avLst/>
          </a:prstGeom>
          <a:noFill/>
        </p:spPr>
        <p:txBody>
          <a:bodyPr wrap="square" rtlCol="0">
            <a:spAutoFit/>
          </a:bodyPr>
          <a:lstStyle/>
          <a:p>
            <a:r>
              <a:rPr lang="en-US" dirty="0"/>
              <a:t>What is an Azure Resource Lock?</a:t>
            </a:r>
          </a:p>
          <a:p>
            <a:endParaRPr lang="en-US" dirty="0" smtClean="0"/>
          </a:p>
          <a:p>
            <a:r>
              <a:rPr lang="en-US" dirty="0" smtClean="0"/>
              <a:t>Designed </a:t>
            </a:r>
            <a:r>
              <a:rPr lang="en-US" dirty="0"/>
              <a:t>to </a:t>
            </a:r>
            <a:r>
              <a:rPr lang="en-US" b="1" dirty="0"/>
              <a:t>prevent accidental deletion</a:t>
            </a:r>
            <a:r>
              <a:rPr lang="en-US" dirty="0"/>
              <a:t> and/or </a:t>
            </a:r>
            <a:r>
              <a:rPr lang="en-US" b="1" dirty="0"/>
              <a:t>modification</a:t>
            </a:r>
            <a:endParaRPr lang="en-US" dirty="0"/>
          </a:p>
          <a:p>
            <a:r>
              <a:rPr lang="en-US" dirty="0"/>
              <a:t>Used in conjunction with RBAC</a:t>
            </a:r>
          </a:p>
          <a:p>
            <a:r>
              <a:rPr lang="en-US" dirty="0"/>
              <a:t>Two types of locks</a:t>
            </a:r>
          </a:p>
          <a:p>
            <a:pPr lvl="1"/>
            <a:r>
              <a:rPr lang="en-US" b="1" dirty="0"/>
              <a:t>Read-only</a:t>
            </a:r>
            <a:r>
              <a:rPr lang="en-US" dirty="0"/>
              <a:t> (</a:t>
            </a:r>
            <a:r>
              <a:rPr lang="en-US" b="1" dirty="0" err="1"/>
              <a:t>ReadOnly</a:t>
            </a:r>
            <a:r>
              <a:rPr lang="en-US" dirty="0"/>
              <a:t>) – only read actions are allowed</a:t>
            </a:r>
          </a:p>
          <a:p>
            <a:pPr lvl="1"/>
            <a:r>
              <a:rPr lang="en-US" b="1" dirty="0"/>
              <a:t>Delete</a:t>
            </a:r>
            <a:r>
              <a:rPr lang="en-US" dirty="0"/>
              <a:t> (</a:t>
            </a:r>
            <a:r>
              <a:rPr lang="en-US" b="1" dirty="0" err="1"/>
              <a:t>CanNotDelete</a:t>
            </a:r>
            <a:r>
              <a:rPr lang="en-US" dirty="0"/>
              <a:t>) – all actions except delete are allowed</a:t>
            </a:r>
          </a:p>
          <a:p>
            <a:r>
              <a:rPr lang="en-US" dirty="0"/>
              <a:t>Scopes are </a:t>
            </a:r>
            <a:r>
              <a:rPr lang="en-US" b="1" dirty="0"/>
              <a:t>hierarchical</a:t>
            </a:r>
            <a:r>
              <a:rPr lang="en-US" dirty="0"/>
              <a:t> (</a:t>
            </a:r>
            <a:r>
              <a:rPr lang="en-US" b="1" dirty="0"/>
              <a:t>inherited</a:t>
            </a:r>
            <a:r>
              <a:rPr lang="en-US" dirty="0"/>
              <a:t>)</a:t>
            </a:r>
          </a:p>
          <a:p>
            <a:pPr lvl="1"/>
            <a:r>
              <a:rPr lang="en-US" dirty="0"/>
              <a:t>Subscriptions &gt; Resource Groups &gt; Resources</a:t>
            </a:r>
          </a:p>
          <a:p>
            <a:r>
              <a:rPr lang="en-US" b="1" dirty="0"/>
              <a:t>Management Groups</a:t>
            </a:r>
            <a:r>
              <a:rPr lang="en-US" dirty="0"/>
              <a:t> can’t be locked</a:t>
            </a:r>
          </a:p>
          <a:p>
            <a:r>
              <a:rPr lang="en-US" dirty="0"/>
              <a:t>Only </a:t>
            </a:r>
            <a:r>
              <a:rPr lang="en-US" b="1" dirty="0"/>
              <a:t>Owner</a:t>
            </a:r>
            <a:r>
              <a:rPr lang="en-US" dirty="0"/>
              <a:t> and </a:t>
            </a:r>
            <a:r>
              <a:rPr lang="en-US" b="1" dirty="0"/>
              <a:t>User Access Administrator</a:t>
            </a:r>
            <a:r>
              <a:rPr lang="en-US" dirty="0"/>
              <a:t> roles can manage locks (</a:t>
            </a:r>
            <a:r>
              <a:rPr lang="en-US" b="1" dirty="0"/>
              <a:t>built-in</a:t>
            </a:r>
            <a:r>
              <a:rPr lang="en-US" dirty="0"/>
              <a:t> roles)</a:t>
            </a:r>
          </a:p>
        </p:txBody>
      </p:sp>
    </p:spTree>
    <p:extLst>
      <p:ext uri="{BB962C8B-B14F-4D97-AF65-F5344CB8AC3E}">
        <p14:creationId xmlns:p14="http://schemas.microsoft.com/office/powerpoint/2010/main" val="3504167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0158" y="394692"/>
            <a:ext cx="10367493" cy="3416320"/>
          </a:xfrm>
          <a:prstGeom prst="rect">
            <a:avLst/>
          </a:prstGeom>
          <a:noFill/>
        </p:spPr>
        <p:txBody>
          <a:bodyPr wrap="square" rtlCol="0">
            <a:spAutoFit/>
          </a:bodyPr>
          <a:lstStyle/>
          <a:p>
            <a:r>
              <a:rPr lang="en-US" dirty="0"/>
              <a:t>Azure Resource </a:t>
            </a:r>
            <a:r>
              <a:rPr lang="en-US" dirty="0" smtClean="0"/>
              <a:t>Tags</a:t>
            </a:r>
          </a:p>
          <a:p>
            <a:endParaRPr lang="en-US" dirty="0"/>
          </a:p>
          <a:p>
            <a:r>
              <a:rPr lang="en-US" dirty="0"/>
              <a:t>Tags are simple </a:t>
            </a:r>
            <a:r>
              <a:rPr lang="en-US" b="1" dirty="0"/>
              <a:t>Name</a:t>
            </a:r>
            <a:r>
              <a:rPr lang="en-US" dirty="0"/>
              <a:t> (key) - </a:t>
            </a:r>
            <a:r>
              <a:rPr lang="en-US" b="1" dirty="0"/>
              <a:t>Value</a:t>
            </a:r>
            <a:r>
              <a:rPr lang="en-US" dirty="0"/>
              <a:t> </a:t>
            </a:r>
            <a:r>
              <a:rPr lang="en-US" b="1" dirty="0"/>
              <a:t>pairs</a:t>
            </a:r>
            <a:endParaRPr lang="en-US" dirty="0"/>
          </a:p>
          <a:p>
            <a:r>
              <a:rPr lang="en-US" dirty="0"/>
              <a:t>Designed to help with </a:t>
            </a:r>
            <a:r>
              <a:rPr lang="en-US" b="1" dirty="0"/>
              <a:t>organization of Azure resources</a:t>
            </a:r>
            <a:endParaRPr lang="en-US" dirty="0"/>
          </a:p>
          <a:p>
            <a:r>
              <a:rPr lang="en-US" dirty="0"/>
              <a:t>Used for resource </a:t>
            </a:r>
            <a:r>
              <a:rPr lang="en-US" b="1" dirty="0"/>
              <a:t>governance</a:t>
            </a:r>
            <a:r>
              <a:rPr lang="en-US" dirty="0"/>
              <a:t>, </a:t>
            </a:r>
            <a:r>
              <a:rPr lang="en-US" b="1" dirty="0"/>
              <a:t>security</a:t>
            </a:r>
            <a:r>
              <a:rPr lang="en-US" dirty="0"/>
              <a:t>, </a:t>
            </a:r>
            <a:r>
              <a:rPr lang="en-US" b="1" dirty="0"/>
              <a:t>operations management</a:t>
            </a:r>
            <a:r>
              <a:rPr lang="en-US" dirty="0"/>
              <a:t>, </a:t>
            </a:r>
            <a:r>
              <a:rPr lang="en-US" b="1" dirty="0"/>
              <a:t>cost management</a:t>
            </a:r>
            <a:r>
              <a:rPr lang="en-US" dirty="0"/>
              <a:t>, </a:t>
            </a:r>
            <a:r>
              <a:rPr lang="en-US" b="1" dirty="0"/>
              <a:t>automation</a:t>
            </a:r>
            <a:r>
              <a:rPr lang="en-US" dirty="0"/>
              <a:t>, etc.</a:t>
            </a:r>
          </a:p>
          <a:p>
            <a:r>
              <a:rPr lang="en-US" dirty="0"/>
              <a:t>Typical </a:t>
            </a:r>
            <a:r>
              <a:rPr lang="en-US" b="1" dirty="0"/>
              <a:t>tagging strategies</a:t>
            </a:r>
            <a:endParaRPr lang="en-US" dirty="0"/>
          </a:p>
          <a:p>
            <a:pPr lvl="1"/>
            <a:r>
              <a:rPr lang="en-US" b="1" dirty="0"/>
              <a:t>Functional</a:t>
            </a:r>
            <a:r>
              <a:rPr lang="en-US" dirty="0"/>
              <a:t> – mark by </a:t>
            </a:r>
            <a:r>
              <a:rPr lang="en-US" b="1" dirty="0"/>
              <a:t>function</a:t>
            </a:r>
            <a:r>
              <a:rPr lang="en-US" dirty="0"/>
              <a:t> ( ex: environment = production )</a:t>
            </a:r>
          </a:p>
          <a:p>
            <a:pPr lvl="1"/>
            <a:r>
              <a:rPr lang="en-US" b="1" dirty="0"/>
              <a:t>Classification</a:t>
            </a:r>
            <a:r>
              <a:rPr lang="en-US" dirty="0"/>
              <a:t> – mark by </a:t>
            </a:r>
            <a:r>
              <a:rPr lang="en-US" b="1" dirty="0"/>
              <a:t>policies used</a:t>
            </a:r>
            <a:r>
              <a:rPr lang="en-US" dirty="0"/>
              <a:t> ( ex: classification = restricted )</a:t>
            </a:r>
          </a:p>
          <a:p>
            <a:pPr lvl="1"/>
            <a:r>
              <a:rPr lang="en-US" b="1" dirty="0"/>
              <a:t>Finance</a:t>
            </a:r>
            <a:r>
              <a:rPr lang="en-US" dirty="0"/>
              <a:t>/</a:t>
            </a:r>
            <a:r>
              <a:rPr lang="en-US" b="1" dirty="0"/>
              <a:t>Accounting</a:t>
            </a:r>
            <a:r>
              <a:rPr lang="en-US" dirty="0"/>
              <a:t> – mark for </a:t>
            </a:r>
            <a:r>
              <a:rPr lang="en-US" b="1" dirty="0"/>
              <a:t>billing purposes</a:t>
            </a:r>
            <a:r>
              <a:rPr lang="en-US" dirty="0"/>
              <a:t> ( ex: department = finance )</a:t>
            </a:r>
          </a:p>
          <a:p>
            <a:pPr lvl="1"/>
            <a:r>
              <a:rPr lang="en-US" b="1" dirty="0"/>
              <a:t>Partnership</a:t>
            </a:r>
            <a:r>
              <a:rPr lang="en-US" dirty="0"/>
              <a:t> – mark by </a:t>
            </a:r>
            <a:r>
              <a:rPr lang="en-US" b="1" dirty="0"/>
              <a:t>association of users/groups</a:t>
            </a:r>
            <a:r>
              <a:rPr lang="en-US" dirty="0"/>
              <a:t> ( ex: owner = </a:t>
            </a:r>
            <a:r>
              <a:rPr lang="en-US" dirty="0" err="1"/>
              <a:t>adam</a:t>
            </a:r>
            <a:r>
              <a:rPr lang="en-US" dirty="0"/>
              <a:t> )</a:t>
            </a:r>
          </a:p>
          <a:p>
            <a:r>
              <a:rPr lang="en-US" dirty="0"/>
              <a:t>Applicable for </a:t>
            </a:r>
            <a:r>
              <a:rPr lang="en-US" b="1" dirty="0"/>
              <a:t>resources</a:t>
            </a:r>
            <a:r>
              <a:rPr lang="en-US" dirty="0"/>
              <a:t>, </a:t>
            </a:r>
            <a:r>
              <a:rPr lang="en-US" b="1" dirty="0"/>
              <a:t>resource groups</a:t>
            </a:r>
            <a:r>
              <a:rPr lang="en-US" dirty="0"/>
              <a:t> and </a:t>
            </a:r>
            <a:r>
              <a:rPr lang="en-US" b="1" dirty="0"/>
              <a:t>subscriptions</a:t>
            </a:r>
            <a:endParaRPr lang="en-US" dirty="0"/>
          </a:p>
          <a:p>
            <a:r>
              <a:rPr lang="en-US" b="1" dirty="0"/>
              <a:t>NOT inherited</a:t>
            </a:r>
            <a:r>
              <a:rPr lang="en-US" dirty="0"/>
              <a:t> by default</a:t>
            </a:r>
          </a:p>
        </p:txBody>
      </p:sp>
    </p:spTree>
    <p:extLst>
      <p:ext uri="{BB962C8B-B14F-4D97-AF65-F5344CB8AC3E}">
        <p14:creationId xmlns:p14="http://schemas.microsoft.com/office/powerpoint/2010/main" val="336171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0158" y="394692"/>
            <a:ext cx="10367493" cy="4801314"/>
          </a:xfrm>
          <a:prstGeom prst="rect">
            <a:avLst/>
          </a:prstGeom>
          <a:noFill/>
        </p:spPr>
        <p:txBody>
          <a:bodyPr wrap="square" rtlCol="0">
            <a:spAutoFit/>
          </a:bodyPr>
          <a:lstStyle/>
          <a:p>
            <a:r>
              <a:rPr lang="en-US" dirty="0"/>
              <a:t>Azure </a:t>
            </a:r>
            <a:r>
              <a:rPr lang="en-US" dirty="0" smtClean="0"/>
              <a:t>Policy</a:t>
            </a:r>
          </a:p>
          <a:p>
            <a:endParaRPr lang="en-US" dirty="0"/>
          </a:p>
          <a:p>
            <a:r>
              <a:rPr lang="en-US" dirty="0"/>
              <a:t>Designed to help with resource </a:t>
            </a:r>
            <a:r>
              <a:rPr lang="en-US" b="1" dirty="0"/>
              <a:t>governance</a:t>
            </a:r>
            <a:r>
              <a:rPr lang="en-US" dirty="0"/>
              <a:t>, </a:t>
            </a:r>
            <a:r>
              <a:rPr lang="en-US" b="1" dirty="0"/>
              <a:t>security</a:t>
            </a:r>
            <a:r>
              <a:rPr lang="en-US" dirty="0"/>
              <a:t>, </a:t>
            </a:r>
            <a:r>
              <a:rPr lang="en-US" b="1" dirty="0"/>
              <a:t>compliance</a:t>
            </a:r>
            <a:r>
              <a:rPr lang="en-US" dirty="0"/>
              <a:t>, </a:t>
            </a:r>
            <a:r>
              <a:rPr lang="en-US" b="1" dirty="0"/>
              <a:t>cost management</a:t>
            </a:r>
            <a:r>
              <a:rPr lang="en-US" dirty="0"/>
              <a:t>, etc.</a:t>
            </a:r>
          </a:p>
          <a:p>
            <a:r>
              <a:rPr lang="en-US" b="1" dirty="0"/>
              <a:t>Policies</a:t>
            </a:r>
            <a:r>
              <a:rPr lang="en-US" dirty="0"/>
              <a:t> focus on </a:t>
            </a:r>
            <a:r>
              <a:rPr lang="en-US" b="1" dirty="0"/>
              <a:t>resource properties</a:t>
            </a:r>
            <a:r>
              <a:rPr lang="en-US" dirty="0"/>
              <a:t> (</a:t>
            </a:r>
            <a:r>
              <a:rPr lang="en-US" b="1" dirty="0"/>
              <a:t>RBAC</a:t>
            </a:r>
            <a:r>
              <a:rPr lang="en-US" dirty="0"/>
              <a:t> focused on </a:t>
            </a:r>
            <a:r>
              <a:rPr lang="en-US" b="1" dirty="0"/>
              <a:t>user actions</a:t>
            </a:r>
            <a:r>
              <a:rPr lang="en-US" dirty="0"/>
              <a:t>)</a:t>
            </a:r>
          </a:p>
          <a:p>
            <a:r>
              <a:rPr lang="en-US" dirty="0"/>
              <a:t>Policy </a:t>
            </a:r>
            <a:r>
              <a:rPr lang="en-US" b="1" dirty="0"/>
              <a:t>definition</a:t>
            </a:r>
            <a:r>
              <a:rPr lang="en-US" dirty="0"/>
              <a:t> – Defines what should happen</a:t>
            </a:r>
          </a:p>
          <a:p>
            <a:pPr lvl="1"/>
            <a:r>
              <a:rPr lang="en-US" dirty="0"/>
              <a:t>Define the </a:t>
            </a:r>
            <a:r>
              <a:rPr lang="en-US" b="1" dirty="0"/>
              <a:t>condition</a:t>
            </a:r>
            <a:r>
              <a:rPr lang="en-US" dirty="0"/>
              <a:t> (if/else) and the </a:t>
            </a:r>
            <a:r>
              <a:rPr lang="en-US" b="1" dirty="0"/>
              <a:t>effect</a:t>
            </a:r>
            <a:r>
              <a:rPr lang="en-US" dirty="0"/>
              <a:t> (deny, audit, append, modify, etc.)</a:t>
            </a:r>
          </a:p>
          <a:p>
            <a:pPr lvl="1"/>
            <a:r>
              <a:rPr lang="en-US" dirty="0"/>
              <a:t>Examples include allowed </a:t>
            </a:r>
            <a:r>
              <a:rPr lang="en-US" i="1" dirty="0"/>
              <a:t>resource types</a:t>
            </a:r>
            <a:r>
              <a:rPr lang="en-US" dirty="0"/>
              <a:t>, </a:t>
            </a:r>
            <a:r>
              <a:rPr lang="en-US" i="1" dirty="0"/>
              <a:t>allowed locations</a:t>
            </a:r>
            <a:r>
              <a:rPr lang="en-US" dirty="0"/>
              <a:t>, </a:t>
            </a:r>
            <a:r>
              <a:rPr lang="en-US" i="1" dirty="0"/>
              <a:t>allowed SKUs</a:t>
            </a:r>
            <a:r>
              <a:rPr lang="en-US" dirty="0"/>
              <a:t>, </a:t>
            </a:r>
            <a:r>
              <a:rPr lang="en-US" i="1" dirty="0"/>
              <a:t>inherit resource tags</a:t>
            </a:r>
            <a:endParaRPr lang="en-US" dirty="0"/>
          </a:p>
          <a:p>
            <a:r>
              <a:rPr lang="en-US" b="1" dirty="0"/>
              <a:t>Built-in</a:t>
            </a:r>
            <a:r>
              <a:rPr lang="en-US" dirty="0"/>
              <a:t> and </a:t>
            </a:r>
            <a:r>
              <a:rPr lang="en-US" b="1" dirty="0"/>
              <a:t>custom</a:t>
            </a:r>
            <a:r>
              <a:rPr lang="en-US" dirty="0"/>
              <a:t> policies are supported</a:t>
            </a:r>
          </a:p>
          <a:p>
            <a:r>
              <a:rPr lang="en-US" dirty="0"/>
              <a:t>Policy </a:t>
            </a:r>
            <a:r>
              <a:rPr lang="en-US" b="1" dirty="0"/>
              <a:t>initiative</a:t>
            </a:r>
            <a:r>
              <a:rPr lang="en-US" dirty="0"/>
              <a:t> – a </a:t>
            </a:r>
            <a:r>
              <a:rPr lang="en-US" b="1" dirty="0"/>
              <a:t>group</a:t>
            </a:r>
            <a:r>
              <a:rPr lang="en-US" dirty="0"/>
              <a:t> of policy definitions</a:t>
            </a:r>
          </a:p>
          <a:p>
            <a:r>
              <a:rPr lang="en-US" dirty="0"/>
              <a:t>Policy </a:t>
            </a:r>
            <a:r>
              <a:rPr lang="en-US" b="1" dirty="0"/>
              <a:t>assignment</a:t>
            </a:r>
            <a:r>
              <a:rPr lang="en-US" dirty="0"/>
              <a:t> – assignment of a policy definition/initiative to a scope</a:t>
            </a:r>
          </a:p>
          <a:p>
            <a:pPr lvl="1"/>
            <a:r>
              <a:rPr lang="en-US" dirty="0"/>
              <a:t>Scopes can be assigned to</a:t>
            </a:r>
          </a:p>
          <a:p>
            <a:pPr lvl="2"/>
            <a:r>
              <a:rPr lang="en-US" dirty="0"/>
              <a:t>management groups,</a:t>
            </a:r>
          </a:p>
          <a:p>
            <a:pPr lvl="2"/>
            <a:r>
              <a:rPr lang="en-US" dirty="0"/>
              <a:t>subscriptions,</a:t>
            </a:r>
          </a:p>
          <a:p>
            <a:pPr lvl="2"/>
            <a:r>
              <a:rPr lang="en-US" dirty="0"/>
              <a:t>resource groups, and</a:t>
            </a:r>
          </a:p>
          <a:p>
            <a:pPr lvl="2"/>
            <a:r>
              <a:rPr lang="en-US" dirty="0"/>
              <a:t>resources</a:t>
            </a:r>
          </a:p>
          <a:p>
            <a:r>
              <a:rPr lang="en-US" dirty="0"/>
              <a:t>Policies allow for </a:t>
            </a:r>
            <a:r>
              <a:rPr lang="en-US" b="1" dirty="0"/>
              <a:t>exclusions of scopes</a:t>
            </a:r>
            <a:endParaRPr lang="en-US" dirty="0"/>
          </a:p>
          <a:p>
            <a:r>
              <a:rPr lang="en-US" dirty="0"/>
              <a:t>Checked during </a:t>
            </a:r>
            <a:r>
              <a:rPr lang="en-US" b="1" dirty="0"/>
              <a:t>resource creation</a:t>
            </a:r>
            <a:r>
              <a:rPr lang="en-US" dirty="0"/>
              <a:t> or </a:t>
            </a:r>
            <a:r>
              <a:rPr lang="en-US" b="1" dirty="0"/>
              <a:t>updates</a:t>
            </a:r>
            <a:r>
              <a:rPr lang="en-US" dirty="0"/>
              <a:t> and </a:t>
            </a:r>
            <a:r>
              <a:rPr lang="en-US" b="1" dirty="0"/>
              <a:t>existing ones with remediation tasks</a:t>
            </a:r>
            <a:endParaRPr lang="en-US" dirty="0"/>
          </a:p>
        </p:txBody>
      </p:sp>
    </p:spTree>
    <p:extLst>
      <p:ext uri="{BB962C8B-B14F-4D97-AF65-F5344CB8AC3E}">
        <p14:creationId xmlns:p14="http://schemas.microsoft.com/office/powerpoint/2010/main" val="4157664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0158" y="394692"/>
            <a:ext cx="10367493" cy="2862322"/>
          </a:xfrm>
          <a:prstGeom prst="rect">
            <a:avLst/>
          </a:prstGeom>
          <a:noFill/>
        </p:spPr>
        <p:txBody>
          <a:bodyPr wrap="square" rtlCol="0">
            <a:spAutoFit/>
          </a:bodyPr>
          <a:lstStyle/>
          <a:p>
            <a:r>
              <a:rPr lang="en-US" dirty="0"/>
              <a:t>Azure </a:t>
            </a:r>
            <a:r>
              <a:rPr lang="en-US" dirty="0" smtClean="0"/>
              <a:t>Blueprints</a:t>
            </a:r>
          </a:p>
          <a:p>
            <a:endParaRPr lang="en-US" dirty="0"/>
          </a:p>
          <a:p>
            <a:r>
              <a:rPr lang="en-US" b="1" dirty="0"/>
              <a:t>Package</a:t>
            </a:r>
            <a:r>
              <a:rPr lang="en-US" dirty="0"/>
              <a:t> of various Azure components (</a:t>
            </a:r>
            <a:r>
              <a:rPr lang="en-US" b="1" dirty="0"/>
              <a:t>artifacts</a:t>
            </a:r>
            <a:r>
              <a:rPr lang="en-US" dirty="0"/>
              <a:t>)</a:t>
            </a:r>
          </a:p>
          <a:p>
            <a:pPr lvl="1"/>
            <a:r>
              <a:rPr lang="en-US" b="1" dirty="0"/>
              <a:t>Resource Groups</a:t>
            </a:r>
            <a:endParaRPr lang="en-US" dirty="0"/>
          </a:p>
          <a:p>
            <a:pPr lvl="1"/>
            <a:r>
              <a:rPr lang="en-US" b="1" dirty="0"/>
              <a:t>ARM Templates</a:t>
            </a:r>
            <a:endParaRPr lang="en-US" dirty="0"/>
          </a:p>
          <a:p>
            <a:pPr lvl="1"/>
            <a:r>
              <a:rPr lang="en-US" b="1" dirty="0"/>
              <a:t>Policy Assignments</a:t>
            </a:r>
            <a:endParaRPr lang="en-US" dirty="0"/>
          </a:p>
          <a:p>
            <a:pPr lvl="1"/>
            <a:r>
              <a:rPr lang="en-US" b="1" dirty="0"/>
              <a:t>Role Assignments</a:t>
            </a:r>
            <a:endParaRPr lang="en-US" dirty="0"/>
          </a:p>
          <a:p>
            <a:r>
              <a:rPr lang="en-US" b="1" dirty="0"/>
              <a:t>Centralized storage</a:t>
            </a:r>
            <a:r>
              <a:rPr lang="en-US" dirty="0"/>
              <a:t> for organizationally </a:t>
            </a:r>
            <a:r>
              <a:rPr lang="en-US" b="1" dirty="0"/>
              <a:t>approved design patterns</a:t>
            </a:r>
            <a:endParaRPr lang="en-US" dirty="0"/>
          </a:p>
          <a:p>
            <a:r>
              <a:rPr lang="en-US" dirty="0"/>
              <a:t>Blueprint </a:t>
            </a:r>
            <a:r>
              <a:rPr lang="en-US" b="1" dirty="0"/>
              <a:t>definition</a:t>
            </a:r>
            <a:r>
              <a:rPr lang="en-US" dirty="0"/>
              <a:t> – describing what should happen (reusable package)</a:t>
            </a:r>
          </a:p>
          <a:p>
            <a:r>
              <a:rPr lang="en-US" dirty="0"/>
              <a:t>Blueprint </a:t>
            </a:r>
            <a:r>
              <a:rPr lang="en-US" b="1" dirty="0"/>
              <a:t>assignment</a:t>
            </a:r>
            <a:r>
              <a:rPr lang="en-US" dirty="0"/>
              <a:t> – describing where it should happen (package deployment)</a:t>
            </a:r>
          </a:p>
        </p:txBody>
      </p:sp>
    </p:spTree>
    <p:extLst>
      <p:ext uri="{BB962C8B-B14F-4D97-AF65-F5344CB8AC3E}">
        <p14:creationId xmlns:p14="http://schemas.microsoft.com/office/powerpoint/2010/main" val="25575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0158" y="394692"/>
            <a:ext cx="10367493" cy="2585323"/>
          </a:xfrm>
          <a:prstGeom prst="rect">
            <a:avLst/>
          </a:prstGeom>
          <a:noFill/>
        </p:spPr>
        <p:txBody>
          <a:bodyPr wrap="square" rtlCol="0">
            <a:spAutoFit/>
          </a:bodyPr>
          <a:lstStyle/>
          <a:p>
            <a:r>
              <a:rPr lang="en-US" dirty="0"/>
              <a:t>Cloud adoption</a:t>
            </a:r>
          </a:p>
          <a:p>
            <a:r>
              <a:rPr lang="en-US" b="1" dirty="0"/>
              <a:t>Cloud adoption</a:t>
            </a:r>
            <a:r>
              <a:rPr lang="en-US" dirty="0"/>
              <a:t> is a strategic move by an organization to leverage cloud in their business</a:t>
            </a:r>
          </a:p>
          <a:p>
            <a:r>
              <a:rPr lang="en-US" dirty="0"/>
              <a:t>Cloud Adoption Framework</a:t>
            </a:r>
          </a:p>
          <a:p>
            <a:r>
              <a:rPr lang="en-US" dirty="0"/>
              <a:t>Cloud Adoption Framework for Azure is a set of</a:t>
            </a:r>
          </a:p>
          <a:p>
            <a:r>
              <a:rPr lang="en-US" b="1" dirty="0"/>
              <a:t>tools</a:t>
            </a:r>
            <a:r>
              <a:rPr lang="en-US" dirty="0"/>
              <a:t>,</a:t>
            </a:r>
          </a:p>
          <a:p>
            <a:r>
              <a:rPr lang="en-US" b="1" dirty="0"/>
              <a:t>best practices</a:t>
            </a:r>
            <a:r>
              <a:rPr lang="en-US" dirty="0"/>
              <a:t>,</a:t>
            </a:r>
          </a:p>
          <a:p>
            <a:r>
              <a:rPr lang="en-US" b="1" dirty="0"/>
              <a:t>guidelines</a:t>
            </a:r>
            <a:r>
              <a:rPr lang="en-US" dirty="0"/>
              <a:t> and</a:t>
            </a:r>
          </a:p>
          <a:p>
            <a:r>
              <a:rPr lang="en-US" b="1" dirty="0"/>
              <a:t>documentation</a:t>
            </a:r>
            <a:endParaRPr lang="en-US" dirty="0"/>
          </a:p>
          <a:p>
            <a:r>
              <a:rPr lang="en-US" dirty="0"/>
              <a:t>prepared by Microsoft to help companies with their cloud adoption journey.</a:t>
            </a:r>
          </a:p>
        </p:txBody>
      </p:sp>
    </p:spTree>
    <p:extLst>
      <p:ext uri="{BB962C8B-B14F-4D97-AF65-F5344CB8AC3E}">
        <p14:creationId xmlns:p14="http://schemas.microsoft.com/office/powerpoint/2010/main" val="1148064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0158" y="394692"/>
            <a:ext cx="10367493" cy="6186309"/>
          </a:xfrm>
          <a:prstGeom prst="rect">
            <a:avLst/>
          </a:prstGeom>
          <a:noFill/>
        </p:spPr>
        <p:txBody>
          <a:bodyPr wrap="square" rtlCol="0">
            <a:spAutoFit/>
          </a:bodyPr>
          <a:lstStyle/>
          <a:p>
            <a:r>
              <a:rPr lang="en-US" dirty="0"/>
              <a:t>Strategy</a:t>
            </a:r>
          </a:p>
          <a:p>
            <a:r>
              <a:rPr lang="en-US" dirty="0"/>
              <a:t>1. Understand your motivation</a:t>
            </a:r>
          </a:p>
          <a:p>
            <a:r>
              <a:rPr lang="en-US" dirty="0"/>
              <a:t>Answer the question </a:t>
            </a:r>
            <a:r>
              <a:rPr lang="en-US" b="1" dirty="0"/>
              <a:t>WHY MOVE?</a:t>
            </a:r>
            <a:endParaRPr lang="en-US" dirty="0"/>
          </a:p>
          <a:p>
            <a:r>
              <a:rPr lang="en-US" dirty="0"/>
              <a:t>Common Motivation Triggers include</a:t>
            </a:r>
          </a:p>
          <a:p>
            <a:pPr lvl="1"/>
            <a:r>
              <a:rPr lang="en-US" b="1" dirty="0"/>
              <a:t>Migration</a:t>
            </a:r>
            <a:endParaRPr lang="en-US" dirty="0"/>
          </a:p>
          <a:p>
            <a:pPr lvl="2"/>
            <a:r>
              <a:rPr lang="en-US" dirty="0"/>
              <a:t>Cost Savings on infrastructure</a:t>
            </a:r>
          </a:p>
          <a:p>
            <a:pPr lvl="2"/>
            <a:r>
              <a:rPr lang="en-US" dirty="0"/>
              <a:t>Reduction in complexity</a:t>
            </a:r>
          </a:p>
          <a:p>
            <a:pPr lvl="2"/>
            <a:r>
              <a:rPr lang="en-US" dirty="0"/>
              <a:t>Operation optimization</a:t>
            </a:r>
          </a:p>
          <a:p>
            <a:pPr lvl="2"/>
            <a:r>
              <a:rPr lang="en-US" dirty="0"/>
              <a:t>Increased business agility</a:t>
            </a:r>
          </a:p>
          <a:p>
            <a:pPr lvl="1"/>
            <a:r>
              <a:rPr lang="en-US" b="1" dirty="0"/>
              <a:t>Innovation</a:t>
            </a:r>
            <a:endParaRPr lang="en-US" dirty="0"/>
          </a:p>
          <a:p>
            <a:pPr lvl="2"/>
            <a:r>
              <a:rPr lang="en-US" dirty="0"/>
              <a:t>Reaching a global scale</a:t>
            </a:r>
          </a:p>
          <a:p>
            <a:pPr lvl="2"/>
            <a:r>
              <a:rPr lang="en-US" dirty="0"/>
              <a:t>Customer experience improvements</a:t>
            </a:r>
          </a:p>
          <a:p>
            <a:pPr lvl="2"/>
            <a:r>
              <a:rPr lang="en-US" dirty="0"/>
              <a:t>Transformation of products or services</a:t>
            </a:r>
          </a:p>
          <a:p>
            <a:pPr lvl="2"/>
            <a:r>
              <a:rPr lang="en-US" dirty="0"/>
              <a:t>Market disruption</a:t>
            </a:r>
          </a:p>
          <a:p>
            <a:r>
              <a:rPr lang="en-US" dirty="0"/>
              <a:t>2. Business Outcome</a:t>
            </a:r>
          </a:p>
          <a:p>
            <a:r>
              <a:rPr lang="en-US" dirty="0"/>
              <a:t>Answer the question </a:t>
            </a:r>
            <a:r>
              <a:rPr lang="en-US" b="1" dirty="0"/>
              <a:t>WHAT TO MEASURE?</a:t>
            </a:r>
            <a:endParaRPr lang="en-US" dirty="0"/>
          </a:p>
          <a:p>
            <a:r>
              <a:rPr lang="en-US" dirty="0"/>
              <a:t>Defined, concise and observable outcome captured by a specific measure, for example</a:t>
            </a:r>
          </a:p>
          <a:p>
            <a:pPr lvl="1"/>
            <a:r>
              <a:rPr lang="en-US" dirty="0"/>
              <a:t>Increase in revenue</a:t>
            </a:r>
          </a:p>
          <a:p>
            <a:pPr lvl="1"/>
            <a:r>
              <a:rPr lang="en-US" dirty="0"/>
              <a:t>Increase in profit</a:t>
            </a:r>
          </a:p>
          <a:p>
            <a:pPr lvl="1"/>
            <a:r>
              <a:rPr lang="en-US" dirty="0"/>
              <a:t>Cost reduction</a:t>
            </a:r>
          </a:p>
          <a:p>
            <a:pPr lvl="1"/>
            <a:r>
              <a:rPr lang="en-US" dirty="0"/>
              <a:t>Global access to customers</a:t>
            </a:r>
          </a:p>
          <a:p>
            <a:pPr lvl="1"/>
            <a:r>
              <a:rPr lang="en-US" dirty="0"/>
              <a:t>Reaching new </a:t>
            </a:r>
            <a:r>
              <a:rPr lang="en-US" dirty="0" smtClean="0"/>
              <a:t>markets</a:t>
            </a:r>
            <a:endParaRPr lang="en-US" dirty="0"/>
          </a:p>
        </p:txBody>
      </p:sp>
    </p:spTree>
    <p:extLst>
      <p:ext uri="{BB962C8B-B14F-4D97-AF65-F5344CB8AC3E}">
        <p14:creationId xmlns:p14="http://schemas.microsoft.com/office/powerpoint/2010/main" val="2499612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0158" y="394692"/>
            <a:ext cx="10367493" cy="4247317"/>
          </a:xfrm>
          <a:prstGeom prst="rect">
            <a:avLst/>
          </a:prstGeom>
          <a:noFill/>
        </p:spPr>
        <p:txBody>
          <a:bodyPr wrap="square" rtlCol="0">
            <a:spAutoFit/>
          </a:bodyPr>
          <a:lstStyle/>
          <a:p>
            <a:r>
              <a:rPr lang="en-US" dirty="0"/>
              <a:t>3. Business Justification</a:t>
            </a:r>
          </a:p>
          <a:p>
            <a:r>
              <a:rPr lang="en-US" dirty="0"/>
              <a:t>Answer the question </a:t>
            </a:r>
            <a:r>
              <a:rPr lang="en-US" b="1" dirty="0"/>
              <a:t>WHAT’S MY RETURN ON INVESTMENT?</a:t>
            </a:r>
            <a:endParaRPr lang="en-US" dirty="0"/>
          </a:p>
          <a:p>
            <a:r>
              <a:rPr lang="en-US" dirty="0"/>
              <a:t>Develop a business case to validate the financial model that supports your motivations and outcomes</a:t>
            </a:r>
          </a:p>
          <a:p>
            <a:r>
              <a:rPr lang="en-US" dirty="0"/>
              <a:t>Tools that support this process are</a:t>
            </a:r>
          </a:p>
          <a:p>
            <a:pPr lvl="1"/>
            <a:r>
              <a:rPr lang="en-US" dirty="0"/>
              <a:t>Azure TCO (Total Cost of Ownership) calculator - estimate current on-</a:t>
            </a:r>
            <a:r>
              <a:rPr lang="en-US" dirty="0" err="1"/>
              <a:t>prem</a:t>
            </a:r>
            <a:r>
              <a:rPr lang="en-US" dirty="0"/>
              <a:t> costs</a:t>
            </a:r>
          </a:p>
          <a:p>
            <a:pPr lvl="1"/>
            <a:r>
              <a:rPr lang="en-US" dirty="0"/>
              <a:t>Azure Pricing Calculator - estimate future Azure costs</a:t>
            </a:r>
          </a:p>
          <a:p>
            <a:pPr lvl="1"/>
            <a:r>
              <a:rPr lang="en-US" dirty="0"/>
              <a:t>Azure Cost Management - see current Azure costs</a:t>
            </a:r>
          </a:p>
          <a:p>
            <a:r>
              <a:rPr lang="en-US" dirty="0"/>
              <a:t>4. First Project</a:t>
            </a:r>
          </a:p>
          <a:p>
            <a:r>
              <a:rPr lang="en-US" dirty="0"/>
              <a:t>Choose first project to validate your strategy (Proof of concept - POC) based on</a:t>
            </a:r>
          </a:p>
          <a:p>
            <a:pPr lvl="1"/>
            <a:r>
              <a:rPr lang="en-US" dirty="0"/>
              <a:t>Business Criteria</a:t>
            </a:r>
          </a:p>
          <a:p>
            <a:pPr lvl="2"/>
            <a:r>
              <a:rPr lang="en-US" dirty="0"/>
              <a:t>Currently operating</a:t>
            </a:r>
          </a:p>
          <a:p>
            <a:pPr lvl="2"/>
            <a:r>
              <a:rPr lang="en-US" dirty="0"/>
              <a:t>Dedicated owner</a:t>
            </a:r>
          </a:p>
          <a:p>
            <a:pPr lvl="2"/>
            <a:r>
              <a:rPr lang="en-US" dirty="0"/>
              <a:t>Strong motivation to move</a:t>
            </a:r>
          </a:p>
          <a:p>
            <a:pPr lvl="1"/>
            <a:r>
              <a:rPr lang="en-US" dirty="0"/>
              <a:t>Technical Criteria</a:t>
            </a:r>
          </a:p>
          <a:p>
            <a:pPr lvl="2"/>
            <a:r>
              <a:rPr lang="en-US" dirty="0"/>
              <a:t>Minimum dependencies and assets</a:t>
            </a:r>
            <a:endParaRPr lang="en-US" dirty="0"/>
          </a:p>
        </p:txBody>
      </p:sp>
    </p:spTree>
    <p:extLst>
      <p:ext uri="{BB962C8B-B14F-4D97-AF65-F5344CB8AC3E}">
        <p14:creationId xmlns:p14="http://schemas.microsoft.com/office/powerpoint/2010/main" val="261555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0158" y="394692"/>
            <a:ext cx="10367493" cy="4524315"/>
          </a:xfrm>
          <a:prstGeom prst="rect">
            <a:avLst/>
          </a:prstGeom>
          <a:noFill/>
        </p:spPr>
        <p:txBody>
          <a:bodyPr wrap="square" rtlCol="0">
            <a:spAutoFit/>
          </a:bodyPr>
          <a:lstStyle/>
          <a:p>
            <a:r>
              <a:rPr lang="en-US" dirty="0"/>
              <a:t>Plan</a:t>
            </a:r>
          </a:p>
          <a:p>
            <a:r>
              <a:rPr lang="en-US" dirty="0"/>
              <a:t>Digital Estate (INVENTORY OF ASSETS)</a:t>
            </a:r>
          </a:p>
          <a:p>
            <a:pPr lvl="1"/>
            <a:r>
              <a:rPr lang="en-US" dirty="0"/>
              <a:t>Review current landscape and list all projects/solutions (digital assets)</a:t>
            </a:r>
          </a:p>
          <a:p>
            <a:pPr lvl="1"/>
            <a:r>
              <a:rPr lang="en-US" dirty="0"/>
              <a:t>Choose one of the five (5) R’s of rationalization</a:t>
            </a:r>
          </a:p>
          <a:p>
            <a:pPr lvl="2"/>
            <a:r>
              <a:rPr lang="en-US" dirty="0" err="1"/>
              <a:t>Rehost</a:t>
            </a:r>
            <a:r>
              <a:rPr lang="en-US" dirty="0"/>
              <a:t> - move as is; typically into containers or IaaS (virtual machines)</a:t>
            </a:r>
          </a:p>
          <a:p>
            <a:pPr lvl="2"/>
            <a:r>
              <a:rPr lang="en-US" dirty="0"/>
              <a:t>Refactor - make small code changes and move to PaaS (ex. Azure SQL, Azure App Service, etc.)</a:t>
            </a:r>
          </a:p>
          <a:p>
            <a:pPr lvl="2"/>
            <a:r>
              <a:rPr lang="en-US" dirty="0" err="1"/>
              <a:t>Rearchitect</a:t>
            </a:r>
            <a:r>
              <a:rPr lang="en-US" dirty="0"/>
              <a:t> - make complex code changes to introduce new features or fix incompatible apps</a:t>
            </a:r>
          </a:p>
          <a:p>
            <a:pPr lvl="2"/>
            <a:r>
              <a:rPr lang="en-US" dirty="0"/>
              <a:t>Rebuild - create a new application using cloud first design</a:t>
            </a:r>
          </a:p>
          <a:p>
            <a:pPr lvl="2"/>
            <a:r>
              <a:rPr lang="en-US" dirty="0"/>
              <a:t>Replace - review available SaaS solutions and replace legacy or unneeded applications</a:t>
            </a:r>
          </a:p>
          <a:p>
            <a:r>
              <a:rPr lang="en-US" dirty="0"/>
              <a:t>Initial Organization Alignment</a:t>
            </a:r>
          </a:p>
          <a:p>
            <a:pPr lvl="1"/>
            <a:r>
              <a:rPr lang="en-US" dirty="0"/>
              <a:t>Align people so they will support your adoption plan</a:t>
            </a:r>
          </a:p>
          <a:p>
            <a:pPr lvl="1"/>
            <a:r>
              <a:rPr lang="en-US" dirty="0"/>
              <a:t>Map people to capabilities</a:t>
            </a:r>
          </a:p>
          <a:p>
            <a:r>
              <a:rPr lang="en-US" dirty="0"/>
              <a:t>Skills Readiness Plan</a:t>
            </a:r>
          </a:p>
          <a:p>
            <a:pPr lvl="1"/>
            <a:r>
              <a:rPr lang="en-US" dirty="0"/>
              <a:t>Review current skills and address the gaps</a:t>
            </a:r>
          </a:p>
          <a:p>
            <a:r>
              <a:rPr lang="en-US" dirty="0"/>
              <a:t>Cloud Adoption Plan - combine everything from steps 1 to 3 into a single cloud adoption plan</a:t>
            </a:r>
          </a:p>
        </p:txBody>
      </p:sp>
    </p:spTree>
    <p:extLst>
      <p:ext uri="{BB962C8B-B14F-4D97-AF65-F5344CB8AC3E}">
        <p14:creationId xmlns:p14="http://schemas.microsoft.com/office/powerpoint/2010/main" val="168408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0158" y="394692"/>
            <a:ext cx="10367493" cy="2308324"/>
          </a:xfrm>
          <a:prstGeom prst="rect">
            <a:avLst/>
          </a:prstGeom>
          <a:noFill/>
        </p:spPr>
        <p:txBody>
          <a:bodyPr wrap="square" rtlCol="0">
            <a:spAutoFit/>
          </a:bodyPr>
          <a:lstStyle/>
          <a:p>
            <a:r>
              <a:rPr lang="en-US" dirty="0" smtClean="0"/>
              <a:t>Ready</a:t>
            </a:r>
          </a:p>
          <a:p>
            <a:endParaRPr lang="en-US" dirty="0"/>
          </a:p>
          <a:p>
            <a:r>
              <a:rPr lang="en-US" dirty="0"/>
              <a:t>Azure Setup Guide - Review the Azure setup guide to become familiar with the tools and approaches you need to use to create a landing zone.</a:t>
            </a:r>
          </a:p>
          <a:p>
            <a:r>
              <a:rPr lang="en-US" dirty="0"/>
              <a:t>Azure Landing Zone - Choose an appropriate Azure Subscription type that best suits your needs and establish an initial Azure environment.</a:t>
            </a:r>
          </a:p>
          <a:p>
            <a:r>
              <a:rPr lang="en-US" dirty="0"/>
              <a:t>Extend Landing Zone - Expand the initial landing zone to fit your business needs.</a:t>
            </a:r>
          </a:p>
          <a:p>
            <a:r>
              <a:rPr lang="en-US" dirty="0"/>
              <a:t>Best Practices - Review everything and ensure best practices are followed.</a:t>
            </a:r>
          </a:p>
        </p:txBody>
      </p:sp>
    </p:spTree>
    <p:extLst>
      <p:ext uri="{BB962C8B-B14F-4D97-AF65-F5344CB8AC3E}">
        <p14:creationId xmlns:p14="http://schemas.microsoft.com/office/powerpoint/2010/main" val="111185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4" y="0"/>
            <a:ext cx="10353762" cy="970450"/>
          </a:xfrm>
        </p:spPr>
        <p:txBody>
          <a:bodyPr>
            <a:normAutofit fontScale="90000"/>
          </a:bodyPr>
          <a:lstStyle/>
          <a:p>
            <a:r>
              <a:rPr lang="en-US" dirty="0" smtClean="0"/>
              <a:t>Topics</a:t>
            </a:r>
            <a:endParaRPr lang="en-US" dirty="0"/>
          </a:p>
        </p:txBody>
      </p:sp>
      <p:sp>
        <p:nvSpPr>
          <p:cNvPr id="3" name="Content Placeholder 2"/>
          <p:cNvSpPr>
            <a:spLocks noGrp="1"/>
          </p:cNvSpPr>
          <p:nvPr>
            <p:ph idx="1"/>
          </p:nvPr>
        </p:nvSpPr>
        <p:spPr>
          <a:xfrm>
            <a:off x="464451" y="1305301"/>
            <a:ext cx="11538659" cy="5675049"/>
          </a:xfrm>
        </p:spPr>
        <p:txBody>
          <a:bodyPr>
            <a:normAutofit/>
          </a:bodyPr>
          <a:lstStyle/>
          <a:p>
            <a:r>
              <a:rPr lang="en-US" dirty="0">
                <a:effectLst/>
              </a:rPr>
              <a:t>Describe the functionality and usage of Azure Policy</a:t>
            </a:r>
          </a:p>
          <a:p>
            <a:r>
              <a:rPr lang="en-US" dirty="0">
                <a:effectLst/>
              </a:rPr>
              <a:t>Describe the functionality and usage of Azure Blueprints</a:t>
            </a:r>
          </a:p>
          <a:p>
            <a:r>
              <a:rPr lang="en-US" dirty="0">
                <a:effectLst/>
              </a:rPr>
              <a:t>Describe the Cloud Adoption Framework for </a:t>
            </a:r>
            <a:r>
              <a:rPr lang="en-US" dirty="0" smtClean="0">
                <a:effectLst/>
              </a:rPr>
              <a:t>Azure</a:t>
            </a:r>
          </a:p>
          <a:p>
            <a:r>
              <a:rPr lang="en-US" dirty="0">
                <a:effectLst/>
              </a:rPr>
              <a:t>Describe privacy and compliance resources</a:t>
            </a:r>
          </a:p>
          <a:p>
            <a:r>
              <a:rPr lang="en-US" dirty="0">
                <a:effectLst/>
              </a:rPr>
              <a:t>Describe the purpose of the Microsoft Privacy Statement, Online Services Terms (OST) and Data Protection Amendment (DPA)</a:t>
            </a:r>
          </a:p>
          <a:p>
            <a:r>
              <a:rPr lang="en-US" dirty="0">
                <a:effectLst/>
              </a:rPr>
              <a:t>Describe the purpose of the Trust Center</a:t>
            </a:r>
          </a:p>
          <a:p>
            <a:r>
              <a:rPr lang="en-US" dirty="0">
                <a:effectLst/>
              </a:rPr>
              <a:t>Describe the purpose of the Azure compliance documentation</a:t>
            </a:r>
          </a:p>
          <a:p>
            <a:r>
              <a:rPr lang="en-US" dirty="0">
                <a:effectLst/>
              </a:rPr>
              <a:t>Describe the purpose of Azure Sovereign Regions (Azure Government cloud services and Azure China cloud services)</a:t>
            </a:r>
          </a:p>
          <a:p>
            <a:r>
              <a:rPr lang="en-US" dirty="0">
                <a:effectLst/>
              </a:rPr>
              <a:t>Identify factors that can affect costs (resource types, services, locations, ingress and egress traffic)</a:t>
            </a:r>
          </a:p>
          <a:p>
            <a:endParaRPr lang="en-US" dirty="0">
              <a:effectLst/>
            </a:endParaRPr>
          </a:p>
        </p:txBody>
      </p:sp>
    </p:spTree>
    <p:extLst>
      <p:ext uri="{BB962C8B-B14F-4D97-AF65-F5344CB8AC3E}">
        <p14:creationId xmlns:p14="http://schemas.microsoft.com/office/powerpoint/2010/main" val="379166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0158" y="394692"/>
            <a:ext cx="10367493" cy="6186309"/>
          </a:xfrm>
          <a:prstGeom prst="rect">
            <a:avLst/>
          </a:prstGeom>
          <a:noFill/>
        </p:spPr>
        <p:txBody>
          <a:bodyPr wrap="square" rtlCol="0">
            <a:spAutoFit/>
          </a:bodyPr>
          <a:lstStyle/>
          <a:p>
            <a:r>
              <a:rPr lang="en-US" dirty="0" smtClean="0"/>
              <a:t>Adopt</a:t>
            </a:r>
          </a:p>
          <a:p>
            <a:endParaRPr lang="en-US" dirty="0"/>
          </a:p>
          <a:p>
            <a:r>
              <a:rPr lang="en-US" dirty="0"/>
              <a:t>Migrate</a:t>
            </a:r>
          </a:p>
          <a:p>
            <a:r>
              <a:rPr lang="en-US" dirty="0"/>
              <a:t>First Migration - migrate your first application to familiarize yourself with the cloud, guidelines and tools</a:t>
            </a:r>
          </a:p>
          <a:p>
            <a:r>
              <a:rPr lang="en-US" dirty="0"/>
              <a:t>Migration Scenarios - review and prepare migration scenarios/guidelines for your company</a:t>
            </a:r>
          </a:p>
          <a:p>
            <a:pPr lvl="1"/>
            <a:r>
              <a:rPr lang="en-US" dirty="0"/>
              <a:t>Virtual Machines - Linux, Windows, etc.</a:t>
            </a:r>
          </a:p>
          <a:p>
            <a:pPr lvl="1"/>
            <a:r>
              <a:rPr lang="en-US" dirty="0"/>
              <a:t>Apps - Java, .NET, </a:t>
            </a:r>
            <a:r>
              <a:rPr lang="en-US" dirty="0" err="1"/>
              <a:t>NodeJS</a:t>
            </a:r>
            <a:r>
              <a:rPr lang="en-US" dirty="0"/>
              <a:t> web apps, etc.</a:t>
            </a:r>
          </a:p>
          <a:p>
            <a:pPr lvl="1"/>
            <a:r>
              <a:rPr lang="en-US" dirty="0"/>
              <a:t>Data - SQL Server, </a:t>
            </a:r>
            <a:r>
              <a:rPr lang="en-US" dirty="0" err="1"/>
              <a:t>PostreSQL</a:t>
            </a:r>
            <a:r>
              <a:rPr lang="en-US" dirty="0"/>
              <a:t>, File Servers, etc.</a:t>
            </a:r>
          </a:p>
          <a:p>
            <a:pPr lvl="1"/>
            <a:r>
              <a:rPr lang="en-US" dirty="0"/>
              <a:t>Other - VMware, Azure Stack, etc.</a:t>
            </a:r>
          </a:p>
          <a:p>
            <a:r>
              <a:rPr lang="en-US" dirty="0"/>
              <a:t>Best Practices - address common migration needs through the application of consistent best practices.</a:t>
            </a:r>
          </a:p>
          <a:p>
            <a:r>
              <a:rPr lang="en-US" dirty="0"/>
              <a:t>Process Improvements - important part of this </a:t>
            </a:r>
            <a:r>
              <a:rPr lang="en-US" dirty="0" err="1"/>
              <a:t>porcess</a:t>
            </a:r>
            <a:r>
              <a:rPr lang="en-US" dirty="0"/>
              <a:t> heavy activity is to identify bottlenecks and improve with every migration</a:t>
            </a:r>
          </a:p>
          <a:p>
            <a:endParaRPr lang="en-US" dirty="0" smtClean="0"/>
          </a:p>
          <a:p>
            <a:r>
              <a:rPr lang="en-US" dirty="0" smtClean="0"/>
              <a:t>Innovate</a:t>
            </a:r>
            <a:endParaRPr lang="en-US" dirty="0"/>
          </a:p>
          <a:p>
            <a:r>
              <a:rPr lang="en-US" dirty="0"/>
              <a:t>Business Value Consensus (VALUE TO STRATEGY)</a:t>
            </a:r>
          </a:p>
          <a:p>
            <a:pPr lvl="1"/>
            <a:r>
              <a:rPr lang="en-US" dirty="0"/>
              <a:t>Create hypothetical customer need</a:t>
            </a:r>
          </a:p>
          <a:p>
            <a:pPr lvl="1"/>
            <a:r>
              <a:rPr lang="en-US" dirty="0"/>
              <a:t>Decide on solution that solves it</a:t>
            </a:r>
          </a:p>
          <a:p>
            <a:pPr lvl="1"/>
            <a:r>
              <a:rPr lang="en-US" dirty="0"/>
              <a:t>Map this to your strategy</a:t>
            </a:r>
          </a:p>
          <a:p>
            <a:r>
              <a:rPr lang="en-US" dirty="0"/>
              <a:t>Innovation Guide (TOOLS) - choose available Azure tools that will help your build this application</a:t>
            </a:r>
          </a:p>
          <a:p>
            <a:r>
              <a:rPr lang="en-US" dirty="0"/>
              <a:t>Best Practices - verify that best practices are followed for all tools in the toolchain</a:t>
            </a:r>
          </a:p>
          <a:p>
            <a:r>
              <a:rPr lang="en-US" dirty="0"/>
              <a:t>Process Improvements - gather feedback from the users and the customers to improve architectural decisions and future products</a:t>
            </a:r>
          </a:p>
        </p:txBody>
      </p:sp>
    </p:spTree>
    <p:extLst>
      <p:ext uri="{BB962C8B-B14F-4D97-AF65-F5344CB8AC3E}">
        <p14:creationId xmlns:p14="http://schemas.microsoft.com/office/powerpoint/2010/main" val="186873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0158" y="394692"/>
            <a:ext cx="10367493" cy="4801314"/>
          </a:xfrm>
          <a:prstGeom prst="rect">
            <a:avLst/>
          </a:prstGeom>
          <a:noFill/>
        </p:spPr>
        <p:txBody>
          <a:bodyPr wrap="square" rtlCol="0">
            <a:spAutoFit/>
          </a:bodyPr>
          <a:lstStyle/>
          <a:p>
            <a:r>
              <a:rPr lang="en-US" dirty="0"/>
              <a:t>Govern &amp; </a:t>
            </a:r>
            <a:r>
              <a:rPr lang="en-US" dirty="0" smtClean="0"/>
              <a:t>Manage</a:t>
            </a:r>
          </a:p>
          <a:p>
            <a:endParaRPr lang="en-US" dirty="0"/>
          </a:p>
          <a:p>
            <a:r>
              <a:rPr lang="en-US" dirty="0"/>
              <a:t>Define governance solutions - Choose solutions to maintain compliance, security and ensure total control of the environment.</a:t>
            </a:r>
          </a:p>
          <a:p>
            <a:pPr lvl="1"/>
            <a:r>
              <a:rPr lang="en-US" dirty="0"/>
              <a:t>Those solutions should focus to</a:t>
            </a:r>
          </a:p>
          <a:p>
            <a:pPr lvl="2"/>
            <a:r>
              <a:rPr lang="en-US" dirty="0"/>
              <a:t>Address Business Needs</a:t>
            </a:r>
          </a:p>
          <a:p>
            <a:pPr lvl="2"/>
            <a:r>
              <a:rPr lang="en-US" dirty="0"/>
              <a:t>Provide Agility</a:t>
            </a:r>
          </a:p>
          <a:p>
            <a:pPr lvl="2"/>
            <a:r>
              <a:rPr lang="en-US" dirty="0"/>
              <a:t>Control Risks</a:t>
            </a:r>
          </a:p>
          <a:p>
            <a:r>
              <a:rPr lang="en-US" dirty="0" smtClean="0"/>
              <a:t>Manage </a:t>
            </a:r>
            <a:r>
              <a:rPr lang="en-US" dirty="0"/>
              <a:t>cloud environment (CLOUD OPERATIONS) - Hand over solutions and environment to cloud operations team for maintenance. Team should ensure that stability and costs are always in perfect balance to meet business commitments. Team should allow environment to grow, evolve and adapt to changing business needs.</a:t>
            </a:r>
          </a:p>
          <a:p>
            <a:endParaRPr lang="en-US" dirty="0" smtClean="0"/>
          </a:p>
          <a:p>
            <a:endParaRPr lang="en-US" dirty="0"/>
          </a:p>
          <a:p>
            <a:r>
              <a:rPr lang="en-US" dirty="0" smtClean="0"/>
              <a:t>Organize</a:t>
            </a:r>
            <a:endParaRPr lang="en-US" dirty="0"/>
          </a:p>
          <a:p>
            <a:r>
              <a:rPr lang="en-US" dirty="0"/>
              <a:t>Ensure that </a:t>
            </a:r>
            <a:r>
              <a:rPr lang="en-US" dirty="0" err="1"/>
              <a:t>everone</a:t>
            </a:r>
            <a:r>
              <a:rPr lang="en-US" dirty="0"/>
              <a:t> knows what to do in every stage of this process. One of the ways to achieve this is via RACI (Responsible, Accountable, Consulted, and Informed) matrix.</a:t>
            </a:r>
          </a:p>
        </p:txBody>
      </p:sp>
    </p:spTree>
    <p:extLst>
      <p:ext uri="{BB962C8B-B14F-4D97-AF65-F5344CB8AC3E}">
        <p14:creationId xmlns:p14="http://schemas.microsoft.com/office/powerpoint/2010/main" val="3661502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14399" y="581025"/>
            <a:ext cx="10277341" cy="5695950"/>
          </a:xfrm>
          <a:prstGeom prst="rect">
            <a:avLst/>
          </a:prstGeom>
        </p:spPr>
      </p:pic>
    </p:spTree>
    <p:extLst>
      <p:ext uri="{BB962C8B-B14F-4D97-AF65-F5344CB8AC3E}">
        <p14:creationId xmlns:p14="http://schemas.microsoft.com/office/powerpoint/2010/main" val="419655127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0158" y="394692"/>
            <a:ext cx="10367493" cy="3139321"/>
          </a:xfrm>
          <a:prstGeom prst="rect">
            <a:avLst/>
          </a:prstGeom>
          <a:noFill/>
        </p:spPr>
        <p:txBody>
          <a:bodyPr wrap="square" rtlCol="0">
            <a:spAutoFit/>
          </a:bodyPr>
          <a:lstStyle/>
          <a:p>
            <a:r>
              <a:rPr lang="en-US" dirty="0"/>
              <a:t>Azure Sovereign Regions</a:t>
            </a:r>
          </a:p>
          <a:p>
            <a:endParaRPr lang="en-US" dirty="0" smtClean="0"/>
          </a:p>
          <a:p>
            <a:r>
              <a:rPr lang="en-US" dirty="0" smtClean="0"/>
              <a:t>Azure </a:t>
            </a:r>
            <a:r>
              <a:rPr lang="en-US" dirty="0"/>
              <a:t>Sovereign Regions provide Azure services in markets with very strict regulatory requirements</a:t>
            </a:r>
          </a:p>
          <a:p>
            <a:r>
              <a:rPr lang="en-US" dirty="0"/>
              <a:t>Azure Government designed for the US government</a:t>
            </a:r>
          </a:p>
          <a:p>
            <a:pPr lvl="1"/>
            <a:r>
              <a:rPr lang="en-US" dirty="0"/>
              <a:t>Separate instance of Azure (lifecycle, services, portal, etc.)</a:t>
            </a:r>
          </a:p>
          <a:p>
            <a:pPr lvl="1"/>
            <a:r>
              <a:rPr lang="en-US" dirty="0"/>
              <a:t>Physically isolated from other Azure regions</a:t>
            </a:r>
          </a:p>
          <a:p>
            <a:pPr lvl="1"/>
            <a:r>
              <a:rPr lang="en-US" dirty="0"/>
              <a:t>Only </a:t>
            </a:r>
            <a:r>
              <a:rPr lang="en-US" dirty="0" err="1"/>
              <a:t>autorized</a:t>
            </a:r>
            <a:r>
              <a:rPr lang="en-US" dirty="0"/>
              <a:t> scanned </a:t>
            </a:r>
            <a:r>
              <a:rPr lang="en-US" dirty="0" err="1"/>
              <a:t>personel</a:t>
            </a:r>
            <a:r>
              <a:rPr lang="en-US" dirty="0"/>
              <a:t> can get access</a:t>
            </a:r>
          </a:p>
          <a:p>
            <a:r>
              <a:rPr lang="en-US" dirty="0"/>
              <a:t>Azure China designed for the Chinese market</a:t>
            </a:r>
          </a:p>
          <a:p>
            <a:pPr lvl="1"/>
            <a:r>
              <a:rPr lang="en-US" dirty="0"/>
              <a:t>Separate instance of Azure (lifecycle, services, portal, etc.)</a:t>
            </a:r>
          </a:p>
          <a:p>
            <a:pPr lvl="1"/>
            <a:r>
              <a:rPr lang="en-US" dirty="0"/>
              <a:t>Physically isolated from other Azure regions</a:t>
            </a:r>
          </a:p>
          <a:p>
            <a:pPr lvl="1"/>
            <a:r>
              <a:rPr lang="en-US" dirty="0"/>
              <a:t>Operated by a Chinese telecom company called 21Vianet</a:t>
            </a:r>
          </a:p>
        </p:txBody>
      </p:sp>
    </p:spTree>
    <p:extLst>
      <p:ext uri="{BB962C8B-B14F-4D97-AF65-F5344CB8AC3E}">
        <p14:creationId xmlns:p14="http://schemas.microsoft.com/office/powerpoint/2010/main" val="228134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0158" y="394692"/>
            <a:ext cx="10367493" cy="3416320"/>
          </a:xfrm>
          <a:prstGeom prst="rect">
            <a:avLst/>
          </a:prstGeom>
          <a:noFill/>
        </p:spPr>
        <p:txBody>
          <a:bodyPr wrap="square" rtlCol="0">
            <a:spAutoFit/>
          </a:bodyPr>
          <a:lstStyle/>
          <a:p>
            <a:r>
              <a:rPr lang="en-US" dirty="0"/>
              <a:t>Cost Affecting Factors</a:t>
            </a:r>
          </a:p>
          <a:p>
            <a:r>
              <a:rPr lang="en-US" dirty="0"/>
              <a:t>Base Cost</a:t>
            </a:r>
          </a:p>
          <a:p>
            <a:pPr lvl="1"/>
            <a:r>
              <a:rPr lang="en-US" b="1" dirty="0"/>
              <a:t>Resource Types</a:t>
            </a:r>
            <a:r>
              <a:rPr lang="en-US" dirty="0"/>
              <a:t> – All Azure services (resources) have resource-specific pricing models. Typically consisting of one or more metrics.</a:t>
            </a:r>
          </a:p>
          <a:p>
            <a:pPr lvl="1"/>
            <a:r>
              <a:rPr lang="en-US" b="1" dirty="0"/>
              <a:t>Services</a:t>
            </a:r>
            <a:r>
              <a:rPr lang="en-US" dirty="0"/>
              <a:t> – Azure specific offers (Enterprise, Web Direct, CSP, etc.) have different cost and billing components like </a:t>
            </a:r>
            <a:r>
              <a:rPr lang="en-US" dirty="0" err="1"/>
              <a:t>prepaids</a:t>
            </a:r>
            <a:r>
              <a:rPr lang="en-US" dirty="0"/>
              <a:t>, billing cycles, - discounts, etc.</a:t>
            </a:r>
          </a:p>
          <a:p>
            <a:pPr lvl="1"/>
            <a:r>
              <a:rPr lang="en-US" b="1" dirty="0"/>
              <a:t>Location</a:t>
            </a:r>
            <a:r>
              <a:rPr lang="en-US" dirty="0"/>
              <a:t> – running Azure services vary between Azure regions</a:t>
            </a:r>
          </a:p>
          <a:p>
            <a:pPr lvl="1"/>
            <a:r>
              <a:rPr lang="en-US" b="1" dirty="0"/>
              <a:t>Bandwidth</a:t>
            </a:r>
            <a:r>
              <a:rPr lang="en-US" dirty="0"/>
              <a:t> – network traffic when uploading (inbound/ingress) data to Azure or downloading (outbound/egress) from Azure</a:t>
            </a:r>
          </a:p>
          <a:p>
            <a:r>
              <a:rPr lang="en-US" dirty="0"/>
              <a:t>Savings</a:t>
            </a:r>
          </a:p>
          <a:p>
            <a:pPr lvl="1"/>
            <a:r>
              <a:rPr lang="en-US" dirty="0"/>
              <a:t>Reserved Instances</a:t>
            </a:r>
          </a:p>
          <a:p>
            <a:pPr lvl="1"/>
            <a:r>
              <a:rPr lang="en-US" dirty="0"/>
              <a:t>Hybrid Benefits</a:t>
            </a:r>
          </a:p>
        </p:txBody>
      </p:sp>
    </p:spTree>
    <p:extLst>
      <p:ext uri="{BB962C8B-B14F-4D97-AF65-F5344CB8AC3E}">
        <p14:creationId xmlns:p14="http://schemas.microsoft.com/office/powerpoint/2010/main" val="214947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0158" y="394692"/>
            <a:ext cx="10367493" cy="4524315"/>
          </a:xfrm>
          <a:prstGeom prst="rect">
            <a:avLst/>
          </a:prstGeom>
          <a:noFill/>
        </p:spPr>
        <p:txBody>
          <a:bodyPr wrap="square" rtlCol="0">
            <a:spAutoFit/>
          </a:bodyPr>
          <a:lstStyle/>
          <a:p>
            <a:r>
              <a:rPr lang="en-US" dirty="0"/>
              <a:t>Azure Reservations</a:t>
            </a:r>
          </a:p>
          <a:p>
            <a:r>
              <a:rPr lang="en-US" dirty="0"/>
              <a:t>Purchase Azure services for 1 or 3 years in advance with a significant discounts</a:t>
            </a:r>
          </a:p>
          <a:p>
            <a:r>
              <a:rPr lang="en-US" b="1" dirty="0"/>
              <a:t>Reserved instances</a:t>
            </a:r>
            <a:r>
              <a:rPr lang="en-US" dirty="0"/>
              <a:t> – Azure Virtual Machines</a:t>
            </a:r>
          </a:p>
          <a:p>
            <a:r>
              <a:rPr lang="en-US" b="1" dirty="0"/>
              <a:t>Reserved capacity</a:t>
            </a:r>
            <a:r>
              <a:rPr lang="en-US" dirty="0"/>
              <a:t> – Azure Storage, SQL Database </a:t>
            </a:r>
            <a:r>
              <a:rPr lang="en-US" dirty="0" err="1"/>
              <a:t>vCores</a:t>
            </a:r>
            <a:r>
              <a:rPr lang="en-US" dirty="0"/>
              <a:t>, </a:t>
            </a:r>
            <a:r>
              <a:rPr lang="en-US" dirty="0" err="1"/>
              <a:t>Databricks</a:t>
            </a:r>
            <a:r>
              <a:rPr lang="en-US" dirty="0"/>
              <a:t> DBUs, Cosmos DB RUs</a:t>
            </a:r>
          </a:p>
          <a:p>
            <a:r>
              <a:rPr lang="en-US" b="1" dirty="0"/>
              <a:t>Software plans</a:t>
            </a:r>
            <a:r>
              <a:rPr lang="en-US" dirty="0"/>
              <a:t> – Red Hat, Red Hat </a:t>
            </a:r>
            <a:r>
              <a:rPr lang="en-US" dirty="0" err="1"/>
              <a:t>OpenShift</a:t>
            </a:r>
            <a:r>
              <a:rPr lang="en-US" dirty="0"/>
              <a:t>, SUSE Linux, etc.</a:t>
            </a:r>
          </a:p>
          <a:p>
            <a:r>
              <a:rPr lang="en-US" b="1" dirty="0"/>
              <a:t>Reservations</a:t>
            </a:r>
            <a:r>
              <a:rPr lang="en-US" dirty="0"/>
              <a:t> are made for 1 or 3 years</a:t>
            </a:r>
          </a:p>
          <a:p>
            <a:endParaRPr lang="en-US" dirty="0" smtClean="0"/>
          </a:p>
          <a:p>
            <a:endParaRPr lang="en-US" dirty="0"/>
          </a:p>
          <a:p>
            <a:r>
              <a:rPr lang="en-US" dirty="0" smtClean="0"/>
              <a:t>Azure </a:t>
            </a:r>
            <a:r>
              <a:rPr lang="en-US" dirty="0"/>
              <a:t>Spot VMs</a:t>
            </a:r>
          </a:p>
          <a:p>
            <a:r>
              <a:rPr lang="en-US" dirty="0"/>
              <a:t>Purchase unused Virtual Machine capacity for significant discount</a:t>
            </a:r>
          </a:p>
          <a:p>
            <a:r>
              <a:rPr lang="en-US" dirty="0"/>
              <a:t>How it works</a:t>
            </a:r>
          </a:p>
          <a:p>
            <a:pPr lvl="1"/>
            <a:r>
              <a:rPr lang="en-US" b="1" dirty="0"/>
              <a:t>Significant </a:t>
            </a:r>
            <a:r>
              <a:rPr lang="en-US" b="1" dirty="0" err="1"/>
              <a:t>dicount</a:t>
            </a:r>
            <a:r>
              <a:rPr lang="en-US" dirty="0"/>
              <a:t> for Azure VMs</a:t>
            </a:r>
          </a:p>
          <a:p>
            <a:pPr lvl="1"/>
            <a:r>
              <a:rPr lang="en-US" b="1" dirty="0"/>
              <a:t>Capacity</a:t>
            </a:r>
            <a:r>
              <a:rPr lang="en-US" dirty="0"/>
              <a:t> can be </a:t>
            </a:r>
            <a:r>
              <a:rPr lang="en-US" b="1" dirty="0"/>
              <a:t>taken away at any time</a:t>
            </a:r>
            <a:endParaRPr lang="en-US" dirty="0"/>
          </a:p>
          <a:p>
            <a:pPr lvl="1"/>
            <a:r>
              <a:rPr lang="en-US" dirty="0"/>
              <a:t>Customer can </a:t>
            </a:r>
            <a:r>
              <a:rPr lang="en-US" b="1" dirty="0"/>
              <a:t>set maximum price</a:t>
            </a:r>
            <a:r>
              <a:rPr lang="en-US" dirty="0"/>
              <a:t> after discount to keep or evict the machine</a:t>
            </a:r>
          </a:p>
          <a:p>
            <a:r>
              <a:rPr lang="en-US" b="1" dirty="0"/>
              <a:t>Best for </a:t>
            </a:r>
            <a:r>
              <a:rPr lang="en-US" b="1" dirty="0" err="1"/>
              <a:t>interruptable</a:t>
            </a:r>
            <a:r>
              <a:rPr lang="en-US" b="1" dirty="0"/>
              <a:t> workloads</a:t>
            </a:r>
            <a:r>
              <a:rPr lang="en-US" dirty="0"/>
              <a:t> (batch processing, dev/test environments, large compute workloads, non-critical tasks, etc.)</a:t>
            </a:r>
          </a:p>
        </p:txBody>
      </p:sp>
    </p:spTree>
    <p:extLst>
      <p:ext uri="{BB962C8B-B14F-4D97-AF65-F5344CB8AC3E}">
        <p14:creationId xmlns:p14="http://schemas.microsoft.com/office/powerpoint/2010/main" val="72781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1522" y="117693"/>
            <a:ext cx="10367493" cy="6740307"/>
          </a:xfrm>
          <a:prstGeom prst="rect">
            <a:avLst/>
          </a:prstGeom>
          <a:noFill/>
        </p:spPr>
        <p:txBody>
          <a:bodyPr wrap="square" rtlCol="0">
            <a:spAutoFit/>
          </a:bodyPr>
          <a:lstStyle/>
          <a:p>
            <a:r>
              <a:rPr lang="en-US" dirty="0"/>
              <a:t>Hybrid use Benefit</a:t>
            </a:r>
          </a:p>
          <a:p>
            <a:r>
              <a:rPr lang="en-US" dirty="0"/>
              <a:t>Use existing licenses in the cloud</a:t>
            </a:r>
          </a:p>
          <a:p>
            <a:r>
              <a:rPr lang="en-US" dirty="0"/>
              <a:t>Use existing licenses in the Azure</a:t>
            </a:r>
          </a:p>
          <a:p>
            <a:pPr lvl="1"/>
            <a:r>
              <a:rPr lang="en-US" b="1" dirty="0"/>
              <a:t>Windows Server</a:t>
            </a:r>
            <a:endParaRPr lang="en-US" dirty="0"/>
          </a:p>
          <a:p>
            <a:pPr lvl="2"/>
            <a:r>
              <a:rPr lang="en-US" dirty="0"/>
              <a:t>Azure VM</a:t>
            </a:r>
          </a:p>
          <a:p>
            <a:pPr lvl="1"/>
            <a:r>
              <a:rPr lang="en-US" b="1" dirty="0" err="1"/>
              <a:t>RedHat</a:t>
            </a:r>
            <a:endParaRPr lang="en-US" dirty="0"/>
          </a:p>
          <a:p>
            <a:pPr lvl="2"/>
            <a:r>
              <a:rPr lang="en-US" dirty="0"/>
              <a:t>Azure VM</a:t>
            </a:r>
          </a:p>
          <a:p>
            <a:pPr lvl="1"/>
            <a:r>
              <a:rPr lang="en-US" b="1" dirty="0"/>
              <a:t>SUSE Linux</a:t>
            </a:r>
            <a:endParaRPr lang="en-US" dirty="0"/>
          </a:p>
          <a:p>
            <a:pPr lvl="2"/>
            <a:r>
              <a:rPr lang="en-US" dirty="0"/>
              <a:t>Azure VM</a:t>
            </a:r>
          </a:p>
          <a:p>
            <a:pPr lvl="1"/>
            <a:r>
              <a:rPr lang="en-US" b="1" dirty="0"/>
              <a:t>SQL Server</a:t>
            </a:r>
            <a:endParaRPr lang="en-US" dirty="0"/>
          </a:p>
          <a:p>
            <a:pPr lvl="2"/>
            <a:r>
              <a:rPr lang="en-US" dirty="0"/>
              <a:t>Azure SQL Database</a:t>
            </a:r>
          </a:p>
          <a:p>
            <a:pPr lvl="2"/>
            <a:r>
              <a:rPr lang="en-US" dirty="0"/>
              <a:t>Azure SQL Managed Instance</a:t>
            </a:r>
          </a:p>
          <a:p>
            <a:pPr lvl="2"/>
            <a:r>
              <a:rPr lang="en-US" dirty="0"/>
              <a:t>Azure SQL Server on VM</a:t>
            </a:r>
          </a:p>
          <a:p>
            <a:pPr lvl="2"/>
            <a:r>
              <a:rPr lang="en-US" dirty="0"/>
              <a:t>Azure Data Factory SQL Server Integration Services</a:t>
            </a:r>
          </a:p>
          <a:p>
            <a:r>
              <a:rPr lang="en-US" dirty="0"/>
              <a:t>Tools</a:t>
            </a:r>
          </a:p>
          <a:p>
            <a:r>
              <a:rPr lang="en-US" b="1" dirty="0"/>
              <a:t>Pricing calculator</a:t>
            </a:r>
            <a:r>
              <a:rPr lang="en-US" dirty="0"/>
              <a:t> – estimate the cost of Azure services</a:t>
            </a:r>
          </a:p>
          <a:p>
            <a:pPr lvl="1"/>
            <a:r>
              <a:rPr lang="en-US" dirty="0"/>
              <a:t>Select service</a:t>
            </a:r>
          </a:p>
          <a:p>
            <a:pPr lvl="1"/>
            <a:r>
              <a:rPr lang="en-US" dirty="0"/>
              <a:t>Adjust parameters (usage)</a:t>
            </a:r>
          </a:p>
          <a:p>
            <a:pPr lvl="1"/>
            <a:r>
              <a:rPr lang="en-US" dirty="0"/>
              <a:t>View the price</a:t>
            </a:r>
          </a:p>
          <a:p>
            <a:r>
              <a:rPr lang="en-US" b="1" dirty="0"/>
              <a:t>Total Cost of Ownership (TCO) calculator</a:t>
            </a:r>
            <a:r>
              <a:rPr lang="en-US" dirty="0"/>
              <a:t> – estimate and compare the cost of running workloads in datacenter versus Azure</a:t>
            </a:r>
          </a:p>
          <a:p>
            <a:pPr lvl="1"/>
            <a:r>
              <a:rPr lang="en-US" dirty="0"/>
              <a:t>Define your workloads</a:t>
            </a:r>
          </a:p>
          <a:p>
            <a:pPr lvl="1"/>
            <a:r>
              <a:rPr lang="en-US" dirty="0"/>
              <a:t>Adjust assumptions</a:t>
            </a:r>
          </a:p>
          <a:p>
            <a:pPr lvl="1"/>
            <a:r>
              <a:rPr lang="en-US" dirty="0"/>
              <a:t>View the report</a:t>
            </a:r>
          </a:p>
        </p:txBody>
      </p:sp>
    </p:spTree>
    <p:extLst>
      <p:ext uri="{BB962C8B-B14F-4D97-AF65-F5344CB8AC3E}">
        <p14:creationId xmlns:p14="http://schemas.microsoft.com/office/powerpoint/2010/main" val="167942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0158" y="394692"/>
            <a:ext cx="10367493" cy="5078313"/>
          </a:xfrm>
          <a:prstGeom prst="rect">
            <a:avLst/>
          </a:prstGeom>
          <a:noFill/>
        </p:spPr>
        <p:txBody>
          <a:bodyPr wrap="square" rtlCol="0">
            <a:spAutoFit/>
          </a:bodyPr>
          <a:lstStyle/>
          <a:p>
            <a:r>
              <a:rPr lang="en-US" dirty="0"/>
              <a:t>Azure Cost Management</a:t>
            </a:r>
          </a:p>
          <a:p>
            <a:r>
              <a:rPr lang="en-US" dirty="0"/>
              <a:t>A centralized service for reporting usage and billing of Azure environment</a:t>
            </a:r>
          </a:p>
          <a:p>
            <a:r>
              <a:rPr lang="en-US" dirty="0"/>
              <a:t>Self-service cost exploration capabilities</a:t>
            </a:r>
          </a:p>
          <a:p>
            <a:r>
              <a:rPr lang="en-US" dirty="0"/>
              <a:t>Budgets &amp; alerts</a:t>
            </a:r>
          </a:p>
          <a:p>
            <a:r>
              <a:rPr lang="en-US" dirty="0"/>
              <a:t>Cost recommendations</a:t>
            </a:r>
          </a:p>
          <a:p>
            <a:r>
              <a:rPr lang="en-US" dirty="0"/>
              <a:t>Automated exports</a:t>
            </a:r>
          </a:p>
          <a:p>
            <a:endParaRPr lang="en-US" dirty="0" smtClean="0"/>
          </a:p>
          <a:p>
            <a:r>
              <a:rPr lang="en-US" dirty="0" smtClean="0"/>
              <a:t>Minimizing </a:t>
            </a:r>
            <a:r>
              <a:rPr lang="en-US" dirty="0"/>
              <a:t>Costs in Azure</a:t>
            </a:r>
          </a:p>
          <a:p>
            <a:r>
              <a:rPr lang="en-US" dirty="0"/>
              <a:t>Azure Pricing Calculator to choose the low-cost region</a:t>
            </a:r>
          </a:p>
          <a:p>
            <a:pPr lvl="1"/>
            <a:r>
              <a:rPr lang="en-US" dirty="0"/>
              <a:t>Good latency</a:t>
            </a:r>
          </a:p>
          <a:p>
            <a:pPr lvl="1"/>
            <a:r>
              <a:rPr lang="en-US" dirty="0"/>
              <a:t>All required services are available</a:t>
            </a:r>
          </a:p>
          <a:p>
            <a:pPr lvl="1"/>
            <a:r>
              <a:rPr lang="en-US" dirty="0"/>
              <a:t>Data sovereignty/compliance requirements</a:t>
            </a:r>
          </a:p>
          <a:p>
            <a:r>
              <a:rPr lang="en-US" dirty="0"/>
              <a:t>Hybrid use benefit and Azure Reservations</a:t>
            </a:r>
          </a:p>
          <a:p>
            <a:r>
              <a:rPr lang="en-US" dirty="0"/>
              <a:t>Azure Cost Management monitoring, budgets, alerts and recommendations</a:t>
            </a:r>
          </a:p>
          <a:p>
            <a:r>
              <a:rPr lang="en-US" dirty="0"/>
              <a:t>Understand service lifecycle and automate environments</a:t>
            </a:r>
          </a:p>
          <a:p>
            <a:r>
              <a:rPr lang="en-US" dirty="0"/>
              <a:t>Use </a:t>
            </a:r>
            <a:r>
              <a:rPr lang="en-US" dirty="0" err="1"/>
              <a:t>autoscaling</a:t>
            </a:r>
            <a:r>
              <a:rPr lang="en-US" dirty="0"/>
              <a:t> features to your advantage</a:t>
            </a:r>
          </a:p>
          <a:p>
            <a:r>
              <a:rPr lang="en-US" dirty="0"/>
              <a:t>Azure Monitor to find and scale down underutilized resources</a:t>
            </a:r>
          </a:p>
          <a:p>
            <a:r>
              <a:rPr lang="en-US" dirty="0"/>
              <a:t>Use tags &amp; policies for effective governance</a:t>
            </a:r>
          </a:p>
        </p:txBody>
      </p:sp>
    </p:spTree>
    <p:extLst>
      <p:ext uri="{BB962C8B-B14F-4D97-AF65-F5344CB8AC3E}">
        <p14:creationId xmlns:p14="http://schemas.microsoft.com/office/powerpoint/2010/main" val="326062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Labs</a:t>
            </a:r>
            <a:endParaRPr lang="en-US" dirty="0"/>
          </a:p>
        </p:txBody>
      </p:sp>
      <p:sp>
        <p:nvSpPr>
          <p:cNvPr id="3" name="TextBox 2"/>
          <p:cNvSpPr txBox="1"/>
          <p:nvPr/>
        </p:nvSpPr>
        <p:spPr>
          <a:xfrm>
            <a:off x="282304" y="1502688"/>
            <a:ext cx="11616744" cy="1200329"/>
          </a:xfrm>
          <a:prstGeom prst="rect">
            <a:avLst/>
          </a:prstGeom>
          <a:noFill/>
        </p:spPr>
        <p:txBody>
          <a:bodyPr wrap="square" rtlCol="0">
            <a:spAutoFit/>
          </a:bodyPr>
          <a:lstStyle/>
          <a:p>
            <a:r>
              <a:rPr lang="en-US" dirty="0">
                <a:hlinkClick r:id="rId2"/>
              </a:rPr>
              <a:t>https://</a:t>
            </a:r>
            <a:r>
              <a:rPr lang="en-US" dirty="0" smtClean="0">
                <a:hlinkClick r:id="rId2"/>
              </a:rPr>
              <a:t>github.com/MicrosoftLearning/AZ-900T0x-MicrosoftAzureFundamentals/tree/master/Instructions/Walkthroughs</a:t>
            </a:r>
            <a:endParaRPr lang="en-US" dirty="0" smtClean="0"/>
          </a:p>
          <a:p>
            <a:endParaRPr lang="en-US" dirty="0" smtClean="0"/>
          </a:p>
          <a:p>
            <a:endParaRPr lang="en-US" dirty="0"/>
          </a:p>
        </p:txBody>
      </p:sp>
    </p:spTree>
    <p:extLst>
      <p:ext uri="{BB962C8B-B14F-4D97-AF65-F5344CB8AC3E}">
        <p14:creationId xmlns:p14="http://schemas.microsoft.com/office/powerpoint/2010/main" val="318390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189" y="3056586"/>
            <a:ext cx="10353762" cy="970450"/>
          </a:xfrm>
        </p:spPr>
        <p:txBody>
          <a:bodyPr/>
          <a:lstStyle/>
          <a:p>
            <a:r>
              <a:rPr lang="en-US" dirty="0" smtClean="0"/>
              <a:t>Thank you !</a:t>
            </a:r>
            <a:endParaRPr lang="en-US" dirty="0"/>
          </a:p>
        </p:txBody>
      </p:sp>
    </p:spTree>
    <p:extLst>
      <p:ext uri="{BB962C8B-B14F-4D97-AF65-F5344CB8AC3E}">
        <p14:creationId xmlns:p14="http://schemas.microsoft.com/office/powerpoint/2010/main" val="522366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4" y="0"/>
            <a:ext cx="10353762" cy="970450"/>
          </a:xfrm>
        </p:spPr>
        <p:txBody>
          <a:bodyPr>
            <a:normAutofit fontScale="90000"/>
          </a:bodyPr>
          <a:lstStyle/>
          <a:p>
            <a:r>
              <a:rPr lang="en-US" dirty="0" smtClean="0"/>
              <a:t>Topics</a:t>
            </a:r>
            <a:endParaRPr lang="en-US" dirty="0"/>
          </a:p>
        </p:txBody>
      </p:sp>
      <p:sp>
        <p:nvSpPr>
          <p:cNvPr id="3" name="Content Placeholder 2"/>
          <p:cNvSpPr>
            <a:spLocks noGrp="1"/>
          </p:cNvSpPr>
          <p:nvPr>
            <p:ph idx="1"/>
          </p:nvPr>
        </p:nvSpPr>
        <p:spPr>
          <a:xfrm>
            <a:off x="464451" y="1305301"/>
            <a:ext cx="11538659" cy="5675049"/>
          </a:xfrm>
        </p:spPr>
        <p:txBody>
          <a:bodyPr>
            <a:normAutofit/>
          </a:bodyPr>
          <a:lstStyle/>
          <a:p>
            <a:r>
              <a:rPr lang="en-US" dirty="0">
                <a:effectLst/>
              </a:rPr>
              <a:t>Identify factors that can reduce costs (reserved instances, reserved capacity, hybrid use benefit, spot pricing)</a:t>
            </a:r>
          </a:p>
          <a:p>
            <a:r>
              <a:rPr lang="en-US" dirty="0">
                <a:effectLst/>
              </a:rPr>
              <a:t>Describe the functionality and usage of the Pricing calculator and the Total Cost of Ownership (TCO) calculator</a:t>
            </a:r>
          </a:p>
          <a:p>
            <a:r>
              <a:rPr lang="en-US" dirty="0">
                <a:effectLst/>
              </a:rPr>
              <a:t>Describe the functionality and usage of Azure Cost Management</a:t>
            </a:r>
          </a:p>
          <a:p>
            <a:r>
              <a:rPr lang="en-US" dirty="0">
                <a:effectLst/>
              </a:rPr>
              <a:t>Describe the purpose of an Azure Service Level Agreement (SLA)</a:t>
            </a:r>
          </a:p>
          <a:p>
            <a:r>
              <a:rPr lang="en-US" dirty="0">
                <a:effectLst/>
              </a:rPr>
              <a:t>Identify actions that can impact an SLA (i.e. Availability Zones)</a:t>
            </a:r>
          </a:p>
          <a:p>
            <a:r>
              <a:rPr lang="en-US" dirty="0">
                <a:effectLst/>
              </a:rPr>
              <a:t>Describe the service lifecycle in Azure (Public Preview and General Availability)</a:t>
            </a:r>
          </a:p>
        </p:txBody>
      </p:sp>
    </p:spTree>
    <p:extLst>
      <p:ext uri="{BB962C8B-B14F-4D97-AF65-F5344CB8AC3E}">
        <p14:creationId xmlns:p14="http://schemas.microsoft.com/office/powerpoint/2010/main" val="206532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0147" y="631065"/>
            <a:ext cx="10710991" cy="5602310"/>
          </a:xfrm>
        </p:spPr>
        <p:txBody>
          <a:bodyPr>
            <a:noAutofit/>
          </a:bodyPr>
          <a:lstStyle/>
          <a:p>
            <a:pPr algn="l"/>
            <a:r>
              <a:rPr lang="en-US" sz="1800" b="1" dirty="0">
                <a:effectLst/>
              </a:rPr>
              <a:t>Cloud Computing</a:t>
            </a:r>
            <a:r>
              <a:rPr lang="en-US" sz="1800" dirty="0">
                <a:effectLst/>
              </a:rPr>
              <a:t/>
            </a:r>
            <a:br>
              <a:rPr lang="en-US" sz="1800" dirty="0">
                <a:effectLst/>
              </a:rPr>
            </a:br>
            <a:r>
              <a:rPr lang="en-US" sz="1800" dirty="0">
                <a:effectLst/>
              </a:rPr>
              <a:t>Service delivery model over the internet (cloud). This includes but is not limited to</a:t>
            </a:r>
            <a:br>
              <a:rPr lang="en-US" sz="1800" dirty="0">
                <a:effectLst/>
              </a:rPr>
            </a:br>
            <a:r>
              <a:rPr lang="en-US" sz="1800" b="1" dirty="0">
                <a:effectLst/>
              </a:rPr>
              <a:t>compute power</a:t>
            </a:r>
            <a:r>
              <a:rPr lang="en-US" sz="1800" dirty="0">
                <a:effectLst/>
              </a:rPr>
              <a:t> meaning servers such as windows, </a:t>
            </a:r>
            <a:r>
              <a:rPr lang="en-US" sz="1800" dirty="0" err="1">
                <a:effectLst/>
              </a:rPr>
              <a:t>linux</a:t>
            </a:r>
            <a:r>
              <a:rPr lang="en-US" sz="1800" dirty="0">
                <a:effectLst/>
              </a:rPr>
              <a:t>, hosting environments, etc.</a:t>
            </a:r>
            <a:br>
              <a:rPr lang="en-US" sz="1800" dirty="0">
                <a:effectLst/>
              </a:rPr>
            </a:br>
            <a:r>
              <a:rPr lang="en-US" sz="1800" b="1" dirty="0">
                <a:effectLst/>
              </a:rPr>
              <a:t>storage</a:t>
            </a:r>
            <a:r>
              <a:rPr lang="en-US" sz="1800" dirty="0">
                <a:effectLst/>
              </a:rPr>
              <a:t> like files and/or databases</a:t>
            </a:r>
            <a:br>
              <a:rPr lang="en-US" sz="1800" dirty="0">
                <a:effectLst/>
              </a:rPr>
            </a:br>
            <a:r>
              <a:rPr lang="en-US" sz="1800" b="1" dirty="0">
                <a:effectLst/>
              </a:rPr>
              <a:t>networking</a:t>
            </a:r>
            <a:r>
              <a:rPr lang="en-US" sz="1800" dirty="0">
                <a:effectLst/>
              </a:rPr>
              <a:t> in azure but also outside when connecting to your company network</a:t>
            </a:r>
            <a:br>
              <a:rPr lang="en-US" sz="1800" dirty="0">
                <a:effectLst/>
              </a:rPr>
            </a:br>
            <a:r>
              <a:rPr lang="en-US" sz="1800" b="1" dirty="0">
                <a:effectLst/>
              </a:rPr>
              <a:t>analytics</a:t>
            </a:r>
            <a:r>
              <a:rPr lang="en-US" sz="1800" dirty="0">
                <a:effectLst/>
              </a:rPr>
              <a:t> services for visualization and telemetry data</a:t>
            </a:r>
            <a:br>
              <a:rPr lang="en-US" sz="1800" dirty="0">
                <a:effectLst/>
              </a:rPr>
            </a:br>
            <a:r>
              <a:rPr lang="en-US" sz="1800" dirty="0" smtClean="0">
                <a:effectLst/>
              </a:rPr>
              <a:t/>
            </a:r>
            <a:br>
              <a:rPr lang="en-US" sz="1800" dirty="0" smtClean="0">
                <a:effectLst/>
              </a:rPr>
            </a:br>
            <a:r>
              <a:rPr lang="en-US" sz="1800" b="1" dirty="0" smtClean="0">
                <a:effectLst/>
              </a:rPr>
              <a:t>Key </a:t>
            </a:r>
            <a:r>
              <a:rPr lang="en-US" sz="1800" b="1" dirty="0">
                <a:effectLst/>
              </a:rPr>
              <a:t>concepts</a:t>
            </a:r>
            <a:r>
              <a:rPr lang="en-US" sz="1800" dirty="0">
                <a:effectLst/>
              </a:rPr>
              <a:t/>
            </a:r>
            <a:br>
              <a:rPr lang="en-US" sz="1800" dirty="0">
                <a:effectLst/>
              </a:rPr>
            </a:br>
            <a:r>
              <a:rPr lang="en-US" sz="1800" b="1" dirty="0">
                <a:effectLst/>
              </a:rPr>
              <a:t>scalability</a:t>
            </a:r>
            <a:r>
              <a:rPr lang="en-US" sz="1800" dirty="0">
                <a:effectLst/>
              </a:rPr>
              <a:t> is the ability to scale, so allocate and deallocate resources at any time</a:t>
            </a:r>
            <a:br>
              <a:rPr lang="en-US" sz="1800" dirty="0">
                <a:effectLst/>
              </a:rPr>
            </a:br>
            <a:r>
              <a:rPr lang="en-US" sz="1800" b="1" dirty="0">
                <a:effectLst/>
              </a:rPr>
              <a:t>elasticity</a:t>
            </a:r>
            <a:r>
              <a:rPr lang="en-US" sz="1800" dirty="0">
                <a:effectLst/>
              </a:rPr>
              <a:t> is the ability to scale dynamically</a:t>
            </a:r>
            <a:br>
              <a:rPr lang="en-US" sz="1800" dirty="0">
                <a:effectLst/>
              </a:rPr>
            </a:br>
            <a:r>
              <a:rPr lang="en-US" sz="1800" b="1" dirty="0">
                <a:effectLst/>
              </a:rPr>
              <a:t>agility</a:t>
            </a:r>
            <a:r>
              <a:rPr lang="en-US" sz="1800" dirty="0">
                <a:effectLst/>
              </a:rPr>
              <a:t> is the ability to react fast (scale quickly)</a:t>
            </a:r>
            <a:br>
              <a:rPr lang="en-US" sz="1800" dirty="0">
                <a:effectLst/>
              </a:rPr>
            </a:br>
            <a:r>
              <a:rPr lang="en-US" sz="1800" b="1" dirty="0">
                <a:effectLst/>
              </a:rPr>
              <a:t>fault tolerance</a:t>
            </a:r>
            <a:r>
              <a:rPr lang="en-US" sz="1800" dirty="0">
                <a:effectLst/>
              </a:rPr>
              <a:t> is the ability to maintain system uptime while physical and service component failures happen</a:t>
            </a:r>
            <a:br>
              <a:rPr lang="en-US" sz="1800" dirty="0">
                <a:effectLst/>
              </a:rPr>
            </a:br>
            <a:r>
              <a:rPr lang="en-US" sz="1800" b="1" dirty="0">
                <a:effectLst/>
              </a:rPr>
              <a:t>disaster recovery</a:t>
            </a:r>
            <a:r>
              <a:rPr lang="en-US" sz="1800" dirty="0">
                <a:effectLst/>
              </a:rPr>
              <a:t> is the process and design principle which allows a system to recovers from natural or human induced disasters</a:t>
            </a:r>
            <a:br>
              <a:rPr lang="en-US" sz="1800" dirty="0">
                <a:effectLst/>
              </a:rPr>
            </a:br>
            <a:r>
              <a:rPr lang="en-US" sz="1800" b="1" dirty="0">
                <a:effectLst/>
              </a:rPr>
              <a:t>high availability</a:t>
            </a:r>
            <a:r>
              <a:rPr lang="en-US" sz="1800" dirty="0">
                <a:effectLst/>
              </a:rPr>
              <a:t> is the agreed level of operational uptime for the system. It is a simple calculation of system uptime versus whole lifetime of the system.</a:t>
            </a:r>
            <a:br>
              <a:rPr lang="en-US" sz="1800" dirty="0">
                <a:effectLst/>
              </a:rPr>
            </a:br>
            <a:r>
              <a:rPr lang="en-US" sz="1800" dirty="0">
                <a:effectLst/>
              </a:rPr>
              <a:t>availability = uptime/(uptime + downtime)</a:t>
            </a:r>
          </a:p>
        </p:txBody>
      </p:sp>
    </p:spTree>
    <p:extLst>
      <p:ext uri="{BB962C8B-B14F-4D97-AF65-F5344CB8AC3E}">
        <p14:creationId xmlns:p14="http://schemas.microsoft.com/office/powerpoint/2010/main" val="3246211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442</TotalTime>
  <Words>2494</Words>
  <Application>Microsoft Office PowerPoint</Application>
  <PresentationFormat>Widescreen</PresentationFormat>
  <Paragraphs>687</Paragraphs>
  <Slides>79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79</vt:i4>
      </vt:variant>
    </vt:vector>
  </HeadingPairs>
  <TitlesOfParts>
    <vt:vector size="84" baseType="lpstr">
      <vt:lpstr>Arial</vt:lpstr>
      <vt:lpstr>Calisto MT</vt:lpstr>
      <vt:lpstr>Trebuchet MS</vt:lpstr>
      <vt:lpstr>Wingdings 2</vt:lpstr>
      <vt:lpstr>Slate</vt:lpstr>
      <vt:lpstr>Microsoft Azure Fundamentals</vt:lpstr>
      <vt:lpstr>Topics</vt:lpstr>
      <vt:lpstr>Topics</vt:lpstr>
      <vt:lpstr>Topics</vt:lpstr>
      <vt:lpstr>Topics</vt:lpstr>
      <vt:lpstr>Topics</vt:lpstr>
      <vt:lpstr>Topics</vt:lpstr>
      <vt:lpstr>Topics</vt:lpstr>
      <vt:lpstr>Cloud Computing Service delivery model over the internet (cloud). This includes but is not limited to compute power meaning servers such as windows, linux, hosting environments, etc. storage like files and/or databases networking in azure but also outside when connecting to your company network analytics services for visualization and telemetry data  Key concepts scalability is the ability to scale, so allocate and deallocate resources at any time elasticity is the ability to scale dynamically agility is the ability to react fast (scale quickly) fault tolerance is the ability to maintain system uptime while physical and service component failures happen disaster recovery is the process and design principle which allows a system to recovers from natural or human induced disasters high availability is the agreed level of operational uptime for the system. It is a simple calculation of system uptime versus whole lifetime of the system. availability = uptime/(uptime + downtime)</vt:lpstr>
      <vt:lpstr>Economies of Scale The principle of economies of scale states that as the companies grow they become more effective at managing shared operations. Be that HR and hiring, taxes, accounting, internal operations, marketing, big purchases via contracts meaning better discounts, etc. etc. Because of those, companies can save/earn more which in return allows for reduction in cost of their services to their customers. This is so called ‘price per unit’. It’s not possible to go to 0 because in the end some underlying infrastructure needs to run to provide the services. But the larger the scale the more benefits can be passed to customers. In fact, in the current scale, Microsoft can already offer multiple services for free due to how small a fraction of the cost it is for them.</vt:lpstr>
      <vt:lpstr>PowerPoint Presentation</vt:lpstr>
      <vt:lpstr>What is a consumption-based model? The consumption-based model is a pricing model used in the cloud so that customers are only charged based on their resource usage. This model is characterized by  No associated upfront cost  No wasted resources as such no charges are incurred for unused resources*. Unused in this case is different per  service. For instance, blob storage that stores any data is considered to be used, as it consumes the storage  space. Virtual Machines that are running consume CPU, memory and other resources even if there isn’t any  traffic. Hence they are considered to be used and will incur charges.  Pay for what you need  Stop paying when you don’t Consumption is the virtual metric used to calculate how much each resource (service) in Azure was used. Each service has many smaller metrics that track its consumption to offer best possible pricing model. Those metrics are tracked on very granular level.</vt:lpstr>
      <vt:lpstr>Service Models responsibilities As a service means which party will manage the particular layer and all the layers below. Software layer consists the application (application code and set) &amp; the application data Platform layer means all the supporting software and the operating system required to host the application Infrastructure layer consists hardware the infrastructure and virtualization required to host the platform</vt:lpstr>
      <vt:lpstr>PowerPoint Presentation</vt:lpstr>
      <vt:lpstr>PowerPoint Presentation</vt:lpstr>
      <vt:lpstr>PowerPoint Presentation</vt:lpstr>
      <vt:lpstr>PowerPoint Presentation</vt:lpstr>
      <vt:lpstr>Service Models responsibilities As a service means which party will manage the particular layer and all the layers below. Software layer consists the application (application code and set) &amp; the application data Platform layer means all the supporting software and the operating system required to host the application Infrastructure layer consists hardware the infrastructure and virtualization required to host the platform</vt:lpstr>
      <vt:lpstr>PowerPoint Presentation</vt:lpstr>
      <vt:lpstr>Data Center Physical facility Hosting for group of networked servers Own power, cooling &amp; networking infrastructure</vt:lpstr>
      <vt:lpstr>Region Geographical area on the planet One but usually more datacenters connected with low-latency network (&lt;2 milliseconds) Location for your services Some services are available only in certain regions Some services are global services, as such are not assigned/deployed in specific region Globally available with **50+ regions ** Special government regions (US DoD Central, US Gov Virginia, etc.) Special partnered regions (China East, China North)</vt:lpstr>
      <vt:lpstr>Availability Zone Regional feature Grouping of physically separate facilities Designed to protect from data center failures If zone goes down others continue working Two service categories Zonal services (Virtual Machines, Disks, etc.) Zone-redundant services (SQL, Storage, etc.) Not all regions are supported Supported region has **three or more zones ** A zone is one or more data centers</vt:lpstr>
      <vt:lpstr>Region Pair Each region is paired with another region making it a region pair Region pairs are static and cannot be chosen Each pair resides within the same geography* Exception is Brazil South Physical isolation with at least 300 miles distance (when possible) Some services have platform-provided replication Planned updates across the pairs Data residency maintained for disaster recovery</vt:lpstr>
      <vt:lpstr>PowerPoint Presentation</vt:lpstr>
      <vt:lpstr>Geographies Discrete market Typically contains two or more regions Ensures data residency, sovereignty, resiliency, and compliance requirements are met Fault tolerant to protect from region wide failures Broken up into areas Americas, Europe, Asia Pacific, Middle East and Africa Each region belongs only to one Geography</vt:lpstr>
      <vt:lpstr>Azure Resource Object used to manage services in Azure Represents service lifecycle Saved as JSON definition  Resource Groups Grouping of resources Holds logically related resources Typically organizing by Type Lifecycle (app, environment) Department Billing, Location or combination of those  Resource Manager Management Layer for all resources and resource groups Unified language Controls access and resources</vt:lpstr>
      <vt:lpstr>Additional Info Each resource must be in one, and only one resource group Resource groups have their own location assigned Resources in the resource groups can reside in a different locations Resources can be moved between the resource groups Resource groups can’t be nested Organize based on your organization needs but consider Billing Security and access management Application Lifecycle</vt:lpstr>
      <vt:lpstr>Virtualization Emulation of physical machines Different virtual hardware configuration per machine/app Different operating systems per machine/app Total separation of environments file systems, services,ports,middleware,configuration</vt:lpstr>
      <vt:lpstr>Virtual Machines Infrastructure as a Service (IaaS) Total control over the operating system and the software Supports marketplace and custom images Best suited for Custom software requiring custom system configuration Lift-and-shift scenarios Can run any application/scenario web apps &amp; web services, databases, desktop applications, jumpboxes, gateways, etc</vt:lpstr>
      <vt:lpstr>Virtual Machine Scale Sets Infrastructure as a Service (IaaS) Set of identical virtual machines Built-in auto scaling features Designed for manual and auto-scaled workloads like web services,* batch processing, etc.</vt:lpstr>
      <vt:lpstr>Containers Use host’s operating system Emulate operating system (VMs emulate hardware) Lightweight (no O/S)  Development Effort  Maintenance  Compute &amp; storage requirements Respond quicker to demand changes Designed for almost any scenario</vt:lpstr>
      <vt:lpstr>Azure Container Instances Simplest and fastest way to run a container in Azure Platform as a Service Serverless Containers Designed for  Small and simple web apps/services  Background jobs  Scheduled scripts</vt:lpstr>
      <vt:lpstr>Azure Kubernetes Service (AKS) Open-source container orchestration platform Platform as a Service Highly scalable and customizable Designed for high scale container deployments (anything really!)  App Service Designed as enterprise grade web application service Platform as a Service Supports multiple programming languages and containers</vt:lpstr>
      <vt:lpstr>Azure Functions (Function Apps) Platform as a Service Serverless Two hosting/pricing models  Consumption-based plan  Dedicated plan Designed for micro/nano-services</vt:lpstr>
      <vt:lpstr>Summary Virtual Machines (IaaS) - Custom software, custom requirements, very specialized, high degree of control VM Scale Sets (IaaS) - Auto-scaled workloads for VMs Container Instances (PaaS) - Simple container hosting, easy to start Kubernetes Service (PaaS) - Highly scalable and customizable * container hosting platform App Services (PaaS) - Web applications, a lot of enterprise web * hosting features, easy to start Functions (PaaS) (Function as a Service) (Serverless) - micro/nano-services, excellent consumption-based pricing, easy to start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Labs</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78</cp:revision>
  <dcterms:created xsi:type="dcterms:W3CDTF">2021-03-13T07:42:10Z</dcterms:created>
  <dcterms:modified xsi:type="dcterms:W3CDTF">2021-03-13T16:40:43Z</dcterms:modified>
</cp:coreProperties>
</file>