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70" r:id="rId9"/>
    <p:sldId id="268" r:id="rId10"/>
    <p:sldId id="269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903"/>
  </p:normalViewPr>
  <p:slideViewPr>
    <p:cSldViewPr>
      <p:cViewPr varScale="1">
        <p:scale>
          <a:sx n="109" d="100"/>
          <a:sy n="109" d="100"/>
        </p:scale>
        <p:origin x="14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CF17C-16CB-485B-A392-E664DD920FA6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F3AE1-F75C-4E14-BE9E-DD607CA7D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56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F3AE1-F75C-4E14-BE9E-DD607CA7D1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66B9-7258-4537-B93B-C500225AE089}" type="datetime1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Application Engineering and Design (Spring 2016) - Lakshmi Peri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50FE-EEF6-4F25-A98B-B35F535BF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4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1175-03A4-4D28-95BD-6BD684D36AF9}" type="datetime1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Application Engineering and Design (Spring 2016) - Lakshmi Peri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50FE-EEF6-4F25-A98B-B35F535BF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7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D3D4-739C-4252-957A-6BC016C3B2FD}" type="datetime1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Application Engineering and Design (Spring 2016) - Lakshmi Peri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50FE-EEF6-4F25-A98B-B35F535BF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2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A31F-2561-49D0-A301-951C6797D62E}" type="datetime1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191000" cy="365125"/>
          </a:xfrm>
        </p:spPr>
        <p:txBody>
          <a:bodyPr/>
          <a:lstStyle/>
          <a:p>
            <a:r>
              <a:rPr lang="en-US" dirty="0" smtClean="0"/>
              <a:t>Application Engineering and Design (Spring 2016) - Lakshmi Peri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50FE-EEF6-4F25-A98B-B35F535BF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5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0D1B-B0B3-48B8-AEF7-059B55737907}" type="datetime1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Application Engineering and Design (Spring 2016) - Lakshmi Peri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50FE-EEF6-4F25-A98B-B35F535BF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3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30A5-BA70-4471-936C-0B442EB754D3}" type="datetime1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Application Engineering and Design (Spring 2016) - Lakshmi Peri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50FE-EEF6-4F25-A98B-B35F535BF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6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BC73-3D53-45D5-A474-93517C4D543A}" type="datetime1">
              <a:rPr lang="en-US" smtClean="0"/>
              <a:t>12/6/17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Application Engineering and Design (Spring 2016) - Lakshmi Peri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50FE-EEF6-4F25-A98B-B35F535BF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4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B83B-F9D3-4EEF-BCAC-0DA3722EFCF5}" type="datetime1">
              <a:rPr lang="en-US" smtClean="0"/>
              <a:t>12/6/17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Application Engineering and Design (Spring 2016) - Lakshmi Peri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50FE-EEF6-4F25-A98B-B35F535BF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0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BE8E-6BE3-4B23-A1B6-975C6E467811}" type="datetime1">
              <a:rPr lang="en-US" smtClean="0"/>
              <a:t>12/6/17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Application Engineering and Design (Spring 2016) - Lakshmi Peri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50FE-EEF6-4F25-A98B-B35F535BF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9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1B8C-18DD-41E5-BC8A-2ACDB6234A36}" type="datetime1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Application Engineering and Design (Spring 2016) - Lakshmi Peri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50FE-EEF6-4F25-A98B-B35F535BF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833-B834-4A41-BA0E-EEDDE2D1DCE3}" type="datetime1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Application Engineering and Design (Spring 2016) - Lakshmi Peri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50FE-EEF6-4F25-A98B-B35F535BF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6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BFCD4-540A-4C63-8C66-AB00CEF1F63C}" type="datetime1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Application Engineering and Design (Spring 2016) - Lakshmi Peri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750FE-EEF6-4F25-A98B-B35F535BF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2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rxiv.org/pdf/1702.08568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6/10/machine-learning-detect-malicious-urls.html" TargetMode="External"/><Relationship Id="rId4" Type="http://schemas.openxmlformats.org/officeDocument/2006/relationships/hyperlink" Target="http://ieeexplore.ieee.org/document/7850079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pdf/1701.07179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Malicious URL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Lakshmi Vineela Peri </a:t>
            </a:r>
            <a:r>
              <a:rPr lang="en-US" sz="2000" dirty="0" smtClean="0"/>
              <a:t>(Fall 2017)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495800" cy="365125"/>
          </a:xfrm>
        </p:spPr>
        <p:txBody>
          <a:bodyPr/>
          <a:lstStyle/>
          <a:p>
            <a:r>
              <a:rPr lang="en-US" dirty="0" err="1" smtClean="0"/>
              <a:t>Bigdata</a:t>
            </a:r>
            <a:r>
              <a:rPr lang="en-US" dirty="0" smtClean="0"/>
              <a:t> and  Intelligence Analytics (Fal</a:t>
            </a:r>
            <a:r>
              <a:rPr lang="en-US" dirty="0" smtClean="0"/>
              <a:t>l </a:t>
            </a:r>
            <a:r>
              <a:rPr lang="en-US" dirty="0" smtClean="0"/>
              <a:t>2017) </a:t>
            </a:r>
            <a:r>
              <a:rPr lang="en-US" dirty="0" smtClean="0"/>
              <a:t>-NEU</a:t>
            </a:r>
            <a:endParaRPr lang="en-US" dirty="0"/>
          </a:p>
        </p:txBody>
      </p:sp>
      <p:pic>
        <p:nvPicPr>
          <p:cNvPr id="2050" name="Picture 2" descr="C:\Users\t584889\Pictures\NEU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3810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0" y="6172200"/>
            <a:ext cx="9144000" cy="0"/>
          </a:xfrm>
          <a:prstGeom prst="line">
            <a:avLst/>
          </a:prstGeom>
          <a:ln w="38100">
            <a:solidFill>
              <a:srgbClr val="6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2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/>
              <a:t>Future Scope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 smtClean="0"/>
              <a:t>Implement Deep Neural Network model with inputs from </a:t>
            </a:r>
          </a:p>
          <a:p>
            <a:pPr lvl="1"/>
            <a:r>
              <a:rPr lang="en-US" sz="1600" u="sng" dirty="0">
                <a:hlinkClick r:id="rId3"/>
              </a:rPr>
              <a:t>https://arxiv.org/pdf/1702.08568.pdf</a:t>
            </a:r>
            <a:endParaRPr lang="en-US" sz="1500" dirty="0"/>
          </a:p>
          <a:p>
            <a:r>
              <a:rPr lang="en-US" sz="1900" dirty="0" smtClean="0"/>
              <a:t>The </a:t>
            </a:r>
            <a:r>
              <a:rPr lang="en-US" sz="1900" dirty="0"/>
              <a:t>URL problem can be formulated as a character </a:t>
            </a:r>
            <a:r>
              <a:rPr lang="en-US" sz="1900" dirty="0" smtClean="0"/>
              <a:t>sequence.</a:t>
            </a:r>
          </a:p>
          <a:p>
            <a:pPr marL="400050" lvl="1" indent="0">
              <a:buNone/>
            </a:pPr>
            <a:r>
              <a:rPr lang="en-US" sz="1800" dirty="0" smtClean="0"/>
              <a:t>Train the model to identify </a:t>
            </a:r>
            <a:r>
              <a:rPr lang="en-US" sz="1800" dirty="0"/>
              <a:t>relationships between characters in a sequence to distinguish between</a:t>
            </a:r>
          </a:p>
          <a:p>
            <a:pPr marL="806450" lvl="2" indent="-342900"/>
            <a:r>
              <a:rPr lang="en-US" sz="1800" dirty="0">
                <a:solidFill>
                  <a:srgbClr val="FF0000"/>
                </a:solidFill>
              </a:rPr>
              <a:t>BAD - http:\\31.14.136.202\</a:t>
            </a:r>
            <a:r>
              <a:rPr lang="en-US" sz="1800" dirty="0" err="1">
                <a:solidFill>
                  <a:srgbClr val="FF0000"/>
                </a:solidFill>
              </a:rPr>
              <a:t>secure.apple.id.login</a:t>
            </a:r>
            <a:r>
              <a:rPr lang="en-US" sz="1800" dirty="0">
                <a:solidFill>
                  <a:srgbClr val="FF0000"/>
                </a:solidFill>
              </a:rPr>
              <a:t>\Apple\</a:t>
            </a:r>
            <a:r>
              <a:rPr lang="en-US" sz="1800" dirty="0" err="1">
                <a:solidFill>
                  <a:srgbClr val="FF0000"/>
                </a:solidFill>
              </a:rPr>
              <a:t>login.php</a:t>
            </a:r>
            <a:endParaRPr lang="en-US" sz="1800" dirty="0">
              <a:solidFill>
                <a:srgbClr val="FF0000"/>
              </a:solidFill>
            </a:endParaRPr>
          </a:p>
          <a:p>
            <a:pPr lvl="2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 </a:t>
            </a:r>
            <a:r>
              <a:rPr lang="en-US" sz="1800" dirty="0"/>
              <a:t>and</a:t>
            </a:r>
          </a:p>
          <a:p>
            <a:pPr marL="806450" lvl="2" indent="-342900"/>
            <a:r>
              <a:rPr lang="en-US" sz="1800" dirty="0">
                <a:solidFill>
                  <a:srgbClr val="00B050"/>
                </a:solidFill>
              </a:rPr>
              <a:t>GOOD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</a:rPr>
              <a:t>- https:\\</a:t>
            </a:r>
            <a:r>
              <a:rPr lang="en-US" sz="1800" dirty="0" err="1">
                <a:solidFill>
                  <a:srgbClr val="00B050"/>
                </a:solidFill>
              </a:rPr>
              <a:t>applied.apple.com</a:t>
            </a:r>
            <a:r>
              <a:rPr lang="en-US" sz="1800" dirty="0">
                <a:solidFill>
                  <a:srgbClr val="00B050"/>
                </a:solidFill>
              </a:rPr>
              <a:t>\#!&amp;page=</a:t>
            </a:r>
            <a:r>
              <a:rPr lang="en-US" sz="1800" dirty="0" err="1">
                <a:solidFill>
                  <a:srgbClr val="00B050"/>
                </a:solidFill>
              </a:rPr>
              <a:t>signin</a:t>
            </a:r>
            <a:endParaRPr lang="en-US" sz="1800" dirty="0">
              <a:solidFill>
                <a:srgbClr val="00B050"/>
              </a:solidFill>
            </a:endParaRPr>
          </a:p>
          <a:p>
            <a:r>
              <a:rPr lang="en-US" sz="1900" dirty="0"/>
              <a:t>Experimentation with Shallow model showed promising results</a:t>
            </a:r>
            <a:r>
              <a:rPr lang="en-US" sz="1900" dirty="0" smtClean="0"/>
              <a:t>.</a:t>
            </a:r>
          </a:p>
          <a:p>
            <a:endParaRPr lang="en-US" sz="19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Application Engineering and Design (Spring 2016) - Lakshmi Peri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9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QUESTIONS</a:t>
            </a:r>
            <a:endParaRPr lang="en-US" sz="2800" dirty="0"/>
          </a:p>
        </p:txBody>
      </p:sp>
      <p:pic>
        <p:nvPicPr>
          <p:cNvPr id="9" name="Picture 2" descr="C:\Users\t584889\Pictures\NEU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692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0" y="6172200"/>
            <a:ext cx="9144000" cy="0"/>
          </a:xfrm>
          <a:prstGeom prst="line">
            <a:avLst/>
          </a:prstGeom>
          <a:ln w="38100">
            <a:solidFill>
              <a:srgbClr val="6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495800" cy="365125"/>
          </a:xfrm>
        </p:spPr>
        <p:txBody>
          <a:bodyPr/>
          <a:lstStyle/>
          <a:p>
            <a:r>
              <a:rPr lang="en-US" dirty="0" err="1" smtClean="0"/>
              <a:t>Bigdata</a:t>
            </a:r>
            <a:r>
              <a:rPr lang="en-US" dirty="0" smtClean="0"/>
              <a:t> and  Intelligence Analytics (Fal</a:t>
            </a:r>
            <a:r>
              <a:rPr lang="en-US" dirty="0" smtClean="0"/>
              <a:t>l </a:t>
            </a:r>
            <a:r>
              <a:rPr lang="en-US" dirty="0" smtClean="0"/>
              <a:t>2017) </a:t>
            </a:r>
            <a:r>
              <a:rPr lang="en-US" dirty="0" smtClean="0"/>
              <a:t>-NEU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1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Introduction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/>
              <a:t>What </a:t>
            </a:r>
            <a:r>
              <a:rPr lang="en-US" sz="2400" b="1" dirty="0" smtClean="0"/>
              <a:t>is Phishing and what is the impact</a:t>
            </a:r>
            <a:endParaRPr lang="en-US" sz="2400" dirty="0"/>
          </a:p>
          <a:p>
            <a:pPr lvl="1" fontAlgn="base">
              <a:buFont typeface="Arial" charset="0"/>
              <a:buChar char="•"/>
            </a:pPr>
            <a:r>
              <a:rPr lang="en-US" sz="1800" dirty="0"/>
              <a:t>Phishing is the attempt to obtain sensitive information such as usernames, passwords, and credit card details (and money), often for </a:t>
            </a:r>
            <a:r>
              <a:rPr lang="en-US" sz="1800" dirty="0" smtClean="0"/>
              <a:t>malicious reasons</a:t>
            </a:r>
            <a:r>
              <a:rPr lang="en-US" sz="1800" dirty="0"/>
              <a:t>, by disguising as a trustworthy entity in an electronic </a:t>
            </a:r>
            <a:r>
              <a:rPr lang="en-US" sz="1800" dirty="0" smtClean="0"/>
              <a:t>communication. </a:t>
            </a:r>
          </a:p>
          <a:p>
            <a:pPr lvl="1" fontAlgn="base">
              <a:buFont typeface="Arial" charset="0"/>
              <a:buChar char="•"/>
            </a:pPr>
            <a:endParaRPr lang="en-US" sz="1800" dirty="0" smtClean="0"/>
          </a:p>
          <a:p>
            <a:pPr lvl="1" fontAlgn="base">
              <a:buFont typeface="Arial" charset="0"/>
              <a:buChar char="•"/>
            </a:pPr>
            <a:r>
              <a:rPr lang="en-US" sz="1800" dirty="0" smtClean="0"/>
              <a:t>Phishing </a:t>
            </a:r>
            <a:r>
              <a:rPr lang="en-US" sz="1800" dirty="0"/>
              <a:t>is typically carried out by email spoofing[4] or instant messaging</a:t>
            </a:r>
            <a:r>
              <a:rPr lang="en-US" sz="1800" dirty="0" smtClean="0"/>
              <a:t>,</a:t>
            </a:r>
            <a:r>
              <a:rPr lang="en-US" sz="1800" dirty="0"/>
              <a:t> and it often directs users to enter personal information at a fake website, the look and feel of which are identical to the legitimate one and the only difference is the URL of the website in </a:t>
            </a:r>
            <a:r>
              <a:rPr lang="en-US" sz="1800" dirty="0" smtClean="0"/>
              <a:t>concern. </a:t>
            </a:r>
            <a:r>
              <a:rPr lang="en-US" sz="1800" dirty="0"/>
              <a:t>Phishing emails may contain links to websites that are infected with malware</a:t>
            </a:r>
            <a:r>
              <a:rPr lang="en-US" sz="1800" dirty="0" smtClean="0"/>
              <a:t>.</a:t>
            </a:r>
          </a:p>
          <a:p>
            <a:pPr lvl="1" fontAlgn="base">
              <a:buFont typeface="Arial" charset="0"/>
              <a:buChar char="•"/>
            </a:pPr>
            <a:endParaRPr lang="en-US" sz="1800" dirty="0" smtClean="0"/>
          </a:p>
          <a:p>
            <a:pPr lvl="1" fontAlgn="base">
              <a:buFont typeface="Arial" charset="0"/>
              <a:buChar char="•"/>
            </a:pPr>
            <a:r>
              <a:rPr lang="en-US" sz="1800" dirty="0"/>
              <a:t>According to the 2013 Microsoft Computing Safety Index, released in February 2014, </a:t>
            </a:r>
            <a:r>
              <a:rPr lang="en-US" sz="1800" dirty="0" smtClean="0"/>
              <a:t>the annual worldwide impact of phishing could be as high as US$5 billion.</a:t>
            </a:r>
            <a:endParaRPr lang="en-US" sz="1400" dirty="0" smtClean="0"/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172200"/>
            <a:ext cx="9144000" cy="0"/>
          </a:xfrm>
          <a:prstGeom prst="line">
            <a:avLst/>
          </a:prstGeom>
          <a:ln w="38100">
            <a:solidFill>
              <a:srgbClr val="6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584889\Pictures\NEU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692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495800" cy="365125"/>
          </a:xfrm>
        </p:spPr>
        <p:txBody>
          <a:bodyPr/>
          <a:lstStyle/>
          <a:p>
            <a:r>
              <a:rPr lang="en-US" dirty="0" err="1" smtClean="0"/>
              <a:t>Bigdata</a:t>
            </a:r>
            <a:r>
              <a:rPr lang="en-US" dirty="0" smtClean="0"/>
              <a:t> and  Intelligence Analytics (Fal</a:t>
            </a:r>
            <a:r>
              <a:rPr lang="en-US" dirty="0" smtClean="0"/>
              <a:t>l </a:t>
            </a:r>
            <a:r>
              <a:rPr lang="en-US" dirty="0" smtClean="0"/>
              <a:t>2017) </a:t>
            </a:r>
            <a:r>
              <a:rPr lang="en-US" dirty="0" smtClean="0"/>
              <a:t>-NEU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0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Scope: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smtClean="0"/>
              <a:t>Problem:</a:t>
            </a:r>
            <a:endParaRPr lang="en-US" u="sng" dirty="0" smtClean="0"/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r>
              <a:rPr lang="en-US" sz="1700" dirty="0" smtClean="0"/>
              <a:t>Identifying malicious </a:t>
            </a:r>
            <a:r>
              <a:rPr lang="en-US" sz="1700" dirty="0"/>
              <a:t>Uniform Resource Locators (</a:t>
            </a:r>
            <a:r>
              <a:rPr lang="en-US" sz="1700" dirty="0" smtClean="0"/>
              <a:t>URL) can help protect users from losing sensitive data. URLs </a:t>
            </a:r>
            <a:r>
              <a:rPr lang="en-US" sz="1700" dirty="0"/>
              <a:t>are the primary means by </a:t>
            </a:r>
            <a:r>
              <a:rPr lang="en-US" sz="1700" dirty="0" smtClean="0"/>
              <a:t>which users </a:t>
            </a:r>
            <a:r>
              <a:rPr lang="en-US" sz="1700" dirty="0"/>
              <a:t>locate resources on the Internet. </a:t>
            </a:r>
            <a:endParaRPr lang="en-US" sz="1700" dirty="0" smtClean="0"/>
          </a:p>
          <a:p>
            <a:pPr marL="0" indent="0">
              <a:buNone/>
            </a:pPr>
            <a:endParaRPr lang="en-US" sz="1700" u="sng" dirty="0" smtClean="0"/>
          </a:p>
          <a:p>
            <a:pPr marL="0" indent="0">
              <a:buNone/>
            </a:pPr>
            <a:r>
              <a:rPr lang="en-US" sz="2400" u="sng" dirty="0" smtClean="0"/>
              <a:t>Solution</a:t>
            </a:r>
            <a:r>
              <a:rPr lang="en-US" sz="2400" u="sng" dirty="0" smtClean="0"/>
              <a:t>: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700" dirty="0" smtClean="0"/>
              <a:t>The goal is to detect malicious websites from </a:t>
            </a:r>
            <a:r>
              <a:rPr lang="en-US" sz="1700" dirty="0"/>
              <a:t>the lexical and host-based features </a:t>
            </a:r>
            <a:r>
              <a:rPr lang="en-US" sz="1700" dirty="0" smtClean="0"/>
              <a:t>of their URLs leveraging binary </a:t>
            </a:r>
            <a:r>
              <a:rPr lang="en-US" sz="1700" dirty="0"/>
              <a:t>classification </a:t>
            </a:r>
            <a:r>
              <a:rPr lang="en-US" sz="1700" dirty="0" smtClean="0"/>
              <a:t>where </a:t>
            </a:r>
            <a:r>
              <a:rPr lang="en-US" sz="1700" dirty="0"/>
              <a:t>positive examples </a:t>
            </a:r>
            <a:r>
              <a:rPr lang="en-US" sz="1700" dirty="0" smtClean="0"/>
              <a:t>are malicious </a:t>
            </a:r>
            <a:r>
              <a:rPr lang="en-US" sz="1700" dirty="0"/>
              <a:t>URLs and negative examples are benign </a:t>
            </a:r>
            <a:r>
              <a:rPr lang="en-US" sz="1700" dirty="0" smtClean="0"/>
              <a:t>URLs. </a:t>
            </a:r>
          </a:p>
          <a:p>
            <a:pPr marL="0" indent="0">
              <a:buNone/>
            </a:pPr>
            <a:endParaRPr lang="en-US" sz="1700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2" descr="C:\Users\t584889\Pictures\NEU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692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6172200"/>
            <a:ext cx="9144000" cy="0"/>
          </a:xfrm>
          <a:prstGeom prst="line">
            <a:avLst/>
          </a:prstGeom>
          <a:ln w="38100">
            <a:solidFill>
              <a:srgbClr val="6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495800" cy="365125"/>
          </a:xfrm>
        </p:spPr>
        <p:txBody>
          <a:bodyPr/>
          <a:lstStyle/>
          <a:p>
            <a:r>
              <a:rPr lang="en-US" dirty="0" err="1" smtClean="0"/>
              <a:t>Bigdata</a:t>
            </a:r>
            <a:r>
              <a:rPr lang="en-US" dirty="0" smtClean="0"/>
              <a:t> and  Intelligence Analytics (Fal</a:t>
            </a:r>
            <a:r>
              <a:rPr lang="en-US" dirty="0" smtClean="0"/>
              <a:t>l </a:t>
            </a:r>
            <a:r>
              <a:rPr lang="en-US" dirty="0" smtClean="0"/>
              <a:t>2017) </a:t>
            </a:r>
            <a:r>
              <a:rPr lang="en-US" dirty="0" smtClean="0"/>
              <a:t>-NEU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46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Dataset and Features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90135"/>
            <a:ext cx="8839200" cy="5059363"/>
          </a:xfrm>
        </p:spPr>
        <p:txBody>
          <a:bodyPr>
            <a:normAutofit/>
          </a:bodyPr>
          <a:lstStyle/>
          <a:p>
            <a:pPr marL="0" lvl="0" indent="0">
              <a:spcBef>
                <a:spcPts val="1000"/>
              </a:spcBef>
              <a:buNone/>
            </a:pPr>
            <a:endParaRPr lang="en-US" sz="2000" b="1" dirty="0" smtClean="0">
              <a:solidFill>
                <a:srgbClr val="BE3A34"/>
              </a:solidFill>
              <a:latin typeface="Arial"/>
            </a:endParaRPr>
          </a:p>
          <a:p>
            <a:pPr marL="0" lvl="0" indent="0">
              <a:spcBef>
                <a:spcPts val="1000"/>
              </a:spcBef>
              <a:buNone/>
            </a:pPr>
            <a:endParaRPr lang="en-US" sz="2000" b="1" dirty="0">
              <a:solidFill>
                <a:srgbClr val="BE3A34"/>
              </a:solidFill>
              <a:latin typeface="Arial"/>
            </a:endParaRPr>
          </a:p>
          <a:p>
            <a:pPr marL="0" lvl="0" indent="0">
              <a:spcBef>
                <a:spcPts val="1000"/>
              </a:spcBef>
              <a:buNone/>
            </a:pPr>
            <a:endParaRPr lang="en-US" sz="2000" b="1" dirty="0" smtClean="0">
              <a:solidFill>
                <a:srgbClr val="BE3A34"/>
              </a:solidFill>
              <a:latin typeface="Arial"/>
            </a:endParaRPr>
          </a:p>
          <a:p>
            <a:pPr marL="0" lvl="0" indent="0">
              <a:spcBef>
                <a:spcPts val="1000"/>
              </a:spcBef>
              <a:buNone/>
            </a:pPr>
            <a:endParaRPr lang="en-US" sz="2000" b="1" dirty="0">
              <a:solidFill>
                <a:srgbClr val="BE3A34"/>
              </a:solidFill>
              <a:latin typeface="Arial"/>
            </a:endParaRPr>
          </a:p>
          <a:p>
            <a:pPr marL="225425" lvl="1" indent="-225425">
              <a:spcBef>
                <a:spcPts val="5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rial"/>
              </a:rPr>
              <a:t>Data Set</a:t>
            </a:r>
          </a:p>
          <a:p>
            <a:pPr marL="625475" lvl="2" indent="-225425">
              <a:spcBef>
                <a:spcPts val="5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Arial"/>
              </a:rPr>
              <a:t>500,000 </a:t>
            </a:r>
            <a:r>
              <a:rPr lang="en-US" sz="1400" dirty="0">
                <a:latin typeface="Arial"/>
              </a:rPr>
              <a:t>URLs from Virus Total</a:t>
            </a:r>
          </a:p>
          <a:p>
            <a:pPr marL="920750" lvl="3" indent="-238125"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−"/>
            </a:pPr>
            <a:r>
              <a:rPr lang="en-US" sz="1200" dirty="0">
                <a:latin typeface="Arial"/>
              </a:rPr>
              <a:t>375,786 benign </a:t>
            </a:r>
            <a:r>
              <a:rPr lang="en-US" sz="1200" dirty="0" err="1">
                <a:latin typeface="Arial"/>
              </a:rPr>
              <a:t>urls</a:t>
            </a:r>
            <a:r>
              <a:rPr lang="en-US" sz="1200" dirty="0">
                <a:latin typeface="Arial"/>
              </a:rPr>
              <a:t> </a:t>
            </a:r>
            <a:endParaRPr lang="en-US" sz="1200" dirty="0" smtClean="0">
              <a:latin typeface="Arial"/>
            </a:endParaRPr>
          </a:p>
          <a:p>
            <a:pPr marL="920750" lvl="3" indent="-238125"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−"/>
            </a:pPr>
            <a:r>
              <a:rPr lang="en-US" sz="1200" dirty="0" smtClean="0">
                <a:latin typeface="Arial"/>
              </a:rPr>
              <a:t>124,214 </a:t>
            </a:r>
            <a:r>
              <a:rPr lang="en-US" sz="1200" dirty="0">
                <a:latin typeface="Arial"/>
              </a:rPr>
              <a:t>malicious </a:t>
            </a:r>
            <a:r>
              <a:rPr lang="en-US" sz="1200" dirty="0" err="1" smtClean="0">
                <a:latin typeface="Arial"/>
              </a:rPr>
              <a:t>urls</a:t>
            </a:r>
            <a:endParaRPr lang="en-US" sz="1200" dirty="0" smtClean="0">
              <a:latin typeface="Arial"/>
            </a:endParaRPr>
          </a:p>
          <a:p>
            <a:pPr marL="463550" lvl="2" indent="-238125">
              <a:spcBef>
                <a:spcPts val="500"/>
              </a:spcBef>
              <a:buClr>
                <a:srgbClr val="BE3A34"/>
              </a:buClr>
              <a:buFont typeface="Arial" panose="020B0604020202020204" pitchFamily="34" charset="0"/>
              <a:buChar char="−"/>
            </a:pPr>
            <a:endParaRPr lang="en-US" sz="1600" dirty="0">
              <a:latin typeface="Arial"/>
            </a:endParaRPr>
          </a:p>
          <a:p>
            <a:pPr marL="225425" lvl="1" indent="-225425">
              <a:spcBef>
                <a:spcPts val="5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1800" dirty="0">
                <a:latin typeface="Arial"/>
              </a:rPr>
              <a:t>Types of features</a:t>
            </a:r>
          </a:p>
          <a:p>
            <a:pPr marL="920750" lvl="3" indent="-238125"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−"/>
            </a:pPr>
            <a:r>
              <a:rPr lang="en-US" sz="1400" dirty="0">
                <a:latin typeface="Arial"/>
              </a:rPr>
              <a:t>Semantic features (only from name of URL itself)</a:t>
            </a:r>
          </a:p>
          <a:p>
            <a:pPr marL="920750" lvl="3" indent="-238125"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−"/>
            </a:pPr>
            <a:r>
              <a:rPr lang="en-US" sz="1400" dirty="0">
                <a:latin typeface="Arial"/>
              </a:rPr>
              <a:t>Meta features (from external sources: WHOIS, </a:t>
            </a:r>
            <a:r>
              <a:rPr lang="en-US" sz="1400" dirty="0" err="1">
                <a:latin typeface="Arial"/>
              </a:rPr>
              <a:t>etc</a:t>
            </a:r>
            <a:r>
              <a:rPr lang="en-US" sz="1400" dirty="0">
                <a:latin typeface="Arial"/>
              </a:rPr>
              <a:t>)</a:t>
            </a:r>
          </a:p>
          <a:p>
            <a:pPr marL="920750" lvl="3" indent="-238125"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−"/>
            </a:pPr>
            <a:r>
              <a:rPr lang="en-US" sz="1400" dirty="0">
                <a:latin typeface="Arial"/>
              </a:rPr>
              <a:t>Content features (inside URL – is html page of exe</a:t>
            </a:r>
            <a:r>
              <a:rPr lang="en-US" sz="1400" dirty="0">
                <a:latin typeface="Arial"/>
              </a:rPr>
              <a:t>)</a:t>
            </a:r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172200"/>
            <a:ext cx="9144000" cy="0"/>
          </a:xfrm>
          <a:prstGeom prst="line">
            <a:avLst/>
          </a:prstGeom>
          <a:ln w="38100">
            <a:solidFill>
              <a:srgbClr val="6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495800" cy="365125"/>
          </a:xfrm>
        </p:spPr>
        <p:txBody>
          <a:bodyPr/>
          <a:lstStyle/>
          <a:p>
            <a:r>
              <a:rPr lang="en-US" dirty="0" err="1" smtClean="0"/>
              <a:t>Bigdata</a:t>
            </a:r>
            <a:r>
              <a:rPr lang="en-US" dirty="0" smtClean="0"/>
              <a:t> and  Intelligence Analytics (Fal</a:t>
            </a:r>
            <a:r>
              <a:rPr lang="en-US" dirty="0" smtClean="0"/>
              <a:t>l </a:t>
            </a:r>
            <a:r>
              <a:rPr lang="en-US" dirty="0" smtClean="0"/>
              <a:t>2017) </a:t>
            </a:r>
            <a:r>
              <a:rPr lang="en-US" dirty="0" smtClean="0"/>
              <a:t>-NEU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81000" y="908051"/>
            <a:ext cx="6019800" cy="2050506"/>
            <a:chOff x="2785775" y="3215877"/>
            <a:chExt cx="6424950" cy="2683560"/>
          </a:xfrm>
        </p:grpSpPr>
        <p:sp>
          <p:nvSpPr>
            <p:cNvPr id="11" name="TextBox 10"/>
            <p:cNvSpPr txBox="1"/>
            <p:nvPr/>
          </p:nvSpPr>
          <p:spPr>
            <a:xfrm>
              <a:off x="2825579" y="4349579"/>
              <a:ext cx="638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http://www.subdomain.domain.com/webapp.php?param=234</a:t>
              </a:r>
              <a:endParaRPr lang="en-US" dirty="0"/>
            </a:p>
          </p:txBody>
        </p:sp>
        <p:sp>
          <p:nvSpPr>
            <p:cNvPr id="12" name="Left Brace 11"/>
            <p:cNvSpPr/>
            <p:nvPr/>
          </p:nvSpPr>
          <p:spPr>
            <a:xfrm rot="5400000">
              <a:off x="3066289" y="3922576"/>
              <a:ext cx="186292" cy="667713"/>
            </a:xfrm>
            <a:prstGeom prst="leftBrace">
              <a:avLst>
                <a:gd name="adj1" fmla="val 8333"/>
                <a:gd name="adj2" fmla="val 4914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 Brace 12"/>
            <p:cNvSpPr/>
            <p:nvPr/>
          </p:nvSpPr>
          <p:spPr>
            <a:xfrm rot="5400000">
              <a:off x="4853634" y="2180329"/>
              <a:ext cx="228016" cy="2948699"/>
            </a:xfrm>
            <a:prstGeom prst="leftBrace">
              <a:avLst>
                <a:gd name="adj1" fmla="val 8333"/>
                <a:gd name="adj2" fmla="val 4914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e 13"/>
            <p:cNvSpPr/>
            <p:nvPr/>
          </p:nvSpPr>
          <p:spPr>
            <a:xfrm rot="16200000">
              <a:off x="5720806" y="4176585"/>
              <a:ext cx="223172" cy="1219200"/>
            </a:xfrm>
            <a:prstGeom prst="leftBrace">
              <a:avLst>
                <a:gd name="adj1" fmla="val 8333"/>
                <a:gd name="adj2" fmla="val 4914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e 14"/>
            <p:cNvSpPr/>
            <p:nvPr/>
          </p:nvSpPr>
          <p:spPr>
            <a:xfrm rot="16200000">
              <a:off x="7685562" y="3537063"/>
              <a:ext cx="223172" cy="2479520"/>
            </a:xfrm>
            <a:prstGeom prst="leftBrace">
              <a:avLst>
                <a:gd name="adj1" fmla="val 8333"/>
                <a:gd name="adj2" fmla="val 4914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85775" y="3893720"/>
              <a:ext cx="747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</a:t>
              </a:r>
              <a:r>
                <a:rPr lang="en-US" sz="1200" dirty="0" smtClean="0"/>
                <a:t>rotocol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4213" y="3215877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Host name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22792" y="4973082"/>
              <a:ext cx="1334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Top level domain</a:t>
              </a:r>
              <a:endParaRPr lang="en-US" sz="1200" dirty="0"/>
            </a:p>
          </p:txBody>
        </p:sp>
        <p:sp>
          <p:nvSpPr>
            <p:cNvPr id="19" name="Left Brace 18"/>
            <p:cNvSpPr/>
            <p:nvPr/>
          </p:nvSpPr>
          <p:spPr>
            <a:xfrm rot="16200000">
              <a:off x="5128710" y="4190970"/>
              <a:ext cx="223172" cy="2403392"/>
            </a:xfrm>
            <a:prstGeom prst="leftBrace">
              <a:avLst>
                <a:gd name="adj1" fmla="val 8333"/>
                <a:gd name="adj2" fmla="val 4914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55494" y="5622438"/>
              <a:ext cx="12586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Primary domain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46919" y="4973082"/>
              <a:ext cx="5004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Path</a:t>
              </a:r>
              <a:endParaRPr lang="en-US" sz="1200" dirty="0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1064735"/>
            <a:ext cx="2590800" cy="490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Models implemented &amp; Trained</a:t>
            </a:r>
          </a:p>
          <a:p>
            <a:r>
              <a:rPr lang="en-US" sz="2000" dirty="0" smtClean="0"/>
              <a:t>Decision Trees</a:t>
            </a:r>
          </a:p>
          <a:p>
            <a:r>
              <a:rPr lang="en-US" sz="2000" dirty="0" err="1" smtClean="0"/>
              <a:t>RandomForest</a:t>
            </a:r>
            <a:endParaRPr lang="en-US" sz="2000" dirty="0" smtClean="0"/>
          </a:p>
          <a:p>
            <a:r>
              <a:rPr lang="ro-RO" sz="2000" dirty="0" err="1" smtClean="0"/>
              <a:t>NaiveBayes</a:t>
            </a:r>
            <a:endParaRPr lang="ro-RO" sz="2000" dirty="0" smtClean="0"/>
          </a:p>
          <a:p>
            <a:r>
              <a:rPr lang="ro-RO" sz="2000" dirty="0" smtClean="0"/>
              <a:t>Logistic </a:t>
            </a:r>
            <a:r>
              <a:rPr lang="ro-RO" sz="2000" dirty="0" err="1" smtClean="0"/>
              <a:t>regression</a:t>
            </a:r>
            <a:endParaRPr lang="ro-RO" sz="2000" dirty="0"/>
          </a:p>
          <a:p>
            <a:pPr marL="0" indent="0">
              <a:buNone/>
            </a:pPr>
            <a:r>
              <a:rPr lang="ro-RO" sz="2000" b="1" dirty="0" err="1" smtClean="0"/>
              <a:t>Accuracy</a:t>
            </a:r>
            <a:r>
              <a:rPr lang="ro-RO" sz="2000" b="1" dirty="0" smtClean="0"/>
              <a:t> </a:t>
            </a:r>
            <a:r>
              <a:rPr lang="ro-RO" sz="2000" b="1" dirty="0" err="1" smtClean="0"/>
              <a:t>Result</a:t>
            </a:r>
            <a:r>
              <a:rPr lang="ro-RO" sz="2000" b="1" dirty="0" smtClean="0"/>
              <a:t>:</a:t>
            </a:r>
          </a:p>
          <a:p>
            <a:pPr marL="0" indent="0">
              <a:buNone/>
            </a:pPr>
            <a:endParaRPr lang="ro-RO" b="1" dirty="0" smtClean="0"/>
          </a:p>
          <a:p>
            <a:pPr marL="0" indent="0">
              <a:buNone/>
            </a:pPr>
            <a:endParaRPr lang="ro-RO" b="1" dirty="0"/>
          </a:p>
          <a:p>
            <a:pPr marL="0" indent="0">
              <a:buNone/>
            </a:pPr>
            <a:endParaRPr lang="ro-RO" b="1" dirty="0" smtClean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495800" cy="365125"/>
          </a:xfrm>
        </p:spPr>
        <p:txBody>
          <a:bodyPr/>
          <a:lstStyle/>
          <a:p>
            <a:r>
              <a:rPr lang="en-US" dirty="0" err="1" smtClean="0"/>
              <a:t>Bigdata</a:t>
            </a:r>
            <a:r>
              <a:rPr lang="en-US" dirty="0" smtClean="0"/>
              <a:t> and  Intelligence Analytics (Fal</a:t>
            </a:r>
            <a:r>
              <a:rPr lang="en-US" dirty="0" smtClean="0"/>
              <a:t>l </a:t>
            </a:r>
            <a:r>
              <a:rPr lang="en-US" dirty="0" smtClean="0"/>
              <a:t>2017) </a:t>
            </a:r>
            <a:r>
              <a:rPr lang="en-US" dirty="0" smtClean="0"/>
              <a:t>-NEU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962400"/>
            <a:ext cx="3841750" cy="195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/>
              <a:t>Implementation</a:t>
            </a:r>
            <a:r>
              <a:rPr lang="en-US" dirty="0" smtClean="0"/>
              <a:t> </a:t>
            </a:r>
            <a:r>
              <a:rPr lang="en-US" sz="2800" dirty="0" err="1" smtClean="0"/>
              <a:t>contd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Additional analysis on generated features</a:t>
            </a:r>
          </a:p>
          <a:p>
            <a:r>
              <a:rPr lang="en-US" sz="1800" dirty="0" smtClean="0"/>
              <a:t>Ranking </a:t>
            </a:r>
          </a:p>
          <a:p>
            <a:r>
              <a:rPr lang="en-US" sz="1800" dirty="0"/>
              <a:t>C</a:t>
            </a:r>
            <a:r>
              <a:rPr lang="en-US" sz="1800" dirty="0" smtClean="0"/>
              <a:t>orrelation between the label and the features. </a:t>
            </a:r>
          </a:p>
          <a:p>
            <a:r>
              <a:rPr lang="en-US" sz="1800" dirty="0" smtClean="0"/>
              <a:t>Feature weights (Info gain) with help of </a:t>
            </a:r>
            <a:r>
              <a:rPr lang="en-US" sz="1800" dirty="0" err="1" smtClean="0"/>
              <a:t>RandomForest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Constructed a </a:t>
            </a:r>
            <a:r>
              <a:rPr lang="en-US" sz="1800" dirty="0" err="1" smtClean="0"/>
              <a:t>dataframe</a:t>
            </a:r>
            <a:r>
              <a:rPr lang="en-US" sz="1800" dirty="0" smtClean="0"/>
              <a:t> from this scaled model to further improve the </a:t>
            </a:r>
            <a:r>
              <a:rPr lang="en-US" sz="1800" dirty="0" err="1" smtClean="0"/>
              <a:t>NaiveBayes</a:t>
            </a:r>
            <a:r>
              <a:rPr lang="en-US" sz="1800" dirty="0" smtClean="0"/>
              <a:t> Model accuracy to </a:t>
            </a:r>
            <a:r>
              <a:rPr lang="en-US" sz="1800" b="1" dirty="0" smtClean="0">
                <a:solidFill>
                  <a:srgbClr val="00B050"/>
                </a:solidFill>
              </a:rPr>
              <a:t>75%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Application Engineering and Design (Spring 2016) - Lakshmi Peri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657600"/>
            <a:ext cx="6591300" cy="287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Testing the model: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600199"/>
            <a:ext cx="8229600" cy="4270075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24100" y="6334125"/>
            <a:ext cx="4495800" cy="365125"/>
          </a:xfrm>
        </p:spPr>
        <p:txBody>
          <a:bodyPr/>
          <a:lstStyle/>
          <a:p>
            <a:r>
              <a:rPr lang="en-US" dirty="0" err="1" smtClean="0"/>
              <a:t>Bigdata</a:t>
            </a:r>
            <a:r>
              <a:rPr lang="en-US" dirty="0" smtClean="0"/>
              <a:t> and  Intelligence Analytics (Fal</a:t>
            </a:r>
            <a:r>
              <a:rPr lang="en-US" dirty="0" smtClean="0"/>
              <a:t>l </a:t>
            </a:r>
            <a:r>
              <a:rPr lang="en-US" dirty="0" smtClean="0"/>
              <a:t>2017) </a:t>
            </a:r>
            <a:r>
              <a:rPr lang="en-US" dirty="0" smtClean="0"/>
              <a:t>-NEU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6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/>
              <a:t>TF-IDF and Logistic Regression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Created a custom tokenizer function to tokenize the URL’s. </a:t>
            </a:r>
          </a:p>
          <a:p>
            <a:r>
              <a:rPr lang="en-US" sz="1800" dirty="0" err="1" smtClean="0"/>
              <a:t>Vectorize</a:t>
            </a:r>
            <a:r>
              <a:rPr lang="en-US" sz="1800" dirty="0" smtClean="0"/>
              <a:t> URLs using </a:t>
            </a:r>
            <a:r>
              <a:rPr lang="en-US" sz="1800" dirty="0" err="1" smtClean="0"/>
              <a:t>TFIDFVectorizer</a:t>
            </a:r>
            <a:r>
              <a:rPr lang="en-US" sz="1800" dirty="0" smtClean="0"/>
              <a:t> using the custom tokenizer function . </a:t>
            </a:r>
          </a:p>
          <a:p>
            <a:r>
              <a:rPr lang="en-US" sz="1800" dirty="0" smtClean="0"/>
              <a:t>Split the data and use it to train the </a:t>
            </a:r>
            <a:r>
              <a:rPr lang="en-US" sz="1800" dirty="0" err="1" smtClean="0"/>
              <a:t>LogisticRegression</a:t>
            </a:r>
            <a:r>
              <a:rPr lang="en-US" sz="1800" dirty="0" smtClean="0"/>
              <a:t>. </a:t>
            </a:r>
          </a:p>
          <a:p>
            <a:r>
              <a:rPr lang="en-US" sz="1800" dirty="0" smtClean="0"/>
              <a:t>Accuracy with this training model is </a:t>
            </a:r>
            <a:r>
              <a:rPr lang="pl-PL" sz="1800" dirty="0" smtClean="0"/>
              <a:t>90.6985%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Application Engineering and Design (Spring 2016) - Lakshmi Peri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5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/>
              <a:t>References: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495800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n-US" sz="1800" dirty="0"/>
              <a:t>Malicious URL Detection using Machine </a:t>
            </a:r>
            <a:r>
              <a:rPr lang="en-US" sz="1800" dirty="0" smtClean="0"/>
              <a:t>Learning</a:t>
            </a:r>
          </a:p>
          <a:p>
            <a:pPr lvl="1">
              <a:spcBef>
                <a:spcPts val="1000"/>
              </a:spcBef>
            </a:pP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arxiv.org/pdf/1701.07179.pdf</a:t>
            </a:r>
            <a:endParaRPr lang="en-US" sz="1800" dirty="0" smtClean="0"/>
          </a:p>
          <a:p>
            <a:pPr>
              <a:spcBef>
                <a:spcPts val="1000"/>
              </a:spcBef>
            </a:pPr>
            <a:r>
              <a:rPr lang="en-US" sz="1800" dirty="0"/>
              <a:t>Using Machine Learning to Detect Malicious </a:t>
            </a:r>
            <a:r>
              <a:rPr lang="en-US" sz="1800" dirty="0" smtClean="0"/>
              <a:t>URLs</a:t>
            </a:r>
          </a:p>
          <a:p>
            <a:pPr lvl="1">
              <a:spcBef>
                <a:spcPts val="1000"/>
              </a:spcBef>
            </a:pP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www.kdnuggets.com/2016/10/machine-learning-detect-malicious-urls.html</a:t>
            </a:r>
            <a:endParaRPr lang="en-US" sz="1800" dirty="0" smtClean="0"/>
          </a:p>
          <a:p>
            <a:pPr>
              <a:spcBef>
                <a:spcPts val="1000"/>
              </a:spcBef>
            </a:pPr>
            <a:r>
              <a:rPr lang="en-US" sz="1800" dirty="0"/>
              <a:t>Detecting malicious URLs using machine learning </a:t>
            </a:r>
            <a:r>
              <a:rPr lang="en-US" sz="1800" dirty="0" smtClean="0"/>
              <a:t>techniques</a:t>
            </a:r>
          </a:p>
          <a:p>
            <a:pPr lvl="1">
              <a:spcBef>
                <a:spcPts val="1000"/>
              </a:spcBef>
            </a:pPr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://ieeexplore.ieee.org/document/7850079</a:t>
            </a:r>
            <a:r>
              <a:rPr lang="en-US" sz="1800" dirty="0" smtClean="0">
                <a:hlinkClick r:id="rId4"/>
              </a:rPr>
              <a:t>/</a:t>
            </a:r>
            <a:endParaRPr lang="en-US" sz="1800" dirty="0"/>
          </a:p>
          <a:p>
            <a:pPr>
              <a:spcBef>
                <a:spcPts val="1000"/>
              </a:spcBef>
            </a:pPr>
            <a:r>
              <a:rPr lang="en-US" sz="1800" dirty="0" smtClean="0"/>
              <a:t>Beyond </a:t>
            </a:r>
            <a:r>
              <a:rPr lang="en-US" sz="1800" dirty="0"/>
              <a:t>Blacklists: Learning to Detect Malicious Web Sites from Suspicious URLs</a:t>
            </a:r>
            <a:r>
              <a:rPr lang="en-US" sz="1800" dirty="0" smtClean="0"/>
              <a:t>.</a:t>
            </a:r>
          </a:p>
          <a:p>
            <a:pPr lvl="1">
              <a:spcBef>
                <a:spcPts val="1000"/>
              </a:spcBef>
            </a:pPr>
            <a:r>
              <a:rPr lang="en-US" sz="1800" dirty="0" smtClean="0"/>
              <a:t>http</a:t>
            </a:r>
            <a:r>
              <a:rPr lang="en-US" sz="1800" dirty="0"/>
              <a:t>://</a:t>
            </a:r>
            <a:r>
              <a:rPr lang="en-US" sz="1800" dirty="0" err="1"/>
              <a:t>www.cs</a:t>
            </a:r>
            <a:r>
              <a:rPr lang="en-US" sz="1800" dirty="0"/>
              <a:t>. </a:t>
            </a:r>
            <a:r>
              <a:rPr lang="en-US" sz="1800" dirty="0" err="1"/>
              <a:t>berkeley.edu</a:t>
            </a:r>
            <a:r>
              <a:rPr lang="en-US" sz="1800" dirty="0"/>
              <a:t>/∼</a:t>
            </a:r>
            <a:r>
              <a:rPr lang="en-US" sz="1800" dirty="0" err="1" smtClean="0"/>
              <a:t>jtma</a:t>
            </a:r>
            <a:r>
              <a:rPr lang="en-US" sz="1800" dirty="0" smtClean="0"/>
              <a:t>/papers/beyondbl-kdd2009.pdf</a:t>
            </a:r>
          </a:p>
          <a:p>
            <a:pPr>
              <a:spcBef>
                <a:spcPts val="1000"/>
              </a:spcBef>
            </a:pPr>
            <a:r>
              <a:rPr lang="en-US" sz="1800" dirty="0" smtClean="0"/>
              <a:t>Code References: GITHUB examples. </a:t>
            </a:r>
          </a:p>
          <a:p>
            <a:pPr lvl="1">
              <a:spcBef>
                <a:spcPts val="1000"/>
              </a:spcBef>
            </a:pPr>
            <a:r>
              <a:rPr lang="en-US" sz="1800" dirty="0"/>
              <a:t>https://</a:t>
            </a:r>
            <a:r>
              <a:rPr lang="en-US" sz="1800" dirty="0" err="1"/>
              <a:t>github.com</a:t>
            </a:r>
            <a:r>
              <a:rPr lang="en-US" sz="1800" dirty="0"/>
              <a:t>/</a:t>
            </a:r>
            <a:r>
              <a:rPr lang="en-US" sz="1800" dirty="0" err="1"/>
              <a:t>nikbearbrown</a:t>
            </a:r>
            <a:r>
              <a:rPr lang="en-US" sz="1800" dirty="0"/>
              <a:t>/NEU_COE/blob/master/CSYE_7245/Week_3</a:t>
            </a:r>
            <a:r>
              <a:rPr lang="en-US" sz="1800" dirty="0" smtClean="0"/>
              <a:t>/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24100" y="6334125"/>
            <a:ext cx="4495800" cy="365125"/>
          </a:xfrm>
        </p:spPr>
        <p:txBody>
          <a:bodyPr/>
          <a:lstStyle/>
          <a:p>
            <a:r>
              <a:rPr lang="en-US" dirty="0" err="1" smtClean="0"/>
              <a:t>Bigdata</a:t>
            </a:r>
            <a:r>
              <a:rPr lang="en-US" dirty="0" smtClean="0"/>
              <a:t> and  Intelligence Analytics (Fal</a:t>
            </a:r>
            <a:r>
              <a:rPr lang="en-US" dirty="0" smtClean="0"/>
              <a:t>l </a:t>
            </a:r>
            <a:r>
              <a:rPr lang="en-US" dirty="0" smtClean="0"/>
              <a:t>2017) </a:t>
            </a:r>
            <a:r>
              <a:rPr lang="en-US" dirty="0" smtClean="0"/>
              <a:t>-NEU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45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7799</TotalTime>
  <Words>496</Words>
  <Application>Microsoft Macintosh PowerPoint</Application>
  <PresentationFormat>On-screen Show (4:3)</PresentationFormat>
  <Paragraphs>90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Mangal</vt:lpstr>
      <vt:lpstr>Wingdings</vt:lpstr>
      <vt:lpstr>Arial</vt:lpstr>
      <vt:lpstr>Office Theme</vt:lpstr>
      <vt:lpstr>Malicious URL Detection</vt:lpstr>
      <vt:lpstr>Introduction </vt:lpstr>
      <vt:lpstr>Scope:</vt:lpstr>
      <vt:lpstr>Dataset and Features </vt:lpstr>
      <vt:lpstr>Implementation</vt:lpstr>
      <vt:lpstr>Implementation contd…</vt:lpstr>
      <vt:lpstr>Testing the model:</vt:lpstr>
      <vt:lpstr>TF-IDF and Logistic Regression</vt:lpstr>
      <vt:lpstr>References:</vt:lpstr>
      <vt:lpstr>Future Scope</vt:lpstr>
      <vt:lpstr>QUESTIONS</vt:lpstr>
    </vt:vector>
  </TitlesOfParts>
  <Company>State Street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Davuluri</dc:creator>
  <cp:lastModifiedBy>Lakshmi Vineela Peri</cp:lastModifiedBy>
  <cp:revision>36</cp:revision>
  <cp:lastPrinted>2017-12-08T19:44:06Z</cp:lastPrinted>
  <dcterms:created xsi:type="dcterms:W3CDTF">2016-04-22T00:55:38Z</dcterms:created>
  <dcterms:modified xsi:type="dcterms:W3CDTF">2017-12-11T13:40:47Z</dcterms:modified>
</cp:coreProperties>
</file>