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Roboto"/>
      <p:regular r:id="rId13"/>
      <p:bold r:id="rId14"/>
      <p:italic r:id="rId15"/>
      <p:boldItalic r:id="rId16"/>
    </p:embeddedFont>
    <p:embeddedFont>
      <p:font typeface="PT Sans Narrow"/>
      <p:regular r:id="rId17"/>
      <p:bold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TSansNarrow-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rouplens.org/datasets/movielen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lt1"/>
              </a:buClr>
              <a:buSzPts val="2400"/>
              <a:buFont typeface="Arial"/>
              <a:buNone/>
            </a:pPr>
            <a:r>
              <a:rPr lang="en-US" sz="2400">
                <a:solidFill>
                  <a:schemeClr val="dk1"/>
                </a:solidFill>
                <a:latin typeface="Calibri"/>
                <a:ea typeface="Calibri"/>
                <a:cs typeface="Calibri"/>
                <a:sym typeface="Calibri"/>
              </a:rPr>
              <a:t>We now live in what some call the “era of abundance”. For any given product, there are sometimes thousands of options to choose from. Think of the examples above: streaming videos, social networking, online shopping; the list goes on. Recommender systems help to personalize a platform and help the user find something they like.</a:t>
            </a:r>
            <a:endParaRPr>
              <a:solidFill>
                <a:schemeClr val="dk1"/>
              </a:solidFill>
            </a:endParaRPr>
          </a:p>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lt1"/>
              </a:buClr>
              <a:buSzPts val="2400"/>
              <a:buFont typeface="Arial"/>
              <a:buNone/>
            </a:pPr>
            <a:r>
              <a:rPr lang="en-US" sz="2400">
                <a:solidFill>
                  <a:schemeClr val="dk1"/>
                </a:solidFill>
                <a:latin typeface="Calibri"/>
                <a:ea typeface="Calibri"/>
                <a:cs typeface="Calibri"/>
                <a:sym typeface="Calibri"/>
              </a:rPr>
              <a:t>Recommender systems encompass a class of techniques and algorithms that can suggest “relevant” items to users. They predict future behavior based on past data through a multitude of techniques including matrix factorization.</a:t>
            </a:r>
            <a:endParaRPr sz="2400">
              <a:solidFill>
                <a:schemeClr val="dk1"/>
              </a:solidFill>
              <a:latin typeface="Calibri"/>
              <a:ea typeface="Calibri"/>
              <a:cs typeface="Calibri"/>
              <a:sym typeface="Calibri"/>
            </a:endParaRPr>
          </a:p>
          <a:p>
            <a:pPr indent="-76200" lvl="0" marL="228600" rtl="0" algn="l">
              <a:lnSpc>
                <a:spcPct val="90000"/>
              </a:lnSpc>
              <a:spcBef>
                <a:spcPts val="0"/>
              </a:spcBef>
              <a:spcAft>
                <a:spcPts val="0"/>
              </a:spcAft>
              <a:buClr>
                <a:schemeClr val="lt1"/>
              </a:buClr>
              <a:buSzPts val="2400"/>
              <a:buFont typeface="Arial"/>
              <a:buNone/>
            </a:pPr>
            <a:r>
              <a:t/>
            </a:r>
            <a:endParaRPr sz="2400">
              <a:solidFill>
                <a:schemeClr val="dk1"/>
              </a:solidFill>
              <a:latin typeface="Calibri"/>
              <a:ea typeface="Calibri"/>
              <a:cs typeface="Calibri"/>
              <a:sym typeface="Calibri"/>
            </a:endParaRPr>
          </a:p>
          <a:p>
            <a:pPr indent="-76200" lvl="0" marL="228600" rtl="0" algn="l">
              <a:lnSpc>
                <a:spcPct val="90000"/>
              </a:lnSpc>
              <a:spcBef>
                <a:spcPts val="0"/>
              </a:spcBef>
              <a:spcAft>
                <a:spcPts val="0"/>
              </a:spcAft>
              <a:buClr>
                <a:schemeClr val="lt1"/>
              </a:buClr>
              <a:buSzPts val="2400"/>
              <a:buFont typeface="Arial"/>
              <a:buNone/>
            </a:pPr>
            <a:r>
              <a:t/>
            </a:r>
            <a:endParaRPr>
              <a:solidFill>
                <a:schemeClr val="dk1"/>
              </a:solidFill>
            </a:endParaRPr>
          </a:p>
        </p:txBody>
      </p:sp>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292929"/>
                </a:solidFill>
                <a:highlight>
                  <a:srgbClr val="FFFFFF"/>
                </a:highlight>
                <a:latin typeface="Georgia"/>
                <a:ea typeface="Georgia"/>
                <a:cs typeface="Georgia"/>
                <a:sym typeface="Georgia"/>
              </a:rPr>
              <a:t>Machine learning algorithms in recommender systems typically fit into two categories: content-based systems and collaborative filtering systems. Modern recommender systems combine both approaches.</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0471c240_1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212121"/>
                </a:solidFill>
                <a:latin typeface="Roboto"/>
                <a:ea typeface="Roboto"/>
                <a:cs typeface="Roboto"/>
                <a:sym typeface="Roboto"/>
              </a:rPr>
              <a:t>The Movielens dataset is a classic dataset from the </a:t>
            </a:r>
            <a:r>
              <a:rPr lang="en-US" sz="1200" u="sng">
                <a:solidFill>
                  <a:srgbClr val="1155CC"/>
                </a:solidFill>
                <a:latin typeface="Roboto"/>
                <a:ea typeface="Roboto"/>
                <a:cs typeface="Roboto"/>
                <a:sym typeface="Roboto"/>
                <a:hlinkClick r:id="rId2">
                  <a:extLst>
                    <a:ext uri="{A12FA001-AC4F-418D-AE19-62706E023703}">
                      <ahyp:hlinkClr val="tx"/>
                    </a:ext>
                  </a:extLst>
                </a:hlinkClick>
              </a:rPr>
              <a:t>GroupLens</a:t>
            </a:r>
            <a:r>
              <a:rPr lang="en-US" sz="1200">
                <a:solidFill>
                  <a:srgbClr val="212121"/>
                </a:solidFill>
                <a:latin typeface="Roboto"/>
                <a:ea typeface="Roboto"/>
                <a:cs typeface="Roboto"/>
                <a:sym typeface="Roboto"/>
              </a:rPr>
              <a:t> research group at the University of Minnesota. It contains a set of ratings given to movies by a set of users, and is a workhorse of recommender system research.</a:t>
            </a:r>
            <a:endParaRPr sz="1200">
              <a:solidFill>
                <a:srgbClr val="212121"/>
              </a:solidFill>
              <a:latin typeface="Roboto"/>
              <a:ea typeface="Roboto"/>
              <a:cs typeface="Roboto"/>
              <a:sym typeface="Roboto"/>
            </a:endParaRPr>
          </a:p>
          <a:p>
            <a:pPr indent="0" lvl="0" marL="0" rtl="0" algn="l">
              <a:spcBef>
                <a:spcPts val="500"/>
              </a:spcBef>
              <a:spcAft>
                <a:spcPts val="0"/>
              </a:spcAft>
              <a:buNone/>
            </a:pPr>
            <a:r>
              <a:t/>
            </a:r>
            <a:endParaRPr/>
          </a:p>
        </p:txBody>
      </p:sp>
      <p:sp>
        <p:nvSpPr>
          <p:cNvPr id="69" name="Google Shape;69;g1060471c240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bb023fd86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Collaborative filtering systems </a:t>
            </a:r>
            <a:r>
              <a:rPr lang="en-US"/>
              <a:t>primarily</a:t>
            </a:r>
            <a:r>
              <a:rPr lang="en-US"/>
              <a:t> focus on creating a predictive feedback matrix that shows the probability of a user </a:t>
            </a:r>
            <a:r>
              <a:rPr lang="en-US"/>
              <a:t>watching</a:t>
            </a:r>
            <a:r>
              <a:rPr lang="en-US"/>
              <a:t> a particular movie. This matrix is based on the dot product of embedded values for both users and the movies, which </a:t>
            </a:r>
            <a:r>
              <a:rPr lang="en-US"/>
              <a:t>correspond</a:t>
            </a:r>
            <a:r>
              <a:rPr lang="en-US"/>
              <a:t> to their tendency to fit within a certain </a:t>
            </a:r>
            <a:r>
              <a:rPr lang="en-US"/>
              <a:t>archetype.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goal is to reduce the sum of squared difference between the real matrix and the predictive feedback matrix, in order to optimize the algorithm. For unobserved entries in the matrix, we must find a way to include them in the matrix factorization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we initially used Singular Value Decomposition to assign a value of 0 to unobserved items, but this is problematic because the matrix tends to be very sparse, leading to a loss in generalization. </a:t>
            </a:r>
            <a:endParaRPr/>
          </a:p>
          <a:p>
            <a:pPr indent="0" lvl="0" marL="0" rtl="0" algn="l">
              <a:spcBef>
                <a:spcPts val="0"/>
              </a:spcBef>
              <a:spcAft>
                <a:spcPts val="0"/>
              </a:spcAft>
              <a:buNone/>
            </a:pPr>
            <a:r>
              <a:rPr lang="en-US"/>
              <a:t>Hence, we have also used Weighted Matrix Factorization, which uses a weighted summation of the squared differences of unobserved items. We assign a weight or “Hyperparameter” to this summation so as to scale the unobserved portion of the object function, which is pretuned to avoid overweighting.</a:t>
            </a:r>
            <a:endParaRPr/>
          </a:p>
        </p:txBody>
      </p:sp>
      <p:sp>
        <p:nvSpPr>
          <p:cNvPr id="75" name="Google Shape;75;gfbb023fd8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bb023fd86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Tensorflow Recommenders are end to end recommender systems, by google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TFRS was made open source on Github in the September of 2020.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a:t>
            </a:r>
            <a:r>
              <a:rPr lang="en-US" sz="2400">
                <a:solidFill>
                  <a:schemeClr val="dk1"/>
                </a:solidFill>
                <a:latin typeface="Calibri"/>
                <a:ea typeface="Calibri"/>
                <a:cs typeface="Calibri"/>
                <a:sym typeface="Calibri"/>
              </a:rPr>
              <a:t>p</a:t>
            </a:r>
            <a:r>
              <a:rPr lang="en-US" sz="2400">
                <a:solidFill>
                  <a:schemeClr val="dk1"/>
                </a:solidFill>
                <a:latin typeface="Calibri"/>
                <a:ea typeface="Calibri"/>
                <a:cs typeface="Calibri"/>
                <a:sym typeface="Calibri"/>
              </a:rPr>
              <a:t>rovides a set of components for building, evaluating and deploying recommender models.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It aims to cover the entire stack from retrieval, through ranking, to post ranking.</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TFRS also ties into the larger </a:t>
            </a:r>
            <a:r>
              <a:rPr lang="en-US">
                <a:solidFill>
                  <a:schemeClr val="dk1"/>
                </a:solidFill>
              </a:rPr>
              <a:t>Tensorflow</a:t>
            </a:r>
            <a:r>
              <a:rPr lang="en-US" sz="2400">
                <a:solidFill>
                  <a:schemeClr val="dk1"/>
                </a:solidFill>
                <a:latin typeface="Calibri"/>
                <a:ea typeface="Calibri"/>
                <a:cs typeface="Calibri"/>
                <a:sym typeface="Calibri"/>
              </a:rPr>
              <a:t> ecosystem to power research/production use.</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It seamlessly integrates with:</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GAN for efficient retrieval</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TF ranking for efficient ranking</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TPU, which helps train large scale models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81" name="Google Shape;81;gfbb023fd8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b023fd86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fbb023fd86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626fc916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02626fc916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x">
  <p:cSld name="TITLE_AND_BODY">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 name="Google Shape;11;p2"/>
          <p:cNvSpPr txBox="1"/>
          <p:nvPr>
            <p:ph type="title"/>
          </p:nvPr>
        </p:nvSpPr>
        <p:spPr>
          <a:xfrm>
            <a:off x="628650" y="365125"/>
            <a:ext cx="7886700" cy="3648325"/>
          </a:xfrm>
          <a:prstGeom prst="rect">
            <a:avLst/>
          </a:prstGeom>
          <a:noFill/>
          <a:ln>
            <a:noFill/>
          </a:ln>
        </p:spPr>
        <p:txBody>
          <a:bodyPr anchorCtr="0" anchor="ctr" bIns="45700" lIns="45700" spcFirstLastPara="1" rIns="45700" wrap="square" tIns="45700">
            <a:norm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42" name="Shape 42"/>
        <p:cNvGrpSpPr/>
        <p:nvPr/>
      </p:nvGrpSpPr>
      <p:grpSpPr>
        <a:xfrm>
          <a:off x="0" y="0"/>
          <a:ext cx="0" cy="0"/>
          <a:chOff x="0" y="0"/>
          <a:chExt cx="0" cy="0"/>
        </a:xfrm>
      </p:grpSpPr>
      <p:pic>
        <p:nvPicPr>
          <p:cNvPr id="43" name="Google Shape;43;p1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4" name="Google Shape;44;p11"/>
          <p:cNvSpPr txBox="1"/>
          <p:nvPr>
            <p:ph type="title"/>
          </p:nvPr>
        </p:nvSpPr>
        <p:spPr>
          <a:xfrm>
            <a:off x="642541" y="1130300"/>
            <a:ext cx="2949178" cy="20574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11"/>
          <p:cNvSpPr txBox="1"/>
          <p:nvPr>
            <p:ph idx="1" type="body"/>
          </p:nvPr>
        </p:nvSpPr>
        <p:spPr>
          <a:xfrm>
            <a:off x="2986484" y="1138783"/>
            <a:ext cx="5700316" cy="4197847"/>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p:cSld name="Title and Vertical Text">
    <p:spTree>
      <p:nvGrpSpPr>
        <p:cNvPr id="46" name="Shape 46"/>
        <p:cNvGrpSpPr/>
        <p:nvPr/>
      </p:nvGrpSpPr>
      <p:grpSpPr>
        <a:xfrm>
          <a:off x="0" y="0"/>
          <a:ext cx="0" cy="0"/>
          <a:chOff x="0" y="0"/>
          <a:chExt cx="0" cy="0"/>
        </a:xfrm>
      </p:grpSpPr>
      <p:pic>
        <p:nvPicPr>
          <p:cNvPr id="47" name="Google Shape;47;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8" name="Google Shape;48;p12"/>
          <p:cNvSpPr txBox="1"/>
          <p:nvPr>
            <p:ph type="title"/>
          </p:nvPr>
        </p:nvSpPr>
        <p:spPr>
          <a:xfrm>
            <a:off x="628650" y="1590"/>
            <a:ext cx="7886700" cy="159543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12"/>
          <p:cNvSpPr txBox="1"/>
          <p:nvPr>
            <p:ph idx="1" type="body"/>
          </p:nvPr>
        </p:nvSpPr>
        <p:spPr>
          <a:xfrm>
            <a:off x="628650" y="1825625"/>
            <a:ext cx="7886700" cy="4091534"/>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
        <p:nvSpPr>
          <p:cNvPr id="13" name="Google Shape;13;p3"/>
          <p:cNvSpPr txBox="1"/>
          <p:nvPr>
            <p:ph type="title"/>
          </p:nvPr>
        </p:nvSpPr>
        <p:spPr>
          <a:xfrm>
            <a:off x="628650" y="1590"/>
            <a:ext cx="7886700" cy="159543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 name="Google Shape;14;p3"/>
          <p:cNvSpPr txBox="1"/>
          <p:nvPr>
            <p:ph idx="1" type="body"/>
          </p:nvPr>
        </p:nvSpPr>
        <p:spPr>
          <a:xfrm>
            <a:off x="628650" y="1825625"/>
            <a:ext cx="7886700" cy="503237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p:cSld name="Vertical Title and Text">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4"/>
          <p:cNvSpPr txBox="1"/>
          <p:nvPr>
            <p:ph type="title"/>
          </p:nvPr>
        </p:nvSpPr>
        <p:spPr>
          <a:xfrm>
            <a:off x="5275957" y="8284"/>
            <a:ext cx="3493393" cy="272435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SzPts val="1400"/>
              <a:buNone/>
              <a:defRPr sz="3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 name="Google Shape;18;p4"/>
          <p:cNvSpPr txBox="1"/>
          <p:nvPr>
            <p:ph idx="1" type="body"/>
          </p:nvPr>
        </p:nvSpPr>
        <p:spPr>
          <a:xfrm>
            <a:off x="628650" y="1204317"/>
            <a:ext cx="4367411" cy="472722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1" name="Google Shape;21;p5"/>
          <p:cNvSpPr txBox="1"/>
          <p:nvPr>
            <p:ph type="title"/>
          </p:nvPr>
        </p:nvSpPr>
        <p:spPr>
          <a:xfrm>
            <a:off x="685800" y="3366045"/>
            <a:ext cx="7772400" cy="3120084"/>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4" name="Google Shape;24;p6"/>
          <p:cNvSpPr txBox="1"/>
          <p:nvPr>
            <p:ph type="title"/>
          </p:nvPr>
        </p:nvSpPr>
        <p:spPr>
          <a:xfrm>
            <a:off x="628650" y="1590"/>
            <a:ext cx="7886700" cy="159543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SzPts val="1400"/>
              <a:buNone/>
              <a:defRPr sz="3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6"/>
          <p:cNvSpPr txBox="1"/>
          <p:nvPr>
            <p:ph idx="1" type="body"/>
          </p:nvPr>
        </p:nvSpPr>
        <p:spPr>
          <a:xfrm>
            <a:off x="628650" y="1724025"/>
            <a:ext cx="7886700" cy="4225132"/>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000"/>
              </a:spcBef>
              <a:spcAft>
                <a:spcPts val="0"/>
              </a:spcAft>
              <a:buClr>
                <a:srgbClr val="FFFFFF"/>
              </a:buClr>
              <a:buSzPts val="2400"/>
              <a:buChar char="•"/>
              <a:defRPr b="1"/>
            </a:lvl1pPr>
            <a:lvl2pPr indent="-381000" lvl="1" marL="914400" algn="l">
              <a:lnSpc>
                <a:spcPct val="90000"/>
              </a:lnSpc>
              <a:spcBef>
                <a:spcPts val="1000"/>
              </a:spcBef>
              <a:spcAft>
                <a:spcPts val="0"/>
              </a:spcAft>
              <a:buClr>
                <a:srgbClr val="FFFFFF"/>
              </a:buClr>
              <a:buSzPts val="2400"/>
              <a:buChar char="•"/>
              <a:defRPr b="1"/>
            </a:lvl2pPr>
            <a:lvl3pPr indent="-381000" lvl="2" marL="1371600" algn="l">
              <a:lnSpc>
                <a:spcPct val="90000"/>
              </a:lnSpc>
              <a:spcBef>
                <a:spcPts val="1000"/>
              </a:spcBef>
              <a:spcAft>
                <a:spcPts val="0"/>
              </a:spcAft>
              <a:buClr>
                <a:srgbClr val="FFFFFF"/>
              </a:buClr>
              <a:buSzPts val="2400"/>
              <a:buChar char="•"/>
              <a:defRPr b="1"/>
            </a:lvl3pPr>
            <a:lvl4pPr indent="-381000" lvl="3" marL="1828800" algn="l">
              <a:lnSpc>
                <a:spcPct val="90000"/>
              </a:lnSpc>
              <a:spcBef>
                <a:spcPts val="1000"/>
              </a:spcBef>
              <a:spcAft>
                <a:spcPts val="0"/>
              </a:spcAft>
              <a:buClr>
                <a:srgbClr val="FFFFFF"/>
              </a:buClr>
              <a:buSzPts val="2400"/>
              <a:buChar char="•"/>
              <a:defRPr b="1"/>
            </a:lvl4pPr>
            <a:lvl5pPr indent="-381000" lvl="4" marL="2286000" algn="l">
              <a:lnSpc>
                <a:spcPct val="90000"/>
              </a:lnSpc>
              <a:spcBef>
                <a:spcPts val="1000"/>
              </a:spcBef>
              <a:spcAft>
                <a:spcPts val="0"/>
              </a:spcAft>
              <a:buClr>
                <a:srgbClr val="FFFFFF"/>
              </a:buClr>
              <a:buSzPts val="2400"/>
              <a:buChar char="•"/>
              <a:defRPr b="1"/>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26" name="Shape 26"/>
        <p:cNvGrpSpPr/>
        <p:nvPr/>
      </p:nvGrpSpPr>
      <p:grpSpPr>
        <a:xfrm>
          <a:off x="0" y="0"/>
          <a:ext cx="0" cy="0"/>
          <a:chOff x="0" y="0"/>
          <a:chExt cx="0" cy="0"/>
        </a:xfrm>
      </p:grpSpPr>
      <p:pic>
        <p:nvPicPr>
          <p:cNvPr id="27" name="Google Shape;27;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7"/>
          <p:cNvSpPr txBox="1"/>
          <p:nvPr>
            <p:ph type="title"/>
          </p:nvPr>
        </p:nvSpPr>
        <p:spPr>
          <a:xfrm>
            <a:off x="199132" y="5185965"/>
            <a:ext cx="8705256" cy="497633"/>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SzPts val="1400"/>
              <a:buNone/>
              <a:defRPr sz="2400">
                <a:solidFill>
                  <a:srgbClr val="FFFFFF"/>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7"/>
          <p:cNvSpPr txBox="1"/>
          <p:nvPr>
            <p:ph idx="1" type="body"/>
          </p:nvPr>
        </p:nvSpPr>
        <p:spPr>
          <a:xfrm>
            <a:off x="219372" y="998884"/>
            <a:ext cx="8705256" cy="4191547"/>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30" name="Shape 30"/>
        <p:cNvGrpSpPr/>
        <p:nvPr/>
      </p:nvGrpSpPr>
      <p:grpSpPr>
        <a:xfrm>
          <a:off x="0" y="0"/>
          <a:ext cx="0" cy="0"/>
          <a:chOff x="0" y="0"/>
          <a:chExt cx="0" cy="0"/>
        </a:xfrm>
      </p:grpSpPr>
      <p:pic>
        <p:nvPicPr>
          <p:cNvPr id="31" name="Google Shape;31;p8"/>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32" name="Shape 32"/>
        <p:cNvGrpSpPr/>
        <p:nvPr/>
      </p:nvGrpSpPr>
      <p:grpSpPr>
        <a:xfrm>
          <a:off x="0" y="0"/>
          <a:ext cx="0" cy="0"/>
          <a:chOff x="0" y="0"/>
          <a:chExt cx="0" cy="0"/>
        </a:xfrm>
      </p:grpSpPr>
      <p:pic>
        <p:nvPicPr>
          <p:cNvPr id="33" name="Google Shape;33;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4" name="Google Shape;34;p9"/>
          <p:cNvSpPr txBox="1"/>
          <p:nvPr>
            <p:ph type="title"/>
          </p:nvPr>
        </p:nvSpPr>
        <p:spPr>
          <a:xfrm>
            <a:off x="623887" y="861863"/>
            <a:ext cx="7886701" cy="2592489"/>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9"/>
          <p:cNvSpPr txBox="1"/>
          <p:nvPr>
            <p:ph idx="1" type="body"/>
          </p:nvPr>
        </p:nvSpPr>
        <p:spPr>
          <a:xfrm>
            <a:off x="628650" y="3528354"/>
            <a:ext cx="7886700" cy="211837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FFFFFF"/>
              </a:buClr>
              <a:buSzPts val="2400"/>
              <a:buFont typeface="Calibri"/>
              <a:buNone/>
              <a:defRPr b="1"/>
            </a:lvl1pPr>
            <a:lvl2pPr indent="-228600" lvl="1" marL="914400" algn="ctr">
              <a:lnSpc>
                <a:spcPct val="90000"/>
              </a:lnSpc>
              <a:spcBef>
                <a:spcPts val="1000"/>
              </a:spcBef>
              <a:spcAft>
                <a:spcPts val="0"/>
              </a:spcAft>
              <a:buClr>
                <a:srgbClr val="FFFFFF"/>
              </a:buClr>
              <a:buSzPts val="2400"/>
              <a:buFont typeface="Calibri"/>
              <a:buNone/>
              <a:defRPr b="1"/>
            </a:lvl2pPr>
            <a:lvl3pPr indent="-228600" lvl="2" marL="1371600" algn="ctr">
              <a:lnSpc>
                <a:spcPct val="90000"/>
              </a:lnSpc>
              <a:spcBef>
                <a:spcPts val="1000"/>
              </a:spcBef>
              <a:spcAft>
                <a:spcPts val="0"/>
              </a:spcAft>
              <a:buClr>
                <a:srgbClr val="FFFFFF"/>
              </a:buClr>
              <a:buSzPts val="2400"/>
              <a:buFont typeface="Calibri"/>
              <a:buNone/>
              <a:defRPr b="1"/>
            </a:lvl3pPr>
            <a:lvl4pPr indent="-228600" lvl="3" marL="1828800" algn="ctr">
              <a:lnSpc>
                <a:spcPct val="90000"/>
              </a:lnSpc>
              <a:spcBef>
                <a:spcPts val="1000"/>
              </a:spcBef>
              <a:spcAft>
                <a:spcPts val="0"/>
              </a:spcAft>
              <a:buClr>
                <a:srgbClr val="FFFFFF"/>
              </a:buClr>
              <a:buSzPts val="2400"/>
              <a:buFont typeface="Calibri"/>
              <a:buNone/>
              <a:defRPr b="1"/>
            </a:lvl4pPr>
            <a:lvl5pPr indent="-228600" lvl="4" marL="2286000" algn="ctr">
              <a:lnSpc>
                <a:spcPct val="90000"/>
              </a:lnSpc>
              <a:spcBef>
                <a:spcPts val="1000"/>
              </a:spcBef>
              <a:spcAft>
                <a:spcPts val="0"/>
              </a:spcAft>
              <a:buClr>
                <a:srgbClr val="FFFFFF"/>
              </a:buClr>
              <a:buSzPts val="2400"/>
              <a:buFont typeface="Calibri"/>
              <a:buNone/>
              <a:defRPr b="1"/>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36" name="Shape 36"/>
        <p:cNvGrpSpPr/>
        <p:nvPr/>
      </p:nvGrpSpPr>
      <p:grpSpPr>
        <a:xfrm>
          <a:off x="0" y="0"/>
          <a:ext cx="0" cy="0"/>
          <a:chOff x="0" y="0"/>
          <a:chExt cx="0" cy="0"/>
        </a:xfrm>
      </p:grpSpPr>
      <p:pic>
        <p:nvPicPr>
          <p:cNvPr id="37" name="Google Shape;37;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8" name="Google Shape;38;p10"/>
          <p:cNvSpPr/>
          <p:nvPr/>
        </p:nvSpPr>
        <p:spPr>
          <a:xfrm>
            <a:off x="565150" y="7940"/>
            <a:ext cx="4022924" cy="159543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1" i="0" lang="en-US" sz="3600" u="none" cap="none" strike="noStrike">
                <a:solidFill>
                  <a:srgbClr val="FFC324"/>
                </a:solidFill>
                <a:latin typeface="Arial"/>
                <a:ea typeface="Arial"/>
                <a:cs typeface="Arial"/>
                <a:sym typeface="Arial"/>
              </a:rPr>
              <a:t>Title Text</a:t>
            </a:r>
            <a:endParaRPr/>
          </a:p>
        </p:txBody>
      </p:sp>
      <p:sp>
        <p:nvSpPr>
          <p:cNvPr id="39" name="Google Shape;39;p10"/>
          <p:cNvSpPr/>
          <p:nvPr/>
        </p:nvSpPr>
        <p:spPr>
          <a:xfrm>
            <a:off x="565150" y="1724025"/>
            <a:ext cx="4022924" cy="4225132"/>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One</a:t>
            </a:r>
            <a:endParaRPr b="1" i="0" sz="2400" u="none" cap="none" strike="noStrike">
              <a:solidFill>
                <a:srgbClr val="FFFFFF"/>
              </a:solidFill>
              <a:latin typeface="Calibri"/>
              <a:ea typeface="Calibri"/>
              <a:cs typeface="Calibri"/>
              <a:sym typeface="Calibri"/>
            </a:endParaRPr>
          </a:p>
          <a:p>
            <a:pPr indent="-266700" lvl="1" marL="723900"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Two</a:t>
            </a:r>
            <a:endParaRPr b="1" i="0" sz="2400" u="none" cap="none" strike="noStrike">
              <a:solidFill>
                <a:srgbClr val="FFFFFF"/>
              </a:solidFill>
              <a:latin typeface="Calibri"/>
              <a:ea typeface="Calibri"/>
              <a:cs typeface="Calibri"/>
              <a:sym typeface="Calibri"/>
            </a:endParaRPr>
          </a:p>
          <a:p>
            <a:pPr indent="-320039" lvl="2" marL="1234439"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Three</a:t>
            </a:r>
            <a:endParaRPr b="1" i="0" sz="2400" u="none" cap="none" strike="noStrike">
              <a:solidFill>
                <a:srgbClr val="FFFFFF"/>
              </a:solidFill>
              <a:latin typeface="Calibri"/>
              <a:ea typeface="Calibri"/>
              <a:cs typeface="Calibri"/>
              <a:sym typeface="Calibri"/>
            </a:endParaRPr>
          </a:p>
          <a:p>
            <a:pPr indent="-355600" lvl="3" marL="1727200"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Four</a:t>
            </a:r>
            <a:endParaRPr b="1" i="0" sz="2400" u="none" cap="none" strike="noStrike">
              <a:solidFill>
                <a:srgbClr val="FFFFFF"/>
              </a:solidFill>
              <a:latin typeface="Calibri"/>
              <a:ea typeface="Calibri"/>
              <a:cs typeface="Calibri"/>
              <a:sym typeface="Calibri"/>
            </a:endParaRPr>
          </a:p>
          <a:p>
            <a:pPr indent="-355600" lvl="4" marL="2184400"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Five</a:t>
            </a:r>
            <a:endParaRPr/>
          </a:p>
        </p:txBody>
      </p:sp>
      <p:sp>
        <p:nvSpPr>
          <p:cNvPr id="40" name="Google Shape;40;p10"/>
          <p:cNvSpPr/>
          <p:nvPr/>
        </p:nvSpPr>
        <p:spPr>
          <a:xfrm>
            <a:off x="4552950" y="7940"/>
            <a:ext cx="4022924" cy="159543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1" i="0" lang="en-US" sz="3600" u="none" cap="none" strike="noStrike">
                <a:solidFill>
                  <a:srgbClr val="FFC324"/>
                </a:solidFill>
                <a:latin typeface="Arial"/>
                <a:ea typeface="Arial"/>
                <a:cs typeface="Arial"/>
                <a:sym typeface="Arial"/>
              </a:rPr>
              <a:t>Title Text</a:t>
            </a:r>
            <a:endParaRPr/>
          </a:p>
        </p:txBody>
      </p:sp>
      <p:sp>
        <p:nvSpPr>
          <p:cNvPr id="41" name="Google Shape;41;p10"/>
          <p:cNvSpPr/>
          <p:nvPr/>
        </p:nvSpPr>
        <p:spPr>
          <a:xfrm>
            <a:off x="4552950" y="1724025"/>
            <a:ext cx="4022924" cy="4225132"/>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One</a:t>
            </a:r>
            <a:endParaRPr b="1" i="0" sz="2400" u="none" cap="none" strike="noStrike">
              <a:solidFill>
                <a:srgbClr val="FFFFFF"/>
              </a:solidFill>
              <a:latin typeface="Calibri"/>
              <a:ea typeface="Calibri"/>
              <a:cs typeface="Calibri"/>
              <a:sym typeface="Calibri"/>
            </a:endParaRPr>
          </a:p>
          <a:p>
            <a:pPr indent="-266700" lvl="1" marL="723900"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Two</a:t>
            </a:r>
            <a:endParaRPr b="1" i="0" sz="2400" u="none" cap="none" strike="noStrike">
              <a:solidFill>
                <a:srgbClr val="FFFFFF"/>
              </a:solidFill>
              <a:latin typeface="Calibri"/>
              <a:ea typeface="Calibri"/>
              <a:cs typeface="Calibri"/>
              <a:sym typeface="Calibri"/>
            </a:endParaRPr>
          </a:p>
          <a:p>
            <a:pPr indent="-320039" lvl="2" marL="1234439"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Three</a:t>
            </a:r>
            <a:endParaRPr b="1" i="0" sz="2400" u="none" cap="none" strike="noStrike">
              <a:solidFill>
                <a:srgbClr val="FFFFFF"/>
              </a:solidFill>
              <a:latin typeface="Calibri"/>
              <a:ea typeface="Calibri"/>
              <a:cs typeface="Calibri"/>
              <a:sym typeface="Calibri"/>
            </a:endParaRPr>
          </a:p>
          <a:p>
            <a:pPr indent="-355600" lvl="3" marL="1727200"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Four</a:t>
            </a:r>
            <a:endParaRPr b="1" i="0" sz="2400" u="none" cap="none" strike="noStrike">
              <a:solidFill>
                <a:srgbClr val="FFFFFF"/>
              </a:solidFill>
              <a:latin typeface="Calibri"/>
              <a:ea typeface="Calibri"/>
              <a:cs typeface="Calibri"/>
              <a:sym typeface="Calibri"/>
            </a:endParaRPr>
          </a:p>
          <a:p>
            <a:pPr indent="-355600" lvl="4" marL="2184400" marR="0" rtl="0" algn="l">
              <a:lnSpc>
                <a:spcPct val="90000"/>
              </a:lnSpc>
              <a:spcBef>
                <a:spcPts val="10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Body Level Five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
          <p:cNvSpPr txBox="1"/>
          <p:nvPr>
            <p:ph type="title"/>
          </p:nvPr>
        </p:nvSpPr>
        <p:spPr>
          <a:xfrm>
            <a:off x="628650" y="1590"/>
            <a:ext cx="7886700" cy="1595435"/>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1pPr>
            <a:lvl2pPr lvl="1"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2pPr>
            <a:lvl3pPr lvl="2"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3pPr>
            <a:lvl4pPr lvl="3"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4pPr>
            <a:lvl5pPr lvl="4"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5pPr>
            <a:lvl6pPr lvl="5"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6pPr>
            <a:lvl7pPr lvl="6"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7pPr>
            <a:lvl8pPr lvl="7"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8pPr>
            <a:lvl9pPr lvl="8" marR="0" rtl="0" algn="l">
              <a:lnSpc>
                <a:spcPct val="90000"/>
              </a:lnSpc>
              <a:spcBef>
                <a:spcPts val="0"/>
              </a:spcBef>
              <a:spcAft>
                <a:spcPts val="0"/>
              </a:spcAft>
              <a:buSzPts val="1400"/>
              <a:buNone/>
              <a:defRPr b="1" i="0" sz="4400" u="none" cap="none" strike="noStrike">
                <a:solidFill>
                  <a:srgbClr val="FFC324"/>
                </a:solidFill>
                <a:latin typeface="Arial"/>
                <a:ea typeface="Arial"/>
                <a:cs typeface="Arial"/>
                <a:sym typeface="Arial"/>
              </a:defRPr>
            </a:lvl9pPr>
          </a:lstStyle>
          <a:p/>
        </p:txBody>
      </p:sp>
      <p:sp>
        <p:nvSpPr>
          <p:cNvPr id="8" name="Google Shape;8;p1"/>
          <p:cNvSpPr txBox="1"/>
          <p:nvPr>
            <p:ph idx="1" type="body"/>
          </p:nvPr>
        </p:nvSpPr>
        <p:spPr>
          <a:xfrm>
            <a:off x="628650" y="1825625"/>
            <a:ext cx="7886700" cy="5032375"/>
          </a:xfrm>
          <a:prstGeom prst="rect">
            <a:avLst/>
          </a:prstGeom>
          <a:noFill/>
          <a:ln>
            <a:noFill/>
          </a:ln>
        </p:spPr>
        <p:txBody>
          <a:bodyPr anchorCtr="0" anchor="t" bIns="45700" lIns="45700" spcFirstLastPara="1" rIns="45700" wrap="square" tIns="45700">
            <a:normAutofit/>
          </a:bodyPr>
          <a:lstStyle>
            <a:lvl1pPr indent="-381000" lvl="0" marL="4572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1pPr>
            <a:lvl2pPr indent="-381000" lvl="1" marL="9144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2pPr>
            <a:lvl3pPr indent="-381000" lvl="2" marL="13716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3pPr>
            <a:lvl4pPr indent="-381000" lvl="3" marL="18288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4pPr>
            <a:lvl5pPr indent="-381000" lvl="4" marL="22860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5pPr>
            <a:lvl6pPr indent="-381000" lvl="5" marL="27432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6pPr>
            <a:lvl7pPr indent="-381000" lvl="6" marL="32004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7pPr>
            <a:lvl8pPr indent="-381000" lvl="7" marL="36576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8pPr>
            <a:lvl9pPr indent="-381000" lvl="8" marL="41148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42900" y="504243"/>
            <a:ext cx="8458200" cy="41391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1600"/>
              </a:spcBef>
              <a:spcAft>
                <a:spcPts val="0"/>
              </a:spcAft>
              <a:buSzPts val="1100"/>
              <a:buNone/>
            </a:pPr>
            <a:r>
              <a:rPr lang="en-US" sz="4200">
                <a:solidFill>
                  <a:schemeClr val="lt1"/>
                </a:solidFill>
                <a:latin typeface="PT Sans Narrow"/>
                <a:ea typeface="PT Sans Narrow"/>
                <a:cs typeface="PT Sans Narrow"/>
                <a:sym typeface="PT Sans Narrow"/>
              </a:rPr>
              <a:t>Movie Recommendation System</a:t>
            </a:r>
            <a:endParaRPr sz="4200">
              <a:solidFill>
                <a:schemeClr val="lt1"/>
              </a:solidFill>
              <a:latin typeface="PT Sans Narrow"/>
              <a:ea typeface="PT Sans Narrow"/>
              <a:cs typeface="PT Sans Narrow"/>
              <a:sym typeface="PT Sans Narrow"/>
            </a:endParaRPr>
          </a:p>
          <a:p>
            <a:pPr indent="0" lvl="0" marL="0" rtl="0" algn="ctr">
              <a:lnSpc>
                <a:spcPct val="100000"/>
              </a:lnSpc>
              <a:spcBef>
                <a:spcPts val="1600"/>
              </a:spcBef>
              <a:spcAft>
                <a:spcPts val="0"/>
              </a:spcAft>
              <a:buSzPts val="1100"/>
              <a:buNone/>
            </a:pPr>
            <a:r>
              <a:rPr lang="en-US" sz="2500">
                <a:solidFill>
                  <a:schemeClr val="lt1"/>
                </a:solidFill>
                <a:latin typeface="PT Sans Narrow"/>
                <a:ea typeface="PT Sans Narrow"/>
                <a:cs typeface="PT Sans Narrow"/>
                <a:sym typeface="PT Sans Narrow"/>
              </a:rPr>
              <a:t>Presented by :</a:t>
            </a:r>
            <a:endParaRPr sz="2500">
              <a:solidFill>
                <a:schemeClr val="lt1"/>
              </a:solidFill>
              <a:latin typeface="PT Sans Narrow"/>
              <a:ea typeface="PT Sans Narrow"/>
              <a:cs typeface="PT Sans Narrow"/>
              <a:sym typeface="PT Sans Narrow"/>
            </a:endParaRPr>
          </a:p>
          <a:p>
            <a:pPr indent="0" lvl="0" marL="0" rtl="0" algn="ctr">
              <a:lnSpc>
                <a:spcPct val="100000"/>
              </a:lnSpc>
              <a:spcBef>
                <a:spcPts val="1600"/>
              </a:spcBef>
              <a:spcAft>
                <a:spcPts val="0"/>
              </a:spcAft>
              <a:buClr>
                <a:schemeClr val="dk1"/>
              </a:buClr>
              <a:buSzPts val="1100"/>
              <a:buFont typeface="Arial"/>
              <a:buNone/>
            </a:pPr>
            <a:r>
              <a:rPr lang="en-US" sz="2500">
                <a:solidFill>
                  <a:schemeClr val="lt1"/>
                </a:solidFill>
                <a:latin typeface="PT Sans Narrow"/>
                <a:ea typeface="PT Sans Narrow"/>
                <a:cs typeface="PT Sans Narrow"/>
                <a:sym typeface="PT Sans Narrow"/>
              </a:rPr>
              <a:t>Vineet Madhav Naique Dhaimodker</a:t>
            </a:r>
            <a:endParaRPr sz="2500">
              <a:solidFill>
                <a:schemeClr val="lt1"/>
              </a:solidFill>
              <a:latin typeface="PT Sans Narrow"/>
              <a:ea typeface="PT Sans Narrow"/>
              <a:cs typeface="PT Sans Narrow"/>
              <a:sym typeface="PT Sans Narrow"/>
            </a:endParaRPr>
          </a:p>
          <a:p>
            <a:pPr indent="0" lvl="0" marL="0" rtl="0" algn="ctr">
              <a:lnSpc>
                <a:spcPct val="100000"/>
              </a:lnSpc>
              <a:spcBef>
                <a:spcPts val="1600"/>
              </a:spcBef>
              <a:spcAft>
                <a:spcPts val="0"/>
              </a:spcAft>
              <a:buSzPts val="1100"/>
              <a:buNone/>
            </a:pPr>
            <a:r>
              <a:rPr lang="en-US" sz="2500">
                <a:solidFill>
                  <a:schemeClr val="lt1"/>
                </a:solidFill>
                <a:latin typeface="PT Sans Narrow"/>
                <a:ea typeface="PT Sans Narrow"/>
                <a:cs typeface="PT Sans Narrow"/>
                <a:sym typeface="PT Sans Narrow"/>
              </a:rPr>
              <a:t>Jaya Sai Reddy Vaka</a:t>
            </a:r>
            <a:endParaRPr sz="2500">
              <a:solidFill>
                <a:schemeClr val="lt1"/>
              </a:solidFill>
              <a:latin typeface="PT Sans Narrow"/>
              <a:ea typeface="PT Sans Narrow"/>
              <a:cs typeface="PT Sans Narrow"/>
              <a:sym typeface="PT Sans Narrow"/>
            </a:endParaRPr>
          </a:p>
          <a:p>
            <a:pPr indent="0" lvl="0" marL="0" rtl="0" algn="ctr">
              <a:lnSpc>
                <a:spcPct val="100000"/>
              </a:lnSpc>
              <a:spcBef>
                <a:spcPts val="1600"/>
              </a:spcBef>
              <a:spcAft>
                <a:spcPts val="0"/>
              </a:spcAft>
              <a:buClr>
                <a:schemeClr val="dk1"/>
              </a:buClr>
              <a:buSzPts val="1100"/>
              <a:buFont typeface="Arial"/>
              <a:buNone/>
            </a:pPr>
            <a:r>
              <a:rPr lang="en-US" sz="2500">
                <a:solidFill>
                  <a:schemeClr val="lt1"/>
                </a:solidFill>
                <a:latin typeface="PT Sans Narrow"/>
                <a:ea typeface="PT Sans Narrow"/>
                <a:cs typeface="PT Sans Narrow"/>
                <a:sym typeface="PT Sans Narrow"/>
              </a:rPr>
              <a:t>Aman Milind Pingle</a:t>
            </a:r>
            <a:endParaRPr sz="2500">
              <a:solidFill>
                <a:schemeClr val="lt1"/>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628650" y="8275"/>
            <a:ext cx="7818600" cy="1470300"/>
          </a:xfrm>
          <a:prstGeom prst="rect">
            <a:avLst/>
          </a:prstGeom>
          <a:noFill/>
          <a:ln>
            <a:noFill/>
          </a:ln>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US">
                <a:solidFill>
                  <a:schemeClr val="lt1"/>
                </a:solidFill>
                <a:latin typeface="Calibri"/>
                <a:ea typeface="Calibri"/>
                <a:cs typeface="Calibri"/>
                <a:sym typeface="Calibri"/>
              </a:rPr>
              <a:t>What are Recommendation Systems and Why do we need </a:t>
            </a:r>
            <a:r>
              <a:rPr lang="en-US">
                <a:solidFill>
                  <a:schemeClr val="lt1"/>
                </a:solidFill>
                <a:latin typeface="Calibri"/>
                <a:ea typeface="Calibri"/>
                <a:cs typeface="Calibri"/>
                <a:sym typeface="Calibri"/>
              </a:rPr>
              <a:t>Recommendation</a:t>
            </a:r>
            <a:r>
              <a:rPr lang="en-US">
                <a:solidFill>
                  <a:schemeClr val="lt1"/>
                </a:solidFill>
                <a:latin typeface="Calibri"/>
                <a:ea typeface="Calibri"/>
                <a:cs typeface="Calibri"/>
                <a:sym typeface="Calibri"/>
              </a:rPr>
              <a:t> systems</a:t>
            </a:r>
            <a:endParaRPr>
              <a:solidFill>
                <a:schemeClr val="lt1"/>
              </a:solidFill>
            </a:endParaRPr>
          </a:p>
        </p:txBody>
      </p:sp>
      <p:sp>
        <p:nvSpPr>
          <p:cNvPr id="60" name="Google Shape;60;p14"/>
          <p:cNvSpPr txBox="1"/>
          <p:nvPr>
            <p:ph idx="1" type="body"/>
          </p:nvPr>
        </p:nvSpPr>
        <p:spPr>
          <a:xfrm>
            <a:off x="628650" y="1562075"/>
            <a:ext cx="7818600" cy="4369500"/>
          </a:xfrm>
          <a:prstGeom prst="rect">
            <a:avLst/>
          </a:prstGeom>
          <a:noFill/>
          <a:ln>
            <a:noFill/>
          </a:ln>
        </p:spPr>
        <p:txBody>
          <a:bodyPr anchorCtr="0" anchor="t" bIns="45700" lIns="45700" spcFirstLastPara="1" rIns="45700" wrap="square" tIns="45700">
            <a:normAutofit/>
          </a:bodyPr>
          <a:lstStyle/>
          <a:p>
            <a:pPr indent="-76200" lvl="0" marL="228600" rtl="0" algn="l">
              <a:lnSpc>
                <a:spcPct val="90000"/>
              </a:lnSpc>
              <a:spcBef>
                <a:spcPts val="0"/>
              </a:spcBef>
              <a:spcAft>
                <a:spcPts val="0"/>
              </a:spcAft>
              <a:buClr>
                <a:srgbClr val="FFFFFF"/>
              </a:buClr>
              <a:buSzPts val="2400"/>
              <a:buNone/>
            </a:pPr>
            <a:r>
              <a:rPr lang="en-US"/>
              <a:t>Recommendation systems help you find things that your users love</a:t>
            </a:r>
            <a:endParaRPr/>
          </a:p>
          <a:p>
            <a:pPr indent="-76200" lvl="0" marL="228600" rtl="0" algn="l">
              <a:lnSpc>
                <a:spcPct val="90000"/>
              </a:lnSpc>
              <a:spcBef>
                <a:spcPts val="0"/>
              </a:spcBef>
              <a:spcAft>
                <a:spcPts val="0"/>
              </a:spcAft>
              <a:buClr>
                <a:srgbClr val="FFFFFF"/>
              </a:buClr>
              <a:buSzPts val="2400"/>
              <a:buNone/>
            </a:pPr>
            <a:r>
              <a:t/>
            </a:r>
            <a:endParaRPr/>
          </a:p>
          <a:p>
            <a:pPr indent="-342900" lvl="0" marL="457200" rtl="0" algn="l">
              <a:lnSpc>
                <a:spcPct val="90000"/>
              </a:lnSpc>
              <a:spcBef>
                <a:spcPts val="0"/>
              </a:spcBef>
              <a:spcAft>
                <a:spcPts val="0"/>
              </a:spcAft>
              <a:buSzPts val="1800"/>
              <a:buChar char="•"/>
            </a:pPr>
            <a:r>
              <a:rPr lang="en-US"/>
              <a:t>40% of app installs on Google play</a:t>
            </a:r>
            <a:endParaRPr/>
          </a:p>
          <a:p>
            <a:pPr indent="-342900" lvl="0" marL="457200" rtl="0" algn="l">
              <a:lnSpc>
                <a:spcPct val="90000"/>
              </a:lnSpc>
              <a:spcBef>
                <a:spcPts val="0"/>
              </a:spcBef>
              <a:spcAft>
                <a:spcPts val="0"/>
              </a:spcAft>
              <a:buSzPts val="1800"/>
              <a:buChar char="•"/>
            </a:pPr>
            <a:r>
              <a:rPr lang="en-US"/>
              <a:t>60% of watch time on Youtube</a:t>
            </a:r>
            <a:endParaRPr/>
          </a:p>
          <a:p>
            <a:pPr indent="-342900" lvl="0" marL="457200" rtl="0" algn="l">
              <a:lnSpc>
                <a:spcPct val="90000"/>
              </a:lnSpc>
              <a:spcBef>
                <a:spcPts val="0"/>
              </a:spcBef>
              <a:spcAft>
                <a:spcPts val="0"/>
              </a:spcAft>
              <a:buSzPts val="1800"/>
              <a:buChar char="•"/>
            </a:pPr>
            <a:r>
              <a:rPr lang="en-US"/>
              <a:t>35% of purchases on Amazon</a:t>
            </a:r>
            <a:endParaRPr/>
          </a:p>
          <a:p>
            <a:pPr indent="-342900" lvl="0" marL="457200" rtl="0" algn="l">
              <a:lnSpc>
                <a:spcPct val="90000"/>
              </a:lnSpc>
              <a:spcBef>
                <a:spcPts val="0"/>
              </a:spcBef>
              <a:spcAft>
                <a:spcPts val="0"/>
              </a:spcAft>
              <a:buSzPts val="1800"/>
              <a:buChar char="•"/>
            </a:pPr>
            <a:r>
              <a:rPr lang="en-US"/>
              <a:t>75% of movie watches on Netflix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4" name="Shape 64"/>
        <p:cNvGrpSpPr/>
        <p:nvPr/>
      </p:nvGrpSpPr>
      <p:grpSpPr>
        <a:xfrm>
          <a:off x="0" y="0"/>
          <a:ext cx="0" cy="0"/>
          <a:chOff x="0" y="0"/>
          <a:chExt cx="0" cy="0"/>
        </a:xfrm>
      </p:grpSpPr>
      <p:sp>
        <p:nvSpPr>
          <p:cNvPr id="65" name="Google Shape;65;p15"/>
          <p:cNvSpPr txBox="1"/>
          <p:nvPr>
            <p:ph idx="1" type="body"/>
          </p:nvPr>
        </p:nvSpPr>
        <p:spPr>
          <a:xfrm>
            <a:off x="628650" y="1484923"/>
            <a:ext cx="7886700" cy="4351339"/>
          </a:xfrm>
          <a:prstGeom prst="rect">
            <a:avLst/>
          </a:prstGeom>
          <a:noFill/>
          <a:ln>
            <a:noFill/>
          </a:ln>
        </p:spPr>
        <p:txBody>
          <a:bodyPr anchorCtr="0" anchor="t" bIns="45700" lIns="45700" spcFirstLastPara="1" rIns="45700" wrap="square" tIns="45700">
            <a:normAutofit/>
          </a:bodyPr>
          <a:lstStyle/>
          <a:p>
            <a:pPr indent="-330200" lvl="0" marL="457200" rtl="0" algn="l">
              <a:lnSpc>
                <a:spcPct val="90000"/>
              </a:lnSpc>
              <a:spcBef>
                <a:spcPts val="0"/>
              </a:spcBef>
              <a:spcAft>
                <a:spcPts val="0"/>
              </a:spcAft>
              <a:buSzPts val="1600"/>
              <a:buChar char="•"/>
            </a:pPr>
            <a:r>
              <a:rPr b="1" lang="en-US" sz="2200"/>
              <a:t>Content-Based Movie Recommendation Systems</a:t>
            </a:r>
            <a:endParaRPr b="1" sz="2200"/>
          </a:p>
          <a:p>
            <a:pPr indent="-317500" lvl="1" marL="914400" rtl="0" algn="l">
              <a:lnSpc>
                <a:spcPct val="90000"/>
              </a:lnSpc>
              <a:spcBef>
                <a:spcPts val="0"/>
              </a:spcBef>
              <a:spcAft>
                <a:spcPts val="0"/>
              </a:spcAft>
              <a:buClr>
                <a:schemeClr val="lt1"/>
              </a:buClr>
              <a:buSzPts val="1400"/>
              <a:buChar char="•"/>
            </a:pPr>
            <a:r>
              <a:rPr b="1" lang="en-US" sz="1400">
                <a:solidFill>
                  <a:schemeClr val="lt1"/>
                </a:solidFill>
              </a:rPr>
              <a:t>Content-based methods are based on the similarity of movie attributes. Using this type of recommender system, if a user watches one movie, similar movies are recommended. </a:t>
            </a:r>
            <a:endParaRPr b="1" sz="1400">
              <a:solidFill>
                <a:schemeClr val="lt1"/>
              </a:solidFill>
            </a:endParaRPr>
          </a:p>
          <a:p>
            <a:pPr indent="-317500" lvl="1" marL="914400" rtl="0" algn="l">
              <a:lnSpc>
                <a:spcPct val="90000"/>
              </a:lnSpc>
              <a:spcBef>
                <a:spcPts val="0"/>
              </a:spcBef>
              <a:spcAft>
                <a:spcPts val="0"/>
              </a:spcAft>
              <a:buClr>
                <a:schemeClr val="lt1"/>
              </a:buClr>
              <a:buSzPts val="1400"/>
              <a:buChar char="•"/>
            </a:pPr>
            <a:r>
              <a:rPr b="1" lang="en-US" sz="1400">
                <a:solidFill>
                  <a:schemeClr val="lt1"/>
                </a:solidFill>
              </a:rPr>
              <a:t>For example, if a user watches a comedy movie starring Adam Sandler, the system will recommend them movies in the same genre or starring the same actor, or both. </a:t>
            </a:r>
            <a:endParaRPr b="1" sz="1400">
              <a:solidFill>
                <a:schemeClr val="lt1"/>
              </a:solidFill>
            </a:endParaRPr>
          </a:p>
          <a:p>
            <a:pPr indent="-317500" lvl="1" marL="914400" rtl="0" algn="l">
              <a:lnSpc>
                <a:spcPct val="90000"/>
              </a:lnSpc>
              <a:spcBef>
                <a:spcPts val="0"/>
              </a:spcBef>
              <a:spcAft>
                <a:spcPts val="0"/>
              </a:spcAft>
              <a:buClr>
                <a:schemeClr val="lt1"/>
              </a:buClr>
              <a:buSzPts val="1400"/>
              <a:buChar char="•"/>
            </a:pPr>
            <a:r>
              <a:rPr b="1" lang="en-US" sz="1400">
                <a:solidFill>
                  <a:schemeClr val="lt1"/>
                </a:solidFill>
              </a:rPr>
              <a:t>With this in mind, the input for building a content-based recommender system is movie attributes.</a:t>
            </a:r>
            <a:endParaRPr b="1" sz="1400">
              <a:solidFill>
                <a:schemeClr val="lt1"/>
              </a:solidFill>
            </a:endParaRPr>
          </a:p>
          <a:p>
            <a:pPr indent="0" lvl="0" marL="914400" rtl="0" algn="l">
              <a:lnSpc>
                <a:spcPct val="90000"/>
              </a:lnSpc>
              <a:spcBef>
                <a:spcPts val="0"/>
              </a:spcBef>
              <a:spcAft>
                <a:spcPts val="0"/>
              </a:spcAft>
              <a:buNone/>
            </a:pPr>
            <a:r>
              <a:t/>
            </a:r>
            <a:endParaRPr b="1" sz="1400">
              <a:solidFill>
                <a:schemeClr val="lt1"/>
              </a:solidFill>
            </a:endParaRPr>
          </a:p>
          <a:p>
            <a:pPr indent="-368300" lvl="0" marL="457200" rtl="0" algn="l">
              <a:lnSpc>
                <a:spcPct val="90000"/>
              </a:lnSpc>
              <a:spcBef>
                <a:spcPts val="0"/>
              </a:spcBef>
              <a:spcAft>
                <a:spcPts val="0"/>
              </a:spcAft>
              <a:buSzPts val="2200"/>
              <a:buChar char="•"/>
            </a:pPr>
            <a:r>
              <a:rPr b="1" lang="en-US" sz="2200"/>
              <a:t>Collaborative Filtering Movie Recommendation Systems</a:t>
            </a:r>
            <a:endParaRPr b="1" sz="2200"/>
          </a:p>
          <a:p>
            <a:pPr indent="-317500" lvl="1" marL="914400" rtl="0" algn="l">
              <a:lnSpc>
                <a:spcPct val="90000"/>
              </a:lnSpc>
              <a:spcBef>
                <a:spcPts val="0"/>
              </a:spcBef>
              <a:spcAft>
                <a:spcPts val="0"/>
              </a:spcAft>
              <a:buSzPts val="1400"/>
              <a:buChar char="•"/>
            </a:pPr>
            <a:r>
              <a:rPr b="1" lang="en-US" sz="1400"/>
              <a:t>With collaborative filtering, the system is based on past interactions between users and movies. The input for a collaborative filtering system is made up of past data of user interactions with the movies they watch.</a:t>
            </a:r>
            <a:endParaRPr b="1" sz="1400"/>
          </a:p>
          <a:p>
            <a:pPr indent="-317500" lvl="1" marL="914400" rtl="0" algn="l">
              <a:lnSpc>
                <a:spcPct val="90000"/>
              </a:lnSpc>
              <a:spcBef>
                <a:spcPts val="0"/>
              </a:spcBef>
              <a:spcAft>
                <a:spcPts val="0"/>
              </a:spcAft>
              <a:buSzPts val="1400"/>
              <a:buChar char="•"/>
            </a:pPr>
            <a:r>
              <a:rPr b="1" lang="en-US" sz="1400"/>
              <a:t>For example, if user A watches M1, M2, and M3, and user B watches M1, M3, M4, we recommend M1 and M3 to a similar user C. </a:t>
            </a:r>
            <a:endParaRPr b="1" sz="1400"/>
          </a:p>
          <a:p>
            <a:pPr indent="-317500" lvl="1" marL="914400" rtl="0" algn="l">
              <a:lnSpc>
                <a:spcPct val="90000"/>
              </a:lnSpc>
              <a:spcBef>
                <a:spcPts val="0"/>
              </a:spcBef>
              <a:spcAft>
                <a:spcPts val="0"/>
              </a:spcAft>
              <a:buSzPts val="1400"/>
              <a:buChar char="•"/>
            </a:pPr>
            <a:r>
              <a:rPr b="1" lang="en-US" sz="1400"/>
              <a:t>This data is stored in a matrix called the user-movie interactions matrix, where the rows are the users and the columns are the movies.</a:t>
            </a:r>
            <a:endParaRPr b="1" sz="1400"/>
          </a:p>
        </p:txBody>
      </p:sp>
      <p:sp>
        <p:nvSpPr>
          <p:cNvPr id="66" name="Google Shape;66;p15"/>
          <p:cNvSpPr txBox="1"/>
          <p:nvPr>
            <p:ph type="title"/>
          </p:nvPr>
        </p:nvSpPr>
        <p:spPr>
          <a:xfrm>
            <a:off x="628650" y="8275"/>
            <a:ext cx="7818600" cy="14703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r>
              <a:rPr lang="en-US" sz="3600">
                <a:solidFill>
                  <a:schemeClr val="lt1"/>
                </a:solidFill>
                <a:latin typeface="Calibri"/>
                <a:ea typeface="Calibri"/>
                <a:cs typeface="Calibri"/>
                <a:sym typeface="Calibri"/>
              </a:rPr>
              <a:t>Types of Recommender Systems</a:t>
            </a:r>
            <a:endParaRPr sz="36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628650" y="8275"/>
            <a:ext cx="7818600" cy="14703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r>
              <a:rPr lang="en-US">
                <a:solidFill>
                  <a:schemeClr val="lt1"/>
                </a:solidFill>
                <a:latin typeface="Calibri"/>
                <a:ea typeface="Calibri"/>
                <a:cs typeface="Calibri"/>
                <a:sym typeface="Calibri"/>
              </a:rPr>
              <a:t>Dataset: Movielens</a:t>
            </a:r>
            <a:endParaRPr>
              <a:solidFill>
                <a:srgbClr val="FF0000"/>
              </a:solidFill>
              <a:latin typeface="Calibri"/>
              <a:ea typeface="Calibri"/>
              <a:cs typeface="Calibri"/>
              <a:sym typeface="Calibri"/>
            </a:endParaRPr>
          </a:p>
        </p:txBody>
      </p:sp>
      <p:sp>
        <p:nvSpPr>
          <p:cNvPr id="72" name="Google Shape;72;p16"/>
          <p:cNvSpPr txBox="1"/>
          <p:nvPr>
            <p:ph idx="1" type="body"/>
          </p:nvPr>
        </p:nvSpPr>
        <p:spPr>
          <a:xfrm>
            <a:off x="662700" y="1296925"/>
            <a:ext cx="7818600" cy="4560600"/>
          </a:xfrm>
          <a:prstGeom prst="rect">
            <a:avLst/>
          </a:prstGeom>
          <a:noFill/>
          <a:ln>
            <a:noFill/>
          </a:ln>
        </p:spPr>
        <p:txBody>
          <a:bodyPr anchorCtr="0" anchor="t" bIns="45700" lIns="45700" spcFirstLastPara="1" rIns="45700" wrap="square" tIns="45700">
            <a:normAutofit fontScale="32500" lnSpcReduction="10000"/>
          </a:bodyPr>
          <a:lstStyle/>
          <a:p>
            <a:pPr indent="0" lvl="0" marL="0" rtl="0" algn="l">
              <a:lnSpc>
                <a:spcPct val="90000"/>
              </a:lnSpc>
              <a:spcBef>
                <a:spcPts val="0"/>
              </a:spcBef>
              <a:spcAft>
                <a:spcPts val="0"/>
              </a:spcAft>
              <a:buClr>
                <a:srgbClr val="FFFFFF"/>
              </a:buClr>
              <a:buSzPct val="39618"/>
              <a:buNone/>
            </a:pPr>
            <a:r>
              <a:rPr lang="en-US" sz="6057"/>
              <a:t>The </a:t>
            </a:r>
            <a:r>
              <a:rPr lang="en-US" sz="6057"/>
              <a:t>MovieLens dataset was collected by the GroupLens Research Project at the University of Minnesota.</a:t>
            </a:r>
            <a:endParaRPr sz="6057"/>
          </a:p>
          <a:p>
            <a:pPr indent="0" lvl="0" marL="0" rtl="0" algn="l">
              <a:lnSpc>
                <a:spcPct val="90000"/>
              </a:lnSpc>
              <a:spcBef>
                <a:spcPts val="0"/>
              </a:spcBef>
              <a:spcAft>
                <a:spcPts val="0"/>
              </a:spcAft>
              <a:buClr>
                <a:srgbClr val="FFFFFF"/>
              </a:buClr>
              <a:buSzPct val="39618"/>
              <a:buNone/>
            </a:pPr>
            <a:r>
              <a:t/>
            </a:r>
            <a:endParaRPr sz="6057"/>
          </a:p>
          <a:p>
            <a:pPr indent="0" lvl="0" marL="0" rtl="0" algn="l">
              <a:lnSpc>
                <a:spcPct val="90000"/>
              </a:lnSpc>
              <a:spcBef>
                <a:spcPts val="0"/>
              </a:spcBef>
              <a:spcAft>
                <a:spcPts val="0"/>
              </a:spcAft>
              <a:buClr>
                <a:srgbClr val="FFFFFF"/>
              </a:buClr>
              <a:buSzPct val="39618"/>
              <a:buNone/>
            </a:pPr>
            <a:r>
              <a:rPr lang="en-US" sz="6057"/>
              <a:t>This data set consists of:</a:t>
            </a:r>
            <a:endParaRPr sz="6057"/>
          </a:p>
          <a:p>
            <a:pPr indent="0" lvl="0" marL="0" rtl="0" algn="l">
              <a:lnSpc>
                <a:spcPct val="90000"/>
              </a:lnSpc>
              <a:spcBef>
                <a:spcPts val="0"/>
              </a:spcBef>
              <a:spcAft>
                <a:spcPts val="0"/>
              </a:spcAft>
              <a:buClr>
                <a:srgbClr val="FFFFFF"/>
              </a:buClr>
              <a:buSzPct val="39618"/>
              <a:buNone/>
            </a:pPr>
            <a:r>
              <a:rPr lang="en-US" sz="6057"/>
              <a:t>	* 100,000 ratings (1-5) from 943 users on 1682 movies. </a:t>
            </a:r>
            <a:endParaRPr sz="6057"/>
          </a:p>
          <a:p>
            <a:pPr indent="0" lvl="0" marL="0" rtl="0" algn="l">
              <a:lnSpc>
                <a:spcPct val="90000"/>
              </a:lnSpc>
              <a:spcBef>
                <a:spcPts val="0"/>
              </a:spcBef>
              <a:spcAft>
                <a:spcPts val="0"/>
              </a:spcAft>
              <a:buClr>
                <a:srgbClr val="FFFFFF"/>
              </a:buClr>
              <a:buSzPct val="39618"/>
              <a:buNone/>
            </a:pPr>
            <a:r>
              <a:rPr lang="en-US" sz="6057"/>
              <a:t>	* Each user has rated at least 20 movies. </a:t>
            </a:r>
            <a:endParaRPr sz="6057"/>
          </a:p>
          <a:p>
            <a:pPr indent="0" lvl="0" marL="0" rtl="0" algn="l">
              <a:lnSpc>
                <a:spcPct val="90000"/>
              </a:lnSpc>
              <a:spcBef>
                <a:spcPts val="0"/>
              </a:spcBef>
              <a:spcAft>
                <a:spcPts val="0"/>
              </a:spcAft>
              <a:buClr>
                <a:srgbClr val="FFFFFF"/>
              </a:buClr>
              <a:buSzPct val="39618"/>
              <a:buNone/>
            </a:pPr>
            <a:r>
              <a:rPr lang="en-US" sz="6057"/>
              <a:t>        	* Simple demographic info for the users (age, gender, occupation, zip)</a:t>
            </a:r>
            <a:endParaRPr sz="6057"/>
          </a:p>
          <a:p>
            <a:pPr indent="0" lvl="0" marL="0" rtl="0" algn="l">
              <a:lnSpc>
                <a:spcPct val="90000"/>
              </a:lnSpc>
              <a:spcBef>
                <a:spcPts val="0"/>
              </a:spcBef>
              <a:spcAft>
                <a:spcPts val="0"/>
              </a:spcAft>
              <a:buClr>
                <a:srgbClr val="FFFFFF"/>
              </a:buClr>
              <a:buSzPct val="39618"/>
              <a:buNone/>
            </a:pPr>
            <a:r>
              <a:t/>
            </a:r>
            <a:endParaRPr sz="6057"/>
          </a:p>
          <a:p>
            <a:pPr indent="0" lvl="0" marL="0" rtl="0" algn="l">
              <a:lnSpc>
                <a:spcPct val="90000"/>
              </a:lnSpc>
              <a:spcBef>
                <a:spcPts val="0"/>
              </a:spcBef>
              <a:spcAft>
                <a:spcPts val="0"/>
              </a:spcAft>
              <a:buClr>
                <a:srgbClr val="FFFFFF"/>
              </a:buClr>
              <a:buSzPct val="39618"/>
              <a:buNone/>
            </a:pPr>
            <a:r>
              <a:rPr lang="en-US" sz="6057"/>
              <a:t>It was collected through the MovieLens web site (movielens.umn.edu) during the seven-month period from September 19th, 1997 through April 22nd, 1998. </a:t>
            </a:r>
            <a:endParaRPr sz="6057"/>
          </a:p>
          <a:p>
            <a:pPr indent="0" lvl="0" marL="0" rtl="0" algn="l">
              <a:lnSpc>
                <a:spcPct val="90000"/>
              </a:lnSpc>
              <a:spcBef>
                <a:spcPts val="0"/>
              </a:spcBef>
              <a:spcAft>
                <a:spcPts val="0"/>
              </a:spcAft>
              <a:buClr>
                <a:srgbClr val="FFFFFF"/>
              </a:buClr>
              <a:buSzPct val="39618"/>
              <a:buNone/>
            </a:pPr>
            <a:r>
              <a:t/>
            </a:r>
            <a:endParaRPr sz="6057"/>
          </a:p>
          <a:p>
            <a:pPr indent="0" lvl="0" marL="0" rtl="0" algn="l">
              <a:lnSpc>
                <a:spcPct val="90000"/>
              </a:lnSpc>
              <a:spcBef>
                <a:spcPts val="0"/>
              </a:spcBef>
              <a:spcAft>
                <a:spcPts val="0"/>
              </a:spcAft>
              <a:buClr>
                <a:srgbClr val="FFFFFF"/>
              </a:buClr>
              <a:buSzPct val="39618"/>
              <a:buNone/>
            </a:pPr>
            <a:r>
              <a:rPr lang="en-US" sz="6057"/>
              <a:t>This data has been thoroughly cleaned - users who had less than 20 ratings or did not have complete demographic information were removed from this data set. </a:t>
            </a:r>
            <a:endParaRPr sz="6057"/>
          </a:p>
          <a:p>
            <a:pPr indent="0" lvl="0" marL="0" rtl="0" algn="l">
              <a:lnSpc>
                <a:spcPct val="90000"/>
              </a:lnSpc>
              <a:spcBef>
                <a:spcPts val="0"/>
              </a:spcBef>
              <a:spcAft>
                <a:spcPts val="0"/>
              </a:spcAft>
              <a:buClr>
                <a:srgbClr val="FFFFFF"/>
              </a:buClr>
              <a:buSzPct val="39618"/>
              <a:buNone/>
            </a:pPr>
            <a:r>
              <a:t/>
            </a:r>
            <a:endParaRPr sz="6057"/>
          </a:p>
          <a:p>
            <a:pPr indent="0" lvl="0" marL="0" rtl="0" algn="l">
              <a:lnSpc>
                <a:spcPct val="90000"/>
              </a:lnSpc>
              <a:spcBef>
                <a:spcPts val="0"/>
              </a:spcBef>
              <a:spcAft>
                <a:spcPts val="0"/>
              </a:spcAft>
              <a:buClr>
                <a:srgbClr val="FFFFFF"/>
              </a:buClr>
              <a:buSzPct val="39618"/>
              <a:buNone/>
            </a:pPr>
            <a:r>
              <a:t/>
            </a:r>
            <a:endParaRPr sz="6057"/>
          </a:p>
          <a:p>
            <a:pPr indent="0" lvl="0" marL="0" rtl="0" algn="l">
              <a:lnSpc>
                <a:spcPct val="90000"/>
              </a:lnSpc>
              <a:spcBef>
                <a:spcPts val="0"/>
              </a:spcBef>
              <a:spcAft>
                <a:spcPts val="0"/>
              </a:spcAft>
              <a:buClr>
                <a:srgbClr val="FFFFFF"/>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20750" y="168750"/>
            <a:ext cx="8302500" cy="1470300"/>
          </a:xfrm>
          <a:prstGeom prst="rect">
            <a:avLst/>
          </a:prstGeom>
          <a:noFill/>
          <a:ln>
            <a:noFill/>
          </a:ln>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US">
                <a:solidFill>
                  <a:schemeClr val="lt1"/>
                </a:solidFill>
              </a:rPr>
              <a:t>Implementation</a:t>
            </a:r>
            <a:endParaRPr>
              <a:solidFill>
                <a:schemeClr val="lt1"/>
              </a:solidFill>
            </a:endParaRPr>
          </a:p>
          <a:p>
            <a:pPr indent="0" lvl="0" marL="0" rtl="0" algn="ctr">
              <a:spcBef>
                <a:spcPts val="0"/>
              </a:spcBef>
              <a:spcAft>
                <a:spcPts val="0"/>
              </a:spcAft>
              <a:buNone/>
            </a:pPr>
            <a:r>
              <a:rPr lang="en-US">
                <a:solidFill>
                  <a:schemeClr val="lt1"/>
                </a:solidFill>
              </a:rPr>
              <a:t>Collaborative</a:t>
            </a:r>
            <a:r>
              <a:rPr lang="en-US">
                <a:solidFill>
                  <a:schemeClr val="lt1"/>
                </a:solidFill>
              </a:rPr>
              <a:t> filtering using </a:t>
            </a:r>
            <a:endParaRPr>
              <a:solidFill>
                <a:schemeClr val="lt1"/>
              </a:solidFill>
            </a:endParaRPr>
          </a:p>
          <a:p>
            <a:pPr indent="0" lvl="0" marL="0" rtl="0" algn="ctr">
              <a:spcBef>
                <a:spcPts val="0"/>
              </a:spcBef>
              <a:spcAft>
                <a:spcPts val="0"/>
              </a:spcAft>
              <a:buNone/>
            </a:pPr>
            <a:r>
              <a:rPr lang="en-US">
                <a:solidFill>
                  <a:schemeClr val="lt1"/>
                </a:solidFill>
              </a:rPr>
              <a:t>matrix </a:t>
            </a:r>
            <a:r>
              <a:rPr lang="en-US">
                <a:solidFill>
                  <a:schemeClr val="lt1"/>
                </a:solidFill>
              </a:rPr>
              <a:t>factorization</a:t>
            </a:r>
            <a:endParaRPr>
              <a:solidFill>
                <a:schemeClr val="lt1"/>
              </a:solidFill>
            </a:endParaRPr>
          </a:p>
        </p:txBody>
      </p:sp>
      <p:sp>
        <p:nvSpPr>
          <p:cNvPr id="78" name="Google Shape;78;p17"/>
          <p:cNvSpPr txBox="1"/>
          <p:nvPr>
            <p:ph idx="1" type="body"/>
          </p:nvPr>
        </p:nvSpPr>
        <p:spPr>
          <a:xfrm>
            <a:off x="628650" y="1562075"/>
            <a:ext cx="7818600" cy="4369500"/>
          </a:xfrm>
          <a:prstGeom prst="rect">
            <a:avLst/>
          </a:prstGeom>
          <a:noFill/>
          <a:ln>
            <a:noFill/>
          </a:ln>
        </p:spPr>
        <p:txBody>
          <a:bodyPr anchorCtr="0" anchor="t" bIns="45700" lIns="45700" spcFirstLastPara="1" rIns="45700" wrap="square" tIns="45700">
            <a:normAutofit/>
          </a:bodyPr>
          <a:lstStyle/>
          <a:p>
            <a:pPr indent="-342900" lvl="0" marL="457200" rtl="0" algn="l">
              <a:lnSpc>
                <a:spcPct val="90000"/>
              </a:lnSpc>
              <a:spcBef>
                <a:spcPts val="0"/>
              </a:spcBef>
              <a:spcAft>
                <a:spcPts val="0"/>
              </a:spcAft>
              <a:buSzPts val="1800"/>
              <a:buAutoNum type="arabicPeriod"/>
            </a:pPr>
            <a:r>
              <a:rPr lang="en-US"/>
              <a:t>Using SVD</a:t>
            </a:r>
            <a:endParaRPr/>
          </a:p>
          <a:p>
            <a:pPr indent="0" lvl="0" marL="914400" rtl="0" algn="l">
              <a:lnSpc>
                <a:spcPct val="90000"/>
              </a:lnSpc>
              <a:spcBef>
                <a:spcPts val="0"/>
              </a:spcBef>
              <a:spcAft>
                <a:spcPts val="0"/>
              </a:spcAft>
              <a:buNone/>
            </a:pPr>
            <a:r>
              <a:rPr lang="en-US"/>
              <a:t>Disadvantages</a:t>
            </a:r>
            <a:endParaRPr/>
          </a:p>
          <a:p>
            <a:pPr indent="-342900" lvl="2" marL="1371600" rtl="0" algn="l">
              <a:lnSpc>
                <a:spcPct val="90000"/>
              </a:lnSpc>
              <a:spcBef>
                <a:spcPts val="0"/>
              </a:spcBef>
              <a:spcAft>
                <a:spcPts val="0"/>
              </a:spcAft>
              <a:buSzPts val="1800"/>
              <a:buAutoNum type="romanLcPeriod"/>
            </a:pPr>
            <a:r>
              <a:rPr lang="en-US"/>
              <a:t>Ground truth matrix tends to be very sparse</a:t>
            </a:r>
            <a:endParaRPr/>
          </a:p>
          <a:p>
            <a:pPr indent="-342900" lvl="2" marL="1371600" rtl="0" algn="l">
              <a:lnSpc>
                <a:spcPct val="90000"/>
              </a:lnSpc>
              <a:spcBef>
                <a:spcPts val="0"/>
              </a:spcBef>
              <a:spcAft>
                <a:spcPts val="0"/>
              </a:spcAft>
              <a:buSzPts val="1800"/>
              <a:buAutoNum type="romanLcPeriod"/>
            </a:pPr>
            <a:r>
              <a:rPr lang="en-US"/>
              <a:t>Hence poor generalization capability</a:t>
            </a:r>
            <a:endParaRPr/>
          </a:p>
          <a:p>
            <a:pPr indent="0" lvl="0" marL="13716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Weighted matrix factorization</a:t>
            </a:r>
            <a:endParaRPr/>
          </a:p>
          <a:p>
            <a:pPr indent="0" lvl="0" marL="914400" rtl="0" algn="l">
              <a:lnSpc>
                <a:spcPct val="90000"/>
              </a:lnSpc>
              <a:spcBef>
                <a:spcPts val="0"/>
              </a:spcBef>
              <a:spcAft>
                <a:spcPts val="0"/>
              </a:spcAft>
              <a:buNone/>
            </a:pPr>
            <a:r>
              <a:rPr lang="en-US"/>
              <a:t>Advantage</a:t>
            </a:r>
            <a:endParaRPr/>
          </a:p>
          <a:p>
            <a:pPr indent="-342900" lvl="2" marL="1371600" rtl="0" algn="l">
              <a:lnSpc>
                <a:spcPct val="90000"/>
              </a:lnSpc>
              <a:spcBef>
                <a:spcPts val="0"/>
              </a:spcBef>
              <a:spcAft>
                <a:spcPts val="0"/>
              </a:spcAft>
              <a:buSzPts val="1800"/>
              <a:buAutoNum type="romanLcPeriod"/>
            </a:pPr>
            <a:r>
              <a:rPr lang="en-US"/>
              <a:t>Scale the unobserved part of object function, </a:t>
            </a:r>
            <a:r>
              <a:rPr lang="en-US"/>
              <a:t>so that its not overweighted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628650" y="8275"/>
            <a:ext cx="7818600" cy="14703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r>
              <a:rPr lang="en-US">
                <a:solidFill>
                  <a:schemeClr val="lt1"/>
                </a:solidFill>
              </a:rPr>
              <a:t>Tensorflow Recommenders (TFRS)</a:t>
            </a:r>
            <a:endParaRPr>
              <a:solidFill>
                <a:schemeClr val="lt1"/>
              </a:solidFill>
            </a:endParaRPr>
          </a:p>
        </p:txBody>
      </p:sp>
      <p:sp>
        <p:nvSpPr>
          <p:cNvPr id="84" name="Google Shape;84;p18"/>
          <p:cNvSpPr txBox="1"/>
          <p:nvPr>
            <p:ph idx="1" type="body"/>
          </p:nvPr>
        </p:nvSpPr>
        <p:spPr>
          <a:xfrm>
            <a:off x="628650" y="1562075"/>
            <a:ext cx="7818600" cy="4369500"/>
          </a:xfrm>
          <a:prstGeom prst="rect">
            <a:avLst/>
          </a:prstGeom>
          <a:noFill/>
          <a:ln>
            <a:noFill/>
          </a:ln>
        </p:spPr>
        <p:txBody>
          <a:bodyPr anchorCtr="0" anchor="t" bIns="45700" lIns="45700" spcFirstLastPara="1" rIns="45700" wrap="square" tIns="45700">
            <a:normAutofit/>
          </a:bodyPr>
          <a:lstStyle/>
          <a:p>
            <a:pPr indent="-342900" lvl="0" marL="457200" rtl="0" algn="l">
              <a:lnSpc>
                <a:spcPct val="90000"/>
              </a:lnSpc>
              <a:spcBef>
                <a:spcPts val="0"/>
              </a:spcBef>
              <a:spcAft>
                <a:spcPts val="0"/>
              </a:spcAft>
              <a:buSzPts val="1800"/>
              <a:buChar char="•"/>
            </a:pPr>
            <a:r>
              <a:rPr lang="en-US"/>
              <a:t>End to end</a:t>
            </a:r>
            <a:endParaRPr/>
          </a:p>
          <a:p>
            <a:pPr indent="-342900" lvl="0" marL="457200" rtl="0" algn="l">
              <a:lnSpc>
                <a:spcPct val="90000"/>
              </a:lnSpc>
              <a:spcBef>
                <a:spcPts val="0"/>
              </a:spcBef>
              <a:spcAft>
                <a:spcPts val="0"/>
              </a:spcAft>
              <a:buSzPts val="1800"/>
              <a:buChar char="•"/>
            </a:pPr>
            <a:r>
              <a:rPr lang="en-US"/>
              <a:t>Built on TensorFlow 2.0 and Keras</a:t>
            </a:r>
            <a:endParaRPr/>
          </a:p>
          <a:p>
            <a:pPr indent="-342900" lvl="0" marL="457200" rtl="0" algn="l">
              <a:lnSpc>
                <a:spcPct val="90000"/>
              </a:lnSpc>
              <a:spcBef>
                <a:spcPts val="0"/>
              </a:spcBef>
              <a:spcAft>
                <a:spcPts val="0"/>
              </a:spcAft>
              <a:buSzPts val="1800"/>
              <a:buChar char="•"/>
            </a:pPr>
            <a:r>
              <a:rPr lang="en-US"/>
              <a:t>Provides a set of components for building, evaluating and deploying recommender models</a:t>
            </a:r>
            <a:endParaRPr/>
          </a:p>
          <a:p>
            <a:pPr indent="-342900" lvl="0" marL="457200" rtl="0" algn="l">
              <a:lnSpc>
                <a:spcPct val="90000"/>
              </a:lnSpc>
              <a:spcBef>
                <a:spcPts val="0"/>
              </a:spcBef>
              <a:spcAft>
                <a:spcPts val="0"/>
              </a:spcAft>
              <a:buSzPts val="1800"/>
              <a:buChar char="•"/>
            </a:pPr>
            <a:r>
              <a:rPr lang="en-US"/>
              <a:t>Covers entire stack from retrieval, through ranking, to post ranking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628650" y="8275"/>
            <a:ext cx="7818600" cy="14703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r>
              <a:rPr lang="en-US">
                <a:solidFill>
                  <a:schemeClr val="lt1"/>
                </a:solidFill>
              </a:rPr>
              <a:t>References</a:t>
            </a:r>
            <a:endParaRPr>
              <a:solidFill>
                <a:schemeClr val="lt1"/>
              </a:solidFill>
            </a:endParaRPr>
          </a:p>
        </p:txBody>
      </p:sp>
      <p:sp>
        <p:nvSpPr>
          <p:cNvPr id="90" name="Google Shape;90;p19"/>
          <p:cNvSpPr txBox="1"/>
          <p:nvPr>
            <p:ph idx="1" type="body"/>
          </p:nvPr>
        </p:nvSpPr>
        <p:spPr>
          <a:xfrm>
            <a:off x="628650" y="1562075"/>
            <a:ext cx="7818600" cy="43695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SzPts val="935"/>
              <a:buNone/>
            </a:pPr>
            <a:r>
              <a:rPr lang="en-US" sz="1640"/>
              <a:t>[1] To acknowledge use of the dataset in publications, please cite the</a:t>
            </a:r>
            <a:endParaRPr sz="1640"/>
          </a:p>
          <a:p>
            <a:pPr indent="0" lvl="0" marL="0" rtl="0" algn="l">
              <a:lnSpc>
                <a:spcPct val="100000"/>
              </a:lnSpc>
              <a:spcBef>
                <a:spcPts val="0"/>
              </a:spcBef>
              <a:spcAft>
                <a:spcPts val="0"/>
              </a:spcAft>
              <a:buSzPts val="935"/>
              <a:buNone/>
            </a:pPr>
            <a:r>
              <a:rPr lang="en-US" sz="1640"/>
              <a:t>following paper:</a:t>
            </a:r>
            <a:endParaRPr sz="1640"/>
          </a:p>
          <a:p>
            <a:pPr indent="0" lvl="0" marL="0" rtl="0" algn="l">
              <a:lnSpc>
                <a:spcPct val="100000"/>
              </a:lnSpc>
              <a:spcBef>
                <a:spcPts val="0"/>
              </a:spcBef>
              <a:spcAft>
                <a:spcPts val="0"/>
              </a:spcAft>
              <a:buSzPts val="935"/>
              <a:buNone/>
            </a:pPr>
            <a:r>
              <a:t/>
            </a:r>
            <a:endParaRPr sz="1640"/>
          </a:p>
          <a:p>
            <a:pPr indent="0" lvl="0" marL="0" rtl="0" algn="l">
              <a:lnSpc>
                <a:spcPct val="100000"/>
              </a:lnSpc>
              <a:spcBef>
                <a:spcPts val="0"/>
              </a:spcBef>
              <a:spcAft>
                <a:spcPts val="0"/>
              </a:spcAft>
              <a:buSzPts val="935"/>
              <a:buNone/>
            </a:pPr>
            <a:r>
              <a:rPr lang="en-US" sz="1640"/>
              <a:t>F. Maxwell Harper and Joseph A. Konstan. 2015. The MovieLens Datasets:</a:t>
            </a:r>
            <a:endParaRPr sz="1640"/>
          </a:p>
          <a:p>
            <a:pPr indent="0" lvl="0" marL="0" rtl="0" algn="l">
              <a:lnSpc>
                <a:spcPct val="100000"/>
              </a:lnSpc>
              <a:spcBef>
                <a:spcPts val="0"/>
              </a:spcBef>
              <a:spcAft>
                <a:spcPts val="0"/>
              </a:spcAft>
              <a:buSzPts val="935"/>
              <a:buNone/>
            </a:pPr>
            <a:r>
              <a:rPr lang="en-US" sz="1640"/>
              <a:t>History and Context. ACM Transactions on Interactive Intelligent</a:t>
            </a:r>
            <a:endParaRPr sz="1640"/>
          </a:p>
          <a:p>
            <a:pPr indent="0" lvl="0" marL="0" rtl="0" algn="l">
              <a:lnSpc>
                <a:spcPct val="100000"/>
              </a:lnSpc>
              <a:spcBef>
                <a:spcPts val="0"/>
              </a:spcBef>
              <a:spcAft>
                <a:spcPts val="0"/>
              </a:spcAft>
              <a:buSzPts val="935"/>
              <a:buNone/>
            </a:pPr>
            <a:r>
              <a:rPr lang="en-US" sz="1640"/>
              <a:t>Systems (TiiS) 5, 4, Article 19 (December 2015), 19 pages.</a:t>
            </a:r>
            <a:endParaRPr sz="1640"/>
          </a:p>
          <a:p>
            <a:pPr indent="0" lvl="0" marL="0" rtl="0" algn="l">
              <a:lnSpc>
                <a:spcPct val="100000"/>
              </a:lnSpc>
              <a:spcBef>
                <a:spcPts val="0"/>
              </a:spcBef>
              <a:spcAft>
                <a:spcPts val="0"/>
              </a:spcAft>
              <a:buSzPts val="935"/>
              <a:buNone/>
            </a:pPr>
            <a:r>
              <a:rPr lang="en-US" sz="1640"/>
              <a:t>DOI=http://dx.doi.org/10.1145/2827872</a:t>
            </a:r>
            <a:endParaRPr sz="1640"/>
          </a:p>
          <a:p>
            <a:pPr indent="0" lvl="0" marL="0" rtl="0" algn="l">
              <a:lnSpc>
                <a:spcPct val="100000"/>
              </a:lnSpc>
              <a:spcBef>
                <a:spcPts val="0"/>
              </a:spcBef>
              <a:spcAft>
                <a:spcPts val="0"/>
              </a:spcAft>
              <a:buSzPts val="935"/>
              <a:buNone/>
            </a:pPr>
            <a:r>
              <a:t/>
            </a:r>
            <a:endParaRPr sz="16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606900" y="1244250"/>
            <a:ext cx="7818600" cy="43695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Clr>
                <a:schemeClr val="dk1"/>
              </a:buClr>
              <a:buSzPts val="1100"/>
              <a:buFont typeface="Arial"/>
              <a:buNone/>
            </a:pPr>
            <a:r>
              <a:rPr b="1" lang="en-US" sz="4000">
                <a:solidFill>
                  <a:schemeClr val="lt1"/>
                </a:solidFill>
                <a:latin typeface="Arial"/>
                <a:ea typeface="Arial"/>
                <a:cs typeface="Arial"/>
                <a:sym typeface="Arial"/>
              </a:rPr>
              <a:t>THANK YOU</a:t>
            </a:r>
            <a:endParaRPr sz="4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