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HK Grotesk" panose="020B0604020202020204" charset="0"/>
      <p:regular r:id="rId11"/>
    </p:embeddedFont>
    <p:embeddedFont>
      <p:font typeface="HK Grotesk Bold" panose="020B0604020202020204" charset="0"/>
      <p:regular r:id="rId12"/>
    </p:embeddedFont>
    <p:embeddedFont>
      <p:font typeface="Trebuchet MS" panose="020B0603020202020204" pitchFamily="34" charset="0"/>
      <p:regular r:id="rId13"/>
      <p:bold r:id="rId14"/>
      <p:italic r:id="rId15"/>
      <p:boldItalic r:id="rId16"/>
    </p:embeddedFont>
    <p:embeddedFont>
      <p:font typeface="Wingdings 3" panose="05040102010807070707" pitchFamily="18" charset="2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88" d="100"/>
          <a:sy n="88" d="100"/>
        </p:scale>
        <p:origin x="53" y="-120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79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80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31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485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725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5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30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1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65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05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9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8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54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12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5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3436445">
            <a:off x="3148880" y="238527"/>
            <a:ext cx="21356206" cy="6874465"/>
          </a:xfrm>
          <a:custGeom>
            <a:avLst/>
            <a:gdLst/>
            <a:ahLst/>
            <a:cxnLst/>
            <a:rect l="l" t="t" r="r" b="b"/>
            <a:pathLst>
              <a:path w="21356206" h="6874465">
                <a:moveTo>
                  <a:pt x="0" y="0"/>
                </a:moveTo>
                <a:lnTo>
                  <a:pt x="21356206" y="0"/>
                </a:lnTo>
                <a:lnTo>
                  <a:pt x="21356206" y="6874465"/>
                </a:lnTo>
                <a:lnTo>
                  <a:pt x="0" y="68744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965272"/>
            <a:ext cx="7539371" cy="5654529"/>
          </a:xfrm>
          <a:custGeom>
            <a:avLst/>
            <a:gdLst/>
            <a:ahLst/>
            <a:cxnLst/>
            <a:rect l="l" t="t" r="r" b="b"/>
            <a:pathLst>
              <a:path w="7539371" h="5654529">
                <a:moveTo>
                  <a:pt x="0" y="0"/>
                </a:moveTo>
                <a:lnTo>
                  <a:pt x="7539371" y="0"/>
                </a:lnTo>
                <a:lnTo>
                  <a:pt x="7539371" y="5654528"/>
                </a:lnTo>
                <a:lnTo>
                  <a:pt x="0" y="5654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/>
          <p:cNvSpPr txBox="1"/>
          <p:nvPr/>
        </p:nvSpPr>
        <p:spPr>
          <a:xfrm>
            <a:off x="2400537" y="3409060"/>
            <a:ext cx="5910916" cy="49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00"/>
              </a:lnSpc>
            </a:pPr>
            <a:r>
              <a:rPr lang="en-US" sz="3000" b="1" spc="-6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For RDS Knowledge Base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05521" y="4027572"/>
            <a:ext cx="4133850" cy="336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4"/>
              </a:lnSpc>
            </a:pPr>
            <a:r>
              <a:rPr lang="en-US" sz="2400" b="1">
                <a:solidFill>
                  <a:srgbClr val="57FFDC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-POWERED BY GEN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1524000" y="490048"/>
            <a:ext cx="14935199" cy="2151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880"/>
              </a:lnSpc>
            </a:pPr>
            <a:r>
              <a:rPr lang="en-US" sz="44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Product Brief: </a:t>
            </a:r>
          </a:p>
          <a:p>
            <a:pPr algn="r">
              <a:lnSpc>
                <a:spcPts val="8880"/>
              </a:lnSpc>
            </a:pPr>
            <a:r>
              <a:rPr lang="en-US" sz="44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RDS Knowledge Base integrated Conversational RAG Assistant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3CBB53-0A03-94F0-02EB-DCA34F0BF730}"/>
              </a:ext>
            </a:extLst>
          </p:cNvPr>
          <p:cNvSpPr txBox="1"/>
          <p:nvPr/>
        </p:nvSpPr>
        <p:spPr>
          <a:xfrm>
            <a:off x="838200" y="2805433"/>
            <a:ext cx="172974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It Is:</a:t>
            </a:r>
            <a:b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Gen AI-powered support assistant that retrieves and answers user questions by understanding and extracting relevant information from documents stored in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Confluence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None/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Automated Sync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Downloads latest attachments (PDF, DOCX, XLSX) from Confluence pages using REST API</a:t>
            </a:r>
          </a:p>
          <a:p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Document Parsing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Extracts and chunks content into semantically meaningful pieces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Vector Embedding + Storage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Converts chunks into vector embeddings using OpenAI and stores them in </a:t>
            </a:r>
            <a:r>
              <a:rPr lang="en-IN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ChromaDB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efficient semantic search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Interactive Chat UI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Built with </a:t>
            </a:r>
            <a:r>
              <a:rPr lang="en-IN" sz="2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Streamlit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allowing real-time Q&amp;A with users</a:t>
            </a:r>
          </a:p>
          <a:p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Context-Aware Retrieval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Uses </a:t>
            </a:r>
            <a:r>
              <a:rPr lang="en-IN" sz="20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r>
              <a:rPr lang="en-IN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track chat history and provide intelligent responses using </a:t>
            </a:r>
            <a:r>
              <a:rPr lang="en-IN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GPT-4.1-mini</a:t>
            </a:r>
            <a:endParaRPr lang="en-IN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0DB74C-806A-0574-4F5B-1B1AA681C57E}"/>
              </a:ext>
            </a:extLst>
          </p:cNvPr>
          <p:cNvSpPr txBox="1"/>
          <p:nvPr/>
        </p:nvSpPr>
        <p:spPr>
          <a:xfrm>
            <a:off x="914401" y="7124700"/>
            <a:ext cx="16837742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This Product Matters: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 more manual document digging—just ask and get the answer instantly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Improves Support Efficiency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Quickly resolves queries based on internal documentation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Scales Easily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Works for technical support, onboarding, release documentation, and more</a:t>
            </a:r>
          </a:p>
          <a:p>
            <a:endParaRPr lang="en-US" sz="2000" dirty="0">
              <a:solidFill>
                <a:schemeClr val="accent2">
                  <a:lumMod val="20000"/>
                  <a:lumOff val="8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 &amp; Private</a:t>
            </a: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Can be run locally using environment-protected keys and data storage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792178">
            <a:off x="-3184334" y="-1644671"/>
            <a:ext cx="11135343" cy="3391383"/>
          </a:xfrm>
          <a:custGeom>
            <a:avLst/>
            <a:gdLst/>
            <a:ahLst/>
            <a:cxnLst/>
            <a:rect l="l" t="t" r="r" b="b"/>
            <a:pathLst>
              <a:path w="11135343" h="339138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859138" y="551384"/>
            <a:ext cx="7345412" cy="9387108"/>
          </a:xfrm>
          <a:custGeom>
            <a:avLst/>
            <a:gdLst/>
            <a:ahLst/>
            <a:cxnLst/>
            <a:rect l="l" t="t" r="r" b="b"/>
            <a:pathLst>
              <a:path w="7345412" h="9387108">
                <a:moveTo>
                  <a:pt x="0" y="0"/>
                </a:moveTo>
                <a:lnTo>
                  <a:pt x="7345412" y="0"/>
                </a:lnTo>
                <a:lnTo>
                  <a:pt x="7345412" y="9387108"/>
                </a:lnTo>
                <a:lnTo>
                  <a:pt x="0" y="93871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291500" y="4487045"/>
            <a:ext cx="5388647" cy="726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8"/>
              </a:lnSpc>
            </a:pPr>
            <a:r>
              <a:rPr lang="en-US" sz="4400" b="1" spc="-157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Data Flow Diagram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075559-D6D5-1D71-D05F-3F558D47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17B77A1-7BD2-E858-57A1-7D0D4FE47118}"/>
              </a:ext>
            </a:extLst>
          </p:cNvPr>
          <p:cNvSpPr/>
          <p:nvPr/>
        </p:nvSpPr>
        <p:spPr>
          <a:xfrm>
            <a:off x="844661" y="1420499"/>
            <a:ext cx="3714651" cy="1471930"/>
          </a:xfrm>
          <a:custGeom>
            <a:avLst/>
            <a:gdLst/>
            <a:ahLst/>
            <a:cxnLst/>
            <a:rect l="l" t="t" r="r" b="b"/>
            <a:pathLst>
              <a:path w="3714651" h="1471930">
                <a:moveTo>
                  <a:pt x="0" y="0"/>
                </a:moveTo>
                <a:lnTo>
                  <a:pt x="3714651" y="0"/>
                </a:lnTo>
                <a:lnTo>
                  <a:pt x="3714651" y="1471930"/>
                </a:lnTo>
                <a:lnTo>
                  <a:pt x="0" y="1471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405D906-F080-6EAF-65D6-CCC020DA74C3}"/>
              </a:ext>
            </a:extLst>
          </p:cNvPr>
          <p:cNvSpPr/>
          <p:nvPr/>
        </p:nvSpPr>
        <p:spPr>
          <a:xfrm>
            <a:off x="844661" y="3654429"/>
            <a:ext cx="3491091" cy="1173879"/>
          </a:xfrm>
          <a:custGeom>
            <a:avLst/>
            <a:gdLst/>
            <a:ahLst/>
            <a:cxnLst/>
            <a:rect l="l" t="t" r="r" b="b"/>
            <a:pathLst>
              <a:path w="3491091" h="1173879">
                <a:moveTo>
                  <a:pt x="0" y="0"/>
                </a:moveTo>
                <a:lnTo>
                  <a:pt x="3491091" y="0"/>
                </a:lnTo>
                <a:lnTo>
                  <a:pt x="3491091" y="1173880"/>
                </a:lnTo>
                <a:lnTo>
                  <a:pt x="0" y="1173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3773C48-A230-0476-1FB5-60A42CE477FA}"/>
              </a:ext>
            </a:extLst>
          </p:cNvPr>
          <p:cNvSpPr/>
          <p:nvPr/>
        </p:nvSpPr>
        <p:spPr>
          <a:xfrm>
            <a:off x="740498" y="7694919"/>
            <a:ext cx="5398037" cy="1220720"/>
          </a:xfrm>
          <a:custGeom>
            <a:avLst/>
            <a:gdLst/>
            <a:ahLst/>
            <a:cxnLst/>
            <a:rect l="l" t="t" r="r" b="b"/>
            <a:pathLst>
              <a:path w="5398037" h="1220720">
                <a:moveTo>
                  <a:pt x="0" y="0"/>
                </a:moveTo>
                <a:lnTo>
                  <a:pt x="5398037" y="0"/>
                </a:lnTo>
                <a:lnTo>
                  <a:pt x="5398037" y="1220719"/>
                </a:lnTo>
                <a:lnTo>
                  <a:pt x="0" y="1220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378"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9AF0171-CC57-57B2-CCDF-F96F939C2619}"/>
              </a:ext>
            </a:extLst>
          </p:cNvPr>
          <p:cNvSpPr/>
          <p:nvPr/>
        </p:nvSpPr>
        <p:spPr>
          <a:xfrm>
            <a:off x="844661" y="5594256"/>
            <a:ext cx="4641934" cy="1079250"/>
          </a:xfrm>
          <a:custGeom>
            <a:avLst/>
            <a:gdLst/>
            <a:ahLst/>
            <a:cxnLst/>
            <a:rect l="l" t="t" r="r" b="b"/>
            <a:pathLst>
              <a:path w="4641934" h="1079250">
                <a:moveTo>
                  <a:pt x="0" y="0"/>
                </a:moveTo>
                <a:lnTo>
                  <a:pt x="4641934" y="0"/>
                </a:lnTo>
                <a:lnTo>
                  <a:pt x="4641934" y="1079250"/>
                </a:lnTo>
                <a:lnTo>
                  <a:pt x="0" y="1079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F99E7B-B063-CDE8-9132-135B1536F54E}"/>
              </a:ext>
            </a:extLst>
          </p:cNvPr>
          <p:cNvGraphicFramePr>
            <a:graphicFrameLocks noGrp="1"/>
          </p:cNvGraphicFramePr>
          <p:nvPr/>
        </p:nvGraphicFramePr>
        <p:xfrm>
          <a:off x="7825571" y="1917885"/>
          <a:ext cx="7315200" cy="6543676"/>
        </p:xfrm>
        <a:graphic>
          <a:graphicData uri="http://schemas.openxmlformats.org/drawingml/2006/table">
            <a:tbl>
              <a:tblPr/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514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COMPONENT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latin typeface="HK Grotesk Bold"/>
                          <a:ea typeface="HK Grotesk Bold"/>
                          <a:cs typeface="HK Grotesk Bold"/>
                          <a:sym typeface="HK Grotesk Bold"/>
                        </a:rPr>
                        <a:t>Tool/Library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514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VectorDB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ChromaDB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7956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Embedding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OpenAI embedding model: 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text-embedding-3-small</a:t>
                      </a:r>
                    </a:p>
                    <a:p>
                      <a:pPr algn="ctr">
                        <a:lnSpc>
                          <a:spcPts val="2520"/>
                        </a:lnSpc>
                      </a:pPr>
                      <a:endParaRPr lang="en-US" sz="1800">
                        <a:solidFill>
                          <a:srgbClr val="FFFFFF"/>
                        </a:solidFill>
                        <a:latin typeface="HK Grotesk"/>
                        <a:ea typeface="HK Grotesk"/>
                        <a:cs typeface="HK Grotesk"/>
                        <a:sym typeface="HK Grotesk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514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LLM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OpenAI’s: gpt-4.1-mini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514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UI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Streamlit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5144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File Parsing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dirty="0" err="1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PyMuPDF,pandas,python</a:t>
                      </a:r>
                      <a:r>
                        <a:rPr lang="en-US" sz="1800" dirty="0">
                          <a:solidFill>
                            <a:srgbClr val="FFFFFF"/>
                          </a:solidFill>
                          <a:latin typeface="HK Grotesk"/>
                          <a:ea typeface="HK Grotesk"/>
                          <a:cs typeface="HK Grotesk"/>
                          <a:sym typeface="HK Grotesk"/>
                        </a:rPr>
                        <a:t>-docx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>
            <a:extLst>
              <a:ext uri="{FF2B5EF4-FFF2-40B4-BE49-F238E27FC236}">
                <a16:creationId xmlns:a16="http://schemas.microsoft.com/office/drawing/2014/main" id="{326367C7-05C6-DBD7-7AC8-1F13AD8835BC}"/>
              </a:ext>
            </a:extLst>
          </p:cNvPr>
          <p:cNvSpPr txBox="1"/>
          <p:nvPr/>
        </p:nvSpPr>
        <p:spPr>
          <a:xfrm>
            <a:off x="6461605" y="490048"/>
            <a:ext cx="4809525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880"/>
              </a:lnSpc>
            </a:pPr>
            <a:r>
              <a:rPr lang="en-US" sz="72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6326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6910" y="2060975"/>
            <a:ext cx="15305738" cy="7059772"/>
          </a:xfrm>
          <a:custGeom>
            <a:avLst/>
            <a:gdLst/>
            <a:ahLst/>
            <a:cxnLst/>
            <a:rect l="l" t="t" r="r" b="b"/>
            <a:pathLst>
              <a:path w="15305738" h="7059772">
                <a:moveTo>
                  <a:pt x="0" y="0"/>
                </a:moveTo>
                <a:lnTo>
                  <a:pt x="15305738" y="0"/>
                </a:lnTo>
                <a:lnTo>
                  <a:pt x="15305738" y="7059771"/>
                </a:lnTo>
                <a:lnTo>
                  <a:pt x="0" y="70597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86451" y="643727"/>
            <a:ext cx="9019573" cy="8257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46"/>
              </a:lnSpc>
            </a:pPr>
            <a:r>
              <a:rPr lang="en-US" sz="5717" b="1" spc="-171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Text splitting and embedding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2145" y="1698765"/>
            <a:ext cx="15066627" cy="7439147"/>
          </a:xfrm>
          <a:custGeom>
            <a:avLst/>
            <a:gdLst/>
            <a:ahLst/>
            <a:cxnLst/>
            <a:rect l="l" t="t" r="r" b="b"/>
            <a:pathLst>
              <a:path w="15066627" h="7439147">
                <a:moveTo>
                  <a:pt x="0" y="0"/>
                </a:moveTo>
                <a:lnTo>
                  <a:pt x="15066627" y="0"/>
                </a:lnTo>
                <a:lnTo>
                  <a:pt x="15066627" y="7439147"/>
                </a:lnTo>
                <a:lnTo>
                  <a:pt x="0" y="7439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0853" y="641670"/>
            <a:ext cx="7627696" cy="743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29"/>
              </a:lnSpc>
            </a:pPr>
            <a:r>
              <a:rPr lang="en-US" sz="5161" b="1" spc="-154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Retrieval and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39107" y="1418173"/>
            <a:ext cx="13254530" cy="7450655"/>
          </a:xfrm>
          <a:custGeom>
            <a:avLst/>
            <a:gdLst/>
            <a:ahLst/>
            <a:cxnLst/>
            <a:rect l="l" t="t" r="r" b="b"/>
            <a:pathLst>
              <a:path w="13254530" h="7450655">
                <a:moveTo>
                  <a:pt x="0" y="0"/>
                </a:moveTo>
                <a:lnTo>
                  <a:pt x="13254530" y="0"/>
                </a:lnTo>
                <a:lnTo>
                  <a:pt x="13254530" y="7450654"/>
                </a:lnTo>
                <a:lnTo>
                  <a:pt x="0" y="7450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5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998750" y="403936"/>
            <a:ext cx="5495076" cy="639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2"/>
              </a:lnSpc>
            </a:pPr>
            <a:r>
              <a:rPr lang="en-US" sz="4380" b="1" spc="-131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Architecture diagram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7568" y="3703340"/>
            <a:ext cx="4068812" cy="2109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1"/>
              </a:lnSpc>
            </a:pPr>
            <a:r>
              <a:rPr lang="en-US" sz="3749" b="1" spc="-11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Documents formats:</a:t>
            </a:r>
          </a:p>
          <a:p>
            <a:pPr marL="809444" lvl="1" indent="-404722" algn="ctr">
              <a:lnSpc>
                <a:spcPts val="4161"/>
              </a:lnSpc>
              <a:buFont typeface="Arial"/>
              <a:buChar char="•"/>
            </a:pPr>
            <a:r>
              <a:rPr lang="en-US" sz="3749" b="1" spc="-11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PDF’s</a:t>
            </a:r>
          </a:p>
          <a:p>
            <a:pPr marL="809444" lvl="1" indent="-404722" algn="ctr">
              <a:lnSpc>
                <a:spcPts val="4161"/>
              </a:lnSpc>
              <a:buFont typeface="Arial"/>
              <a:buChar char="•"/>
            </a:pPr>
            <a:r>
              <a:rPr lang="en-US" sz="3749" b="1" spc="-11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DOCX</a:t>
            </a:r>
          </a:p>
          <a:p>
            <a:pPr marL="809444" lvl="1" indent="-404722" algn="ctr">
              <a:lnSpc>
                <a:spcPts val="4161"/>
              </a:lnSpc>
              <a:buFont typeface="Arial"/>
              <a:buChar char="•"/>
            </a:pPr>
            <a:r>
              <a:rPr lang="en-US" sz="3749" b="1" spc="-112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XLSX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491615" y="2898458"/>
            <a:ext cx="689610" cy="922973"/>
            <a:chOff x="0" y="0"/>
            <a:chExt cx="919480" cy="1230630"/>
          </a:xfrm>
        </p:grpSpPr>
        <p:sp>
          <p:nvSpPr>
            <p:cNvPr id="6" name="Freeform 6"/>
            <p:cNvSpPr/>
            <p:nvPr/>
          </p:nvSpPr>
          <p:spPr>
            <a:xfrm>
              <a:off x="50800" y="46990"/>
              <a:ext cx="817880" cy="1134110"/>
            </a:xfrm>
            <a:custGeom>
              <a:avLst/>
              <a:gdLst/>
              <a:ahLst/>
              <a:cxnLst/>
              <a:rect l="l" t="t" r="r" b="b"/>
              <a:pathLst>
                <a:path w="817880" h="1134110">
                  <a:moveTo>
                    <a:pt x="0" y="1060450"/>
                  </a:moveTo>
                  <a:cubicBezTo>
                    <a:pt x="52070" y="711200"/>
                    <a:pt x="69850" y="661670"/>
                    <a:pt x="95250" y="589280"/>
                  </a:cubicBezTo>
                  <a:cubicBezTo>
                    <a:pt x="128270" y="495300"/>
                    <a:pt x="180340" y="360680"/>
                    <a:pt x="222250" y="264160"/>
                  </a:cubicBezTo>
                  <a:cubicBezTo>
                    <a:pt x="256540" y="186690"/>
                    <a:pt x="285750" y="101600"/>
                    <a:pt x="322580" y="57150"/>
                  </a:cubicBezTo>
                  <a:cubicBezTo>
                    <a:pt x="345440" y="29210"/>
                    <a:pt x="368300" y="7620"/>
                    <a:pt x="393700" y="3810"/>
                  </a:cubicBezTo>
                  <a:cubicBezTo>
                    <a:pt x="419100" y="0"/>
                    <a:pt x="439420" y="26670"/>
                    <a:pt x="476250" y="34290"/>
                  </a:cubicBezTo>
                  <a:cubicBezTo>
                    <a:pt x="542290" y="48260"/>
                    <a:pt x="716280" y="31750"/>
                    <a:pt x="767080" y="49530"/>
                  </a:cubicBezTo>
                  <a:cubicBezTo>
                    <a:pt x="787400" y="57150"/>
                    <a:pt x="797560" y="64770"/>
                    <a:pt x="805180" y="77470"/>
                  </a:cubicBezTo>
                  <a:cubicBezTo>
                    <a:pt x="814070" y="90170"/>
                    <a:pt x="817880" y="110490"/>
                    <a:pt x="815340" y="124460"/>
                  </a:cubicBezTo>
                  <a:cubicBezTo>
                    <a:pt x="812800" y="139700"/>
                    <a:pt x="803910" y="157480"/>
                    <a:pt x="792480" y="166370"/>
                  </a:cubicBezTo>
                  <a:cubicBezTo>
                    <a:pt x="778510" y="176530"/>
                    <a:pt x="751840" y="184150"/>
                    <a:pt x="735330" y="181610"/>
                  </a:cubicBezTo>
                  <a:cubicBezTo>
                    <a:pt x="721360" y="179070"/>
                    <a:pt x="707390" y="170180"/>
                    <a:pt x="697230" y="160020"/>
                  </a:cubicBezTo>
                  <a:cubicBezTo>
                    <a:pt x="688340" y="149860"/>
                    <a:pt x="680720" y="134620"/>
                    <a:pt x="680720" y="119380"/>
                  </a:cubicBezTo>
                  <a:cubicBezTo>
                    <a:pt x="680720" y="101600"/>
                    <a:pt x="692150" y="73660"/>
                    <a:pt x="706120" y="60960"/>
                  </a:cubicBezTo>
                  <a:cubicBezTo>
                    <a:pt x="721360" y="49530"/>
                    <a:pt x="751840" y="45720"/>
                    <a:pt x="768350" y="49530"/>
                  </a:cubicBezTo>
                  <a:cubicBezTo>
                    <a:pt x="783590" y="53340"/>
                    <a:pt x="796290" y="64770"/>
                    <a:pt x="803910" y="74930"/>
                  </a:cubicBezTo>
                  <a:cubicBezTo>
                    <a:pt x="811530" y="86360"/>
                    <a:pt x="817880" y="102870"/>
                    <a:pt x="816610" y="116840"/>
                  </a:cubicBezTo>
                  <a:cubicBezTo>
                    <a:pt x="814070" y="134620"/>
                    <a:pt x="798830" y="161290"/>
                    <a:pt x="784860" y="172720"/>
                  </a:cubicBezTo>
                  <a:cubicBezTo>
                    <a:pt x="773430" y="180340"/>
                    <a:pt x="755650" y="182880"/>
                    <a:pt x="742950" y="182880"/>
                  </a:cubicBezTo>
                  <a:cubicBezTo>
                    <a:pt x="728980" y="181610"/>
                    <a:pt x="712470" y="173990"/>
                    <a:pt x="702310" y="165100"/>
                  </a:cubicBezTo>
                  <a:cubicBezTo>
                    <a:pt x="692150" y="156210"/>
                    <a:pt x="684530" y="140970"/>
                    <a:pt x="681990" y="127000"/>
                  </a:cubicBezTo>
                  <a:cubicBezTo>
                    <a:pt x="679450" y="113030"/>
                    <a:pt x="679450" y="96520"/>
                    <a:pt x="688340" y="83820"/>
                  </a:cubicBezTo>
                  <a:cubicBezTo>
                    <a:pt x="698500" y="68580"/>
                    <a:pt x="731520" y="48260"/>
                    <a:pt x="750570" y="46990"/>
                  </a:cubicBezTo>
                  <a:cubicBezTo>
                    <a:pt x="765810" y="45720"/>
                    <a:pt x="783590" y="54610"/>
                    <a:pt x="795020" y="64770"/>
                  </a:cubicBezTo>
                  <a:cubicBezTo>
                    <a:pt x="806450" y="74930"/>
                    <a:pt x="814070" y="93980"/>
                    <a:pt x="816610" y="107950"/>
                  </a:cubicBezTo>
                  <a:cubicBezTo>
                    <a:pt x="817880" y="123190"/>
                    <a:pt x="811530" y="142240"/>
                    <a:pt x="803910" y="154940"/>
                  </a:cubicBezTo>
                  <a:cubicBezTo>
                    <a:pt x="795020" y="166370"/>
                    <a:pt x="781050" y="176530"/>
                    <a:pt x="763270" y="181610"/>
                  </a:cubicBezTo>
                  <a:cubicBezTo>
                    <a:pt x="734060" y="189230"/>
                    <a:pt x="685800" y="181610"/>
                    <a:pt x="640080" y="173990"/>
                  </a:cubicBezTo>
                  <a:cubicBezTo>
                    <a:pt x="580390" y="166370"/>
                    <a:pt x="483870" y="102870"/>
                    <a:pt x="433070" y="127000"/>
                  </a:cubicBezTo>
                  <a:cubicBezTo>
                    <a:pt x="382270" y="149860"/>
                    <a:pt x="365760" y="240030"/>
                    <a:pt x="334010" y="311150"/>
                  </a:cubicBezTo>
                  <a:cubicBezTo>
                    <a:pt x="293370" y="400050"/>
                    <a:pt x="245110" y="534670"/>
                    <a:pt x="215900" y="624840"/>
                  </a:cubicBezTo>
                  <a:cubicBezTo>
                    <a:pt x="193040" y="692150"/>
                    <a:pt x="179070" y="736600"/>
                    <a:pt x="165100" y="805180"/>
                  </a:cubicBezTo>
                  <a:cubicBezTo>
                    <a:pt x="147320" y="890270"/>
                    <a:pt x="148590" y="1056640"/>
                    <a:pt x="128270" y="1098550"/>
                  </a:cubicBezTo>
                  <a:cubicBezTo>
                    <a:pt x="120650" y="1112520"/>
                    <a:pt x="115570" y="1116330"/>
                    <a:pt x="105410" y="1122680"/>
                  </a:cubicBezTo>
                  <a:cubicBezTo>
                    <a:pt x="92710" y="1129030"/>
                    <a:pt x="72390" y="1134110"/>
                    <a:pt x="57150" y="1131570"/>
                  </a:cubicBezTo>
                  <a:cubicBezTo>
                    <a:pt x="41910" y="1129030"/>
                    <a:pt x="24130" y="1118870"/>
                    <a:pt x="15240" y="1107440"/>
                  </a:cubicBezTo>
                  <a:cubicBezTo>
                    <a:pt x="5080" y="1096010"/>
                    <a:pt x="0" y="1060450"/>
                    <a:pt x="0" y="10604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1717358" y="2592705"/>
            <a:ext cx="2928938" cy="490538"/>
            <a:chOff x="0" y="0"/>
            <a:chExt cx="3905250" cy="654050"/>
          </a:xfrm>
        </p:grpSpPr>
        <p:sp>
          <p:nvSpPr>
            <p:cNvPr id="8" name="Freeform 8"/>
            <p:cNvSpPr/>
            <p:nvPr/>
          </p:nvSpPr>
          <p:spPr>
            <a:xfrm>
              <a:off x="48260" y="21590"/>
              <a:ext cx="3806190" cy="590550"/>
            </a:xfrm>
            <a:custGeom>
              <a:avLst/>
              <a:gdLst/>
              <a:ahLst/>
              <a:cxnLst/>
              <a:rect l="l" t="t" r="r" b="b"/>
              <a:pathLst>
                <a:path w="3806190" h="590550">
                  <a:moveTo>
                    <a:pt x="69850" y="449580"/>
                  </a:moveTo>
                  <a:cubicBezTo>
                    <a:pt x="721360" y="427990"/>
                    <a:pt x="3474720" y="0"/>
                    <a:pt x="3733800" y="29210"/>
                  </a:cubicBezTo>
                  <a:cubicBezTo>
                    <a:pt x="3766820" y="33020"/>
                    <a:pt x="3776980" y="38100"/>
                    <a:pt x="3789680" y="49530"/>
                  </a:cubicBezTo>
                  <a:cubicBezTo>
                    <a:pt x="3798570" y="59690"/>
                    <a:pt x="3804920" y="74930"/>
                    <a:pt x="3804920" y="87630"/>
                  </a:cubicBezTo>
                  <a:cubicBezTo>
                    <a:pt x="3806190" y="100330"/>
                    <a:pt x="3803650" y="115570"/>
                    <a:pt x="3796030" y="127000"/>
                  </a:cubicBezTo>
                  <a:cubicBezTo>
                    <a:pt x="3785870" y="139700"/>
                    <a:pt x="3761740" y="154940"/>
                    <a:pt x="3743960" y="156210"/>
                  </a:cubicBezTo>
                  <a:cubicBezTo>
                    <a:pt x="3726180" y="156210"/>
                    <a:pt x="3700780" y="142240"/>
                    <a:pt x="3690620" y="129540"/>
                  </a:cubicBezTo>
                  <a:cubicBezTo>
                    <a:pt x="3681730" y="119380"/>
                    <a:pt x="3677920" y="102870"/>
                    <a:pt x="3679190" y="90170"/>
                  </a:cubicBezTo>
                  <a:cubicBezTo>
                    <a:pt x="3679190" y="77470"/>
                    <a:pt x="3683000" y="62230"/>
                    <a:pt x="3693160" y="52070"/>
                  </a:cubicBezTo>
                  <a:cubicBezTo>
                    <a:pt x="3704590" y="40640"/>
                    <a:pt x="3731260" y="29210"/>
                    <a:pt x="3747770" y="29210"/>
                  </a:cubicBezTo>
                  <a:cubicBezTo>
                    <a:pt x="3760470" y="29210"/>
                    <a:pt x="3774440" y="36830"/>
                    <a:pt x="3784600" y="45720"/>
                  </a:cubicBezTo>
                  <a:cubicBezTo>
                    <a:pt x="3793490" y="53340"/>
                    <a:pt x="3802380" y="67310"/>
                    <a:pt x="3804920" y="80010"/>
                  </a:cubicBezTo>
                  <a:cubicBezTo>
                    <a:pt x="3806190" y="92710"/>
                    <a:pt x="3806190" y="109220"/>
                    <a:pt x="3798570" y="120650"/>
                  </a:cubicBezTo>
                  <a:cubicBezTo>
                    <a:pt x="3790950" y="134620"/>
                    <a:pt x="3782060" y="142240"/>
                    <a:pt x="3750310" y="154940"/>
                  </a:cubicBezTo>
                  <a:cubicBezTo>
                    <a:pt x="3507740" y="250190"/>
                    <a:pt x="749300" y="557530"/>
                    <a:pt x="271780" y="581660"/>
                  </a:cubicBezTo>
                  <a:cubicBezTo>
                    <a:pt x="148590" y="588010"/>
                    <a:pt x="74930" y="590550"/>
                    <a:pt x="38100" y="576580"/>
                  </a:cubicBezTo>
                  <a:cubicBezTo>
                    <a:pt x="24130" y="571500"/>
                    <a:pt x="19050" y="565150"/>
                    <a:pt x="13970" y="554990"/>
                  </a:cubicBezTo>
                  <a:cubicBezTo>
                    <a:pt x="6350" y="543560"/>
                    <a:pt x="0" y="523240"/>
                    <a:pt x="2540" y="508000"/>
                  </a:cubicBezTo>
                  <a:cubicBezTo>
                    <a:pt x="3810" y="494030"/>
                    <a:pt x="12700" y="476250"/>
                    <a:pt x="24130" y="466090"/>
                  </a:cubicBezTo>
                  <a:cubicBezTo>
                    <a:pt x="35560" y="455930"/>
                    <a:pt x="69850" y="449580"/>
                    <a:pt x="69850" y="44958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4269105" y="2268855"/>
            <a:ext cx="692468" cy="996315"/>
            <a:chOff x="0" y="0"/>
            <a:chExt cx="923290" cy="1328420"/>
          </a:xfrm>
        </p:grpSpPr>
        <p:sp>
          <p:nvSpPr>
            <p:cNvPr id="10" name="Freeform 10"/>
            <p:cNvSpPr/>
            <p:nvPr/>
          </p:nvSpPr>
          <p:spPr>
            <a:xfrm>
              <a:off x="48260" y="49530"/>
              <a:ext cx="834390" cy="1230630"/>
            </a:xfrm>
            <a:custGeom>
              <a:avLst/>
              <a:gdLst/>
              <a:ahLst/>
              <a:cxnLst/>
              <a:rect l="l" t="t" r="r" b="b"/>
              <a:pathLst>
                <a:path w="834390" h="1230630">
                  <a:moveTo>
                    <a:pt x="193040" y="1270"/>
                  </a:moveTo>
                  <a:cubicBezTo>
                    <a:pt x="481330" y="116840"/>
                    <a:pt x="580390" y="179070"/>
                    <a:pt x="652780" y="229870"/>
                  </a:cubicBezTo>
                  <a:cubicBezTo>
                    <a:pt x="712470" y="269240"/>
                    <a:pt x="782320" y="308610"/>
                    <a:pt x="807720" y="350520"/>
                  </a:cubicBezTo>
                  <a:cubicBezTo>
                    <a:pt x="824230" y="378460"/>
                    <a:pt x="834390" y="396240"/>
                    <a:pt x="822960" y="435610"/>
                  </a:cubicBezTo>
                  <a:cubicBezTo>
                    <a:pt x="784860" y="571500"/>
                    <a:pt x="213360" y="1156970"/>
                    <a:pt x="110490" y="1216660"/>
                  </a:cubicBezTo>
                  <a:cubicBezTo>
                    <a:pt x="87630" y="1229360"/>
                    <a:pt x="77470" y="1229360"/>
                    <a:pt x="62230" y="1226820"/>
                  </a:cubicBezTo>
                  <a:cubicBezTo>
                    <a:pt x="46990" y="1225550"/>
                    <a:pt x="29210" y="1215390"/>
                    <a:pt x="19050" y="1202690"/>
                  </a:cubicBezTo>
                  <a:cubicBezTo>
                    <a:pt x="8890" y="1191260"/>
                    <a:pt x="2540" y="1172210"/>
                    <a:pt x="2540" y="1156970"/>
                  </a:cubicBezTo>
                  <a:cubicBezTo>
                    <a:pt x="2540" y="1140460"/>
                    <a:pt x="10160" y="1120140"/>
                    <a:pt x="22860" y="1109980"/>
                  </a:cubicBezTo>
                  <a:cubicBezTo>
                    <a:pt x="36830" y="1097280"/>
                    <a:pt x="67310" y="1088390"/>
                    <a:pt x="85090" y="1089660"/>
                  </a:cubicBezTo>
                  <a:cubicBezTo>
                    <a:pt x="99060" y="1092200"/>
                    <a:pt x="114300" y="1101090"/>
                    <a:pt x="123190" y="1111250"/>
                  </a:cubicBezTo>
                  <a:cubicBezTo>
                    <a:pt x="133350" y="1122680"/>
                    <a:pt x="140970" y="1137920"/>
                    <a:pt x="140970" y="1151890"/>
                  </a:cubicBezTo>
                  <a:cubicBezTo>
                    <a:pt x="140970" y="1170940"/>
                    <a:pt x="130810" y="1200150"/>
                    <a:pt x="115570" y="1212850"/>
                  </a:cubicBezTo>
                  <a:cubicBezTo>
                    <a:pt x="101600" y="1224280"/>
                    <a:pt x="69850" y="1230630"/>
                    <a:pt x="52070" y="1225550"/>
                  </a:cubicBezTo>
                  <a:cubicBezTo>
                    <a:pt x="34290" y="1219200"/>
                    <a:pt x="11430" y="1197610"/>
                    <a:pt x="6350" y="1179830"/>
                  </a:cubicBezTo>
                  <a:cubicBezTo>
                    <a:pt x="0" y="1160780"/>
                    <a:pt x="7620" y="1130300"/>
                    <a:pt x="17780" y="1115060"/>
                  </a:cubicBezTo>
                  <a:cubicBezTo>
                    <a:pt x="25400" y="1102360"/>
                    <a:pt x="40640" y="1093470"/>
                    <a:pt x="54610" y="1090930"/>
                  </a:cubicBezTo>
                  <a:cubicBezTo>
                    <a:pt x="72390" y="1088390"/>
                    <a:pt x="105410" y="1098550"/>
                    <a:pt x="118110" y="1106170"/>
                  </a:cubicBezTo>
                  <a:cubicBezTo>
                    <a:pt x="125730" y="1111250"/>
                    <a:pt x="129540" y="1115060"/>
                    <a:pt x="132080" y="1123950"/>
                  </a:cubicBezTo>
                  <a:cubicBezTo>
                    <a:pt x="137160" y="1140460"/>
                    <a:pt x="134620" y="1188720"/>
                    <a:pt x="123190" y="1205230"/>
                  </a:cubicBezTo>
                  <a:cubicBezTo>
                    <a:pt x="113030" y="1219200"/>
                    <a:pt x="93980" y="1225550"/>
                    <a:pt x="78740" y="1228090"/>
                  </a:cubicBezTo>
                  <a:cubicBezTo>
                    <a:pt x="63500" y="1229360"/>
                    <a:pt x="43180" y="1224280"/>
                    <a:pt x="31750" y="1214120"/>
                  </a:cubicBezTo>
                  <a:cubicBezTo>
                    <a:pt x="19050" y="1205230"/>
                    <a:pt x="7620" y="1188720"/>
                    <a:pt x="3810" y="1173480"/>
                  </a:cubicBezTo>
                  <a:cubicBezTo>
                    <a:pt x="1270" y="1158240"/>
                    <a:pt x="1270" y="1145540"/>
                    <a:pt x="11430" y="1125220"/>
                  </a:cubicBezTo>
                  <a:cubicBezTo>
                    <a:pt x="36830" y="1073150"/>
                    <a:pt x="153670" y="981710"/>
                    <a:pt x="233680" y="891540"/>
                  </a:cubicBezTo>
                  <a:cubicBezTo>
                    <a:pt x="336550" y="775970"/>
                    <a:pt x="496570" y="557530"/>
                    <a:pt x="575310" y="480060"/>
                  </a:cubicBezTo>
                  <a:cubicBezTo>
                    <a:pt x="609600" y="445770"/>
                    <a:pt x="659130" y="440690"/>
                    <a:pt x="657860" y="414020"/>
                  </a:cubicBezTo>
                  <a:cubicBezTo>
                    <a:pt x="655320" y="363220"/>
                    <a:pt x="438150" y="260350"/>
                    <a:pt x="340360" y="212090"/>
                  </a:cubicBezTo>
                  <a:cubicBezTo>
                    <a:pt x="261620" y="172720"/>
                    <a:pt x="154940" y="160020"/>
                    <a:pt x="120650" y="128270"/>
                  </a:cubicBezTo>
                  <a:cubicBezTo>
                    <a:pt x="104140" y="113030"/>
                    <a:pt x="99060" y="96520"/>
                    <a:pt x="97790" y="80010"/>
                  </a:cubicBezTo>
                  <a:cubicBezTo>
                    <a:pt x="95250" y="63500"/>
                    <a:pt x="102870" y="41910"/>
                    <a:pt x="111760" y="29210"/>
                  </a:cubicBezTo>
                  <a:cubicBezTo>
                    <a:pt x="118110" y="17780"/>
                    <a:pt x="128270" y="10160"/>
                    <a:pt x="139700" y="6350"/>
                  </a:cubicBezTo>
                  <a:cubicBezTo>
                    <a:pt x="153670" y="0"/>
                    <a:pt x="193040" y="1270"/>
                    <a:pt x="193040" y="1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95375"/>
            <a:ext cx="6819900" cy="1143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72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Future Scope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432786"/>
            <a:ext cx="15124615" cy="3838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12383" lvl="1" indent="-506191" algn="l">
              <a:lnSpc>
                <a:spcPts val="6095"/>
              </a:lnSpc>
              <a:buFont typeface="Arial"/>
              <a:buChar char="•"/>
            </a:pPr>
            <a:r>
              <a:rPr lang="en-US" sz="3200" spc="-93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Light"/>
              </a:rPr>
              <a:t>Splunk Logs Agentic AI : It reads the logs find the error and try to find the solution.</a:t>
            </a:r>
          </a:p>
          <a:p>
            <a:pPr marL="1012383" lvl="1" indent="-506191" algn="l">
              <a:lnSpc>
                <a:spcPts val="6095"/>
              </a:lnSpc>
              <a:buFont typeface="Arial"/>
              <a:buChar char="•"/>
            </a:pPr>
            <a:r>
              <a:rPr lang="en-US" sz="3200" spc="-93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Light"/>
              </a:rPr>
              <a:t>ServiceNow Agentic AI: It reads the service now tickets, it try to match similar issue and provide the info teams to engage and resolution steps/ summary.</a:t>
            </a:r>
          </a:p>
          <a:p>
            <a:pPr marL="1012383" lvl="1" indent="-506191" algn="l">
              <a:lnSpc>
                <a:spcPts val="6095"/>
              </a:lnSpc>
              <a:buFont typeface="Arial"/>
              <a:buChar char="•"/>
            </a:pPr>
            <a:r>
              <a:rPr lang="en-US" sz="3200" spc="-93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HK Grotesk Light"/>
              </a:rPr>
              <a:t>Codebase Agentic AI: It reads the code, creates the workflow steps into RAG documentation, it can generate workflow diagram as well</a:t>
            </a:r>
          </a:p>
        </p:txBody>
      </p:sp>
      <p:sp>
        <p:nvSpPr>
          <p:cNvPr id="4" name="Freeform 4"/>
          <p:cNvSpPr/>
          <p:nvPr/>
        </p:nvSpPr>
        <p:spPr>
          <a:xfrm rot="1461512" flipV="1">
            <a:off x="8601563" y="92778"/>
            <a:ext cx="14662108" cy="4465495"/>
          </a:xfrm>
          <a:custGeom>
            <a:avLst/>
            <a:gdLst/>
            <a:ahLst/>
            <a:cxnLst/>
            <a:rect l="l" t="t" r="r" b="b"/>
            <a:pathLst>
              <a:path w="14662108" h="4465495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07265" y="3999521"/>
            <a:ext cx="6819900" cy="1163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80"/>
              </a:lnSpc>
            </a:pPr>
            <a:r>
              <a:rPr lang="en-US" sz="80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</a:t>
            </a:r>
            <a:r>
              <a:rPr lang="en-US" sz="8000" b="1" spc="-240" dirty="0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 </a:t>
            </a:r>
            <a:r>
              <a:rPr lang="en-US" sz="8000" b="1" spc="-240" dirty="0">
                <a:solidFill>
                  <a:schemeClr val="accent4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26212" y="6808452"/>
            <a:ext cx="10813711" cy="2744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352" spc="-6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Phanindra</a:t>
            </a:r>
          </a:p>
          <a:p>
            <a:pPr algn="l">
              <a:lnSpc>
                <a:spcPts val="4358"/>
              </a:lnSpc>
            </a:pPr>
            <a:r>
              <a:rPr lang="en-US" sz="3352" spc="-6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Vineet</a:t>
            </a:r>
          </a:p>
          <a:p>
            <a:pPr algn="l">
              <a:lnSpc>
                <a:spcPts val="4358"/>
              </a:lnSpc>
            </a:pPr>
            <a:r>
              <a:rPr lang="en-US" sz="3352" spc="-6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Sathvik</a:t>
            </a:r>
          </a:p>
          <a:p>
            <a:pPr algn="l">
              <a:lnSpc>
                <a:spcPts val="4358"/>
              </a:lnSpc>
            </a:pPr>
            <a:r>
              <a:rPr lang="en-US" sz="3352" spc="-6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Ramesh</a:t>
            </a:r>
          </a:p>
          <a:p>
            <a:pPr algn="l">
              <a:lnSpc>
                <a:spcPts val="4358"/>
              </a:lnSpc>
            </a:pPr>
            <a:r>
              <a:rPr lang="en-US" sz="3352" spc="-67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Nitish</a:t>
            </a:r>
          </a:p>
        </p:txBody>
      </p:sp>
      <p:sp>
        <p:nvSpPr>
          <p:cNvPr id="4" name="Freeform 4"/>
          <p:cNvSpPr/>
          <p:nvPr/>
        </p:nvSpPr>
        <p:spPr>
          <a:xfrm rot="1461512" flipV="1">
            <a:off x="8601563" y="92778"/>
            <a:ext cx="14662108" cy="4465495"/>
          </a:xfrm>
          <a:custGeom>
            <a:avLst/>
            <a:gdLst/>
            <a:ahLst/>
            <a:cxnLst/>
            <a:rect l="l" t="t" r="r" b="b"/>
            <a:pathLst>
              <a:path w="14662108" h="4465495">
                <a:moveTo>
                  <a:pt x="0" y="4465495"/>
                </a:moveTo>
                <a:lnTo>
                  <a:pt x="14662108" y="4465495"/>
                </a:lnTo>
                <a:lnTo>
                  <a:pt x="14662108" y="0"/>
                </a:lnTo>
                <a:lnTo>
                  <a:pt x="0" y="0"/>
                </a:lnTo>
                <a:lnTo>
                  <a:pt x="0" y="446549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323</Words>
  <Application>Microsoft Office PowerPoint</Application>
  <PresentationFormat>Custom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HK Grotesk Bold</vt:lpstr>
      <vt:lpstr>Trebuchet MS</vt:lpstr>
      <vt:lpstr>Wingdings 3</vt:lpstr>
      <vt:lpstr>Calibri</vt:lpstr>
      <vt:lpstr>HK Grotesk</vt:lpstr>
      <vt:lpstr>Arial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RDS Knowledge Base</dc:title>
  <cp:lastModifiedBy>KRISHNA KANT MISHRA</cp:lastModifiedBy>
  <cp:revision>12</cp:revision>
  <dcterms:created xsi:type="dcterms:W3CDTF">2006-08-16T00:00:00Z</dcterms:created>
  <dcterms:modified xsi:type="dcterms:W3CDTF">2025-05-26T05:03:51Z</dcterms:modified>
  <dc:identifier>DAGodYWcU5s</dc:identifier>
</cp:coreProperties>
</file>