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91" r:id="rId15"/>
    <p:sldId id="292" r:id="rId16"/>
    <p:sldId id="270" r:id="rId17"/>
    <p:sldId id="271" r:id="rId18"/>
    <p:sldId id="272" r:id="rId19"/>
    <p:sldId id="293" r:id="rId20"/>
    <p:sldId id="294" r:id="rId21"/>
    <p:sldId id="295" r:id="rId22"/>
    <p:sldId id="296"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6CEC"/>
    <a:srgbClr val="F6491E"/>
    <a:srgbClr val="F3713D"/>
    <a:srgbClr val="41ADE3"/>
    <a:srgbClr val="90D85A"/>
    <a:srgbClr val="CA6DD7"/>
    <a:srgbClr val="C5B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128248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FAD59-DDB9-491A-A729-0AA052FD19E6}"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69890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199386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261617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032822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49163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7793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91159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17730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4927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FAD59-DDB9-491A-A729-0AA052FD19E6}"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51337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FAD59-DDB9-491A-A729-0AA052FD19E6}"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197706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FAD59-DDB9-491A-A729-0AA052FD19E6}"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46966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FAD59-DDB9-491A-A729-0AA052FD19E6}"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350426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AD59-DDB9-491A-A729-0AA052FD19E6}"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230938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FAD59-DDB9-491A-A729-0AA052FD19E6}"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1868166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FAD59-DDB9-491A-A729-0AA052FD19E6}"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F71A76-D6B8-49C9-BD75-9F9FC7B942F3}" type="slidenum">
              <a:rPr lang="en-IN" smtClean="0"/>
              <a:t>‹#›</a:t>
            </a:fld>
            <a:endParaRPr lang="en-IN"/>
          </a:p>
        </p:txBody>
      </p:sp>
    </p:spTree>
    <p:extLst>
      <p:ext uri="{BB962C8B-B14F-4D97-AF65-F5344CB8AC3E}">
        <p14:creationId xmlns:p14="http://schemas.microsoft.com/office/powerpoint/2010/main" val="2608596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6FAD59-DDB9-491A-A729-0AA052FD19E6}" type="datetimeFigureOut">
              <a:rPr lang="en-IN" smtClean="0"/>
              <a:t>08-05-2023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F71A76-D6B8-49C9-BD75-9F9FC7B942F3}" type="slidenum">
              <a:rPr lang="en-IN" smtClean="0"/>
              <a:t>‹#›</a:t>
            </a:fld>
            <a:endParaRPr lang="en-IN"/>
          </a:p>
        </p:txBody>
      </p:sp>
    </p:spTree>
    <p:extLst>
      <p:ext uri="{BB962C8B-B14F-4D97-AF65-F5344CB8AC3E}">
        <p14:creationId xmlns:p14="http://schemas.microsoft.com/office/powerpoint/2010/main" val="3612108816"/>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vineetpandya/code" TargetMode="External"/><Relationship Id="rId2" Type="http://schemas.openxmlformats.org/officeDocument/2006/relationships/hyperlink" Target="https://www.linkedin.com/in/vineet-pandya/" TargetMode="External"/><Relationship Id="rId1" Type="http://schemas.openxmlformats.org/officeDocument/2006/relationships/slideLayout" Target="../slideLayouts/slideLayout4.xml"/><Relationship Id="rId5" Type="http://schemas.openxmlformats.org/officeDocument/2006/relationships/hyperlink" Target="mailto:Vineet.pandya@yahoo.com" TargetMode="External"/><Relationship Id="rId4" Type="http://schemas.openxmlformats.org/officeDocument/2006/relationships/hyperlink" Target="https://medium.com/@vineet.pandy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D864-1D7C-260E-6E15-4737552EE171}"/>
              </a:ext>
            </a:extLst>
          </p:cNvPr>
          <p:cNvSpPr>
            <a:spLocks noGrp="1"/>
          </p:cNvSpPr>
          <p:nvPr>
            <p:ph type="ctrTitle"/>
          </p:nvPr>
        </p:nvSpPr>
        <p:spPr/>
        <p:txBody>
          <a:bodyPr/>
          <a:lstStyle/>
          <a:p>
            <a:r>
              <a:rPr lang="en-IN" dirty="0">
                <a:solidFill>
                  <a:schemeClr val="accent1"/>
                </a:solidFill>
                <a:latin typeface="MV Boli" panose="02000500030200090000" pitchFamily="2" charset="0"/>
                <a:cs typeface="MV Boli" panose="02000500030200090000" pitchFamily="2" charset="0"/>
              </a:rPr>
              <a:t>YULU BIKES</a:t>
            </a:r>
          </a:p>
        </p:txBody>
      </p:sp>
      <p:sp>
        <p:nvSpPr>
          <p:cNvPr id="3" name="Subtitle 2">
            <a:extLst>
              <a:ext uri="{FF2B5EF4-FFF2-40B4-BE49-F238E27FC236}">
                <a16:creationId xmlns:a16="http://schemas.microsoft.com/office/drawing/2014/main" id="{A30E4D56-9E21-4F44-A882-36B8653B1786}"/>
              </a:ext>
            </a:extLst>
          </p:cNvPr>
          <p:cNvSpPr>
            <a:spLocks noGrp="1"/>
          </p:cNvSpPr>
          <p:nvPr>
            <p:ph type="subTitle" idx="1"/>
          </p:nvPr>
        </p:nvSpPr>
        <p:spPr/>
        <p:txBody>
          <a:bodyPr>
            <a:normAutofit/>
          </a:bodyPr>
          <a:lstStyle/>
          <a:p>
            <a:r>
              <a:rPr lang="en-IN" sz="2500" dirty="0">
                <a:solidFill>
                  <a:schemeClr val="tx1">
                    <a:lumMod val="75000"/>
                    <a:lumOff val="25000"/>
                  </a:schemeClr>
                </a:solidFill>
              </a:rPr>
              <a:t>Analysis of the factors affecting Customer Demand</a:t>
            </a:r>
          </a:p>
        </p:txBody>
      </p:sp>
    </p:spTree>
    <p:extLst>
      <p:ext uri="{BB962C8B-B14F-4D97-AF65-F5344CB8AC3E}">
        <p14:creationId xmlns:p14="http://schemas.microsoft.com/office/powerpoint/2010/main" val="135047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Working vs Non Working Day</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182955" y="4571999"/>
            <a:ext cx="9546102" cy="2137025"/>
          </a:xfrm>
        </p:spPr>
        <p:txBody>
          <a:bodyPr>
            <a:normAutofit/>
          </a:bodyPr>
          <a:lstStyle/>
          <a:p>
            <a:r>
              <a:rPr lang="en-US" dirty="0"/>
              <a:t> </a:t>
            </a:r>
            <a:r>
              <a:rPr lang="en-US" sz="1600" dirty="0"/>
              <a:t>The general trend is the expected one i.e. Evening, Morning and Afternoon are the day period with highest demand in </a:t>
            </a:r>
            <a:r>
              <a:rPr lang="en-US" sz="1600" dirty="0" err="1"/>
              <a:t>Yulu</a:t>
            </a:r>
            <a:r>
              <a:rPr lang="en-US" sz="1600" dirty="0"/>
              <a:t> Bikes, with late night hours and early morning hours is the time with least demand, with working days have higher demand than  non working days.</a:t>
            </a:r>
          </a:p>
          <a:p>
            <a:r>
              <a:rPr lang="en-US" sz="1600" dirty="0"/>
              <a:t>However, an interesting insight is the fact that the demand during afternoon hours is much higher on a holiday than a working day.</a:t>
            </a:r>
          </a:p>
          <a:p>
            <a:r>
              <a:rPr lang="en-US" sz="1600" dirty="0"/>
              <a:t>There is also a higher demand on a holiday for </a:t>
            </a:r>
            <a:r>
              <a:rPr lang="en-US" sz="1600" dirty="0" err="1"/>
              <a:t>Yulu</a:t>
            </a:r>
            <a:r>
              <a:rPr lang="en-US" sz="1600" dirty="0"/>
              <a:t> Bikes during late night hours compared to the working days. </a:t>
            </a:r>
            <a:endParaRPr lang="en-IN" sz="1600" dirty="0"/>
          </a:p>
        </p:txBody>
      </p:sp>
      <p:pic>
        <p:nvPicPr>
          <p:cNvPr id="5" name="Content Placeholder 4">
            <a:extLst>
              <a:ext uri="{FF2B5EF4-FFF2-40B4-BE49-F238E27FC236}">
                <a16:creationId xmlns:a16="http://schemas.microsoft.com/office/drawing/2014/main" id="{5CBC7688-78BA-C1F2-95DC-AC1360D864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94778" y="680750"/>
            <a:ext cx="9394213" cy="3757685"/>
          </a:xfrm>
        </p:spPr>
      </p:pic>
      <p:sp>
        <p:nvSpPr>
          <p:cNvPr id="7" name="Rectangle 6">
            <a:extLst>
              <a:ext uri="{FF2B5EF4-FFF2-40B4-BE49-F238E27FC236}">
                <a16:creationId xmlns:a16="http://schemas.microsoft.com/office/drawing/2014/main" id="{97A5FBC9-2AA3-9014-F96C-6F82217DC0FF}"/>
              </a:ext>
            </a:extLst>
          </p:cNvPr>
          <p:cNvSpPr/>
          <p:nvPr/>
        </p:nvSpPr>
        <p:spPr>
          <a:xfrm>
            <a:off x="10243336" y="1710263"/>
            <a:ext cx="431515" cy="77997"/>
          </a:xfrm>
          <a:prstGeom prst="rect">
            <a:avLst/>
          </a:prstGeom>
          <a:solidFill>
            <a:srgbClr val="41ADE3"/>
          </a:solidFill>
          <a:ln>
            <a:solidFill>
              <a:srgbClr val="41AD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7A3478E0-3BD7-8C04-E9F4-E3CF5992C53E}"/>
              </a:ext>
            </a:extLst>
          </p:cNvPr>
          <p:cNvSpPr/>
          <p:nvPr/>
        </p:nvSpPr>
        <p:spPr>
          <a:xfrm>
            <a:off x="10243335" y="2007211"/>
            <a:ext cx="431515" cy="77997"/>
          </a:xfrm>
          <a:prstGeom prst="rect">
            <a:avLst/>
          </a:prstGeom>
          <a:solidFill>
            <a:srgbClr val="90D85A"/>
          </a:solidFill>
          <a:ln>
            <a:solidFill>
              <a:srgbClr val="90D8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DE553616-EA56-1F58-11B0-26EF3771723D}"/>
              </a:ext>
            </a:extLst>
          </p:cNvPr>
          <p:cNvSpPr txBox="1"/>
          <p:nvPr/>
        </p:nvSpPr>
        <p:spPr>
          <a:xfrm>
            <a:off x="10815968" y="1587679"/>
            <a:ext cx="2393878" cy="323165"/>
          </a:xfrm>
          <a:prstGeom prst="rect">
            <a:avLst/>
          </a:prstGeom>
          <a:noFill/>
        </p:spPr>
        <p:txBody>
          <a:bodyPr wrap="square" rtlCol="0">
            <a:spAutoFit/>
          </a:bodyPr>
          <a:lstStyle/>
          <a:p>
            <a:r>
              <a:rPr lang="en-IN" sz="1500" dirty="0"/>
              <a:t>Working</a:t>
            </a:r>
          </a:p>
        </p:txBody>
      </p:sp>
      <p:sp>
        <p:nvSpPr>
          <p:cNvPr id="10" name="TextBox 9">
            <a:extLst>
              <a:ext uri="{FF2B5EF4-FFF2-40B4-BE49-F238E27FC236}">
                <a16:creationId xmlns:a16="http://schemas.microsoft.com/office/drawing/2014/main" id="{D6399F35-96E4-96A6-D4D1-C60281761580}"/>
              </a:ext>
            </a:extLst>
          </p:cNvPr>
          <p:cNvSpPr txBox="1"/>
          <p:nvPr/>
        </p:nvSpPr>
        <p:spPr>
          <a:xfrm>
            <a:off x="10815968" y="1910844"/>
            <a:ext cx="2393878" cy="323165"/>
          </a:xfrm>
          <a:prstGeom prst="rect">
            <a:avLst/>
          </a:prstGeom>
          <a:noFill/>
        </p:spPr>
        <p:txBody>
          <a:bodyPr wrap="square" rtlCol="0">
            <a:spAutoFit/>
          </a:bodyPr>
          <a:lstStyle/>
          <a:p>
            <a:r>
              <a:rPr lang="en-IN" sz="1500" dirty="0"/>
              <a:t>Non Working</a:t>
            </a:r>
          </a:p>
        </p:txBody>
      </p:sp>
      <p:sp>
        <p:nvSpPr>
          <p:cNvPr id="11" name="Rectangle 10">
            <a:extLst>
              <a:ext uri="{FF2B5EF4-FFF2-40B4-BE49-F238E27FC236}">
                <a16:creationId xmlns:a16="http://schemas.microsoft.com/office/drawing/2014/main" id="{77B55401-C2B0-42DE-FA9C-BDAEAFE9F997}"/>
              </a:ext>
            </a:extLst>
          </p:cNvPr>
          <p:cNvSpPr/>
          <p:nvPr/>
        </p:nvSpPr>
        <p:spPr>
          <a:xfrm>
            <a:off x="10243335" y="2315603"/>
            <a:ext cx="431515" cy="77997"/>
          </a:xfrm>
          <a:prstGeom prst="rect">
            <a:avLst/>
          </a:prstGeom>
          <a:solidFill>
            <a:srgbClr val="F3713D"/>
          </a:solidFill>
          <a:ln>
            <a:solidFill>
              <a:srgbClr val="F371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52E560ED-13E1-A78C-A9DA-D00106B3CF4F}"/>
              </a:ext>
            </a:extLst>
          </p:cNvPr>
          <p:cNvSpPr txBox="1"/>
          <p:nvPr/>
        </p:nvSpPr>
        <p:spPr>
          <a:xfrm>
            <a:off x="10815968" y="2205990"/>
            <a:ext cx="2393878" cy="323165"/>
          </a:xfrm>
          <a:prstGeom prst="rect">
            <a:avLst/>
          </a:prstGeom>
          <a:noFill/>
        </p:spPr>
        <p:txBody>
          <a:bodyPr wrap="square" rtlCol="0">
            <a:spAutoFit/>
          </a:bodyPr>
          <a:lstStyle/>
          <a:p>
            <a:r>
              <a:rPr lang="en-IN" sz="1500" dirty="0"/>
              <a:t>Reverse Trend</a:t>
            </a:r>
          </a:p>
        </p:txBody>
      </p:sp>
    </p:spTree>
    <p:extLst>
      <p:ext uri="{BB962C8B-B14F-4D97-AF65-F5344CB8AC3E}">
        <p14:creationId xmlns:p14="http://schemas.microsoft.com/office/powerpoint/2010/main" val="114376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Quarterly Growth </a:t>
            </a:r>
          </a:p>
        </p:txBody>
      </p:sp>
      <p:pic>
        <p:nvPicPr>
          <p:cNvPr id="5" name="Content Placeholder 4">
            <a:extLst>
              <a:ext uri="{FF2B5EF4-FFF2-40B4-BE49-F238E27FC236}">
                <a16:creationId xmlns:a16="http://schemas.microsoft.com/office/drawing/2014/main" id="{9AB9509F-3745-8324-7C30-4C0AAB4CBD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43295" y="832207"/>
            <a:ext cx="6145873" cy="3309244"/>
          </a:xfrm>
        </p:spPr>
      </p:pic>
      <p:pic>
        <p:nvPicPr>
          <p:cNvPr id="10" name="Content Placeholder 7">
            <a:extLst>
              <a:ext uri="{FF2B5EF4-FFF2-40B4-BE49-F238E27FC236}">
                <a16:creationId xmlns:a16="http://schemas.microsoft.com/office/drawing/2014/main" id="{1BC2BD31-2CF2-E8A5-3347-06F5F76EA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625" y="830494"/>
            <a:ext cx="6145873" cy="3309243"/>
          </a:xfrm>
          <a:prstGeom prst="rect">
            <a:avLst/>
          </a:prstGeom>
        </p:spPr>
      </p:pic>
      <p:sp>
        <p:nvSpPr>
          <p:cNvPr id="12" name="Content Placeholder 11">
            <a:extLst>
              <a:ext uri="{FF2B5EF4-FFF2-40B4-BE49-F238E27FC236}">
                <a16:creationId xmlns:a16="http://schemas.microsoft.com/office/drawing/2014/main" id="{DFC8978D-B82E-45D4-3768-5F8A151A8649}"/>
              </a:ext>
            </a:extLst>
          </p:cNvPr>
          <p:cNvSpPr>
            <a:spLocks noGrp="1"/>
          </p:cNvSpPr>
          <p:nvPr>
            <p:ph sz="half" idx="1"/>
          </p:nvPr>
        </p:nvSpPr>
        <p:spPr>
          <a:xfrm>
            <a:off x="1904946" y="4614461"/>
            <a:ext cx="10009045" cy="2095929"/>
          </a:xfrm>
        </p:spPr>
        <p:txBody>
          <a:bodyPr>
            <a:normAutofit/>
          </a:bodyPr>
          <a:lstStyle/>
          <a:p>
            <a:r>
              <a:rPr lang="en-US" sz="1600" dirty="0"/>
              <a:t>In 2011, there is a slight increase of 14% in Q2, and we can see a decrease of 21% in Q3 and but the customer demand dropped very drastically in Q4, with demand dropping by 115%.</a:t>
            </a:r>
          </a:p>
          <a:p>
            <a:r>
              <a:rPr lang="en-US" sz="1600" dirty="0"/>
              <a:t>In 2012, we see the exact same trend as we saw in 2011!</a:t>
            </a:r>
          </a:p>
          <a:p>
            <a:r>
              <a:rPr lang="en-US" sz="1600" dirty="0"/>
              <a:t>There is again a slight increase of 6% in Q2, and we can see a decrease of 25% in Q3 and but the customer demand dropped very drastically in Q4, with demand dropping by 116%.</a:t>
            </a:r>
            <a:endParaRPr lang="en-IN" sz="1600" dirty="0"/>
          </a:p>
        </p:txBody>
      </p:sp>
      <p:sp>
        <p:nvSpPr>
          <p:cNvPr id="18" name="Rectangle 17">
            <a:extLst>
              <a:ext uri="{FF2B5EF4-FFF2-40B4-BE49-F238E27FC236}">
                <a16:creationId xmlns:a16="http://schemas.microsoft.com/office/drawing/2014/main" id="{B4F6D3CE-949B-6686-9FAD-46D7A656267E}"/>
              </a:ext>
            </a:extLst>
          </p:cNvPr>
          <p:cNvSpPr/>
          <p:nvPr/>
        </p:nvSpPr>
        <p:spPr>
          <a:xfrm>
            <a:off x="10285537" y="4233809"/>
            <a:ext cx="431515" cy="9606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0B146B5A-D091-FB25-53D4-A1FB784ADA30}"/>
              </a:ext>
            </a:extLst>
          </p:cNvPr>
          <p:cNvSpPr/>
          <p:nvPr/>
        </p:nvSpPr>
        <p:spPr>
          <a:xfrm>
            <a:off x="10285536" y="4554143"/>
            <a:ext cx="431515" cy="77997"/>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0502E668-FBEA-EF27-93B7-6C759B3DBFF5}"/>
              </a:ext>
            </a:extLst>
          </p:cNvPr>
          <p:cNvSpPr txBox="1"/>
          <p:nvPr/>
        </p:nvSpPr>
        <p:spPr>
          <a:xfrm>
            <a:off x="10717052" y="4139354"/>
            <a:ext cx="2393878" cy="323165"/>
          </a:xfrm>
          <a:prstGeom prst="rect">
            <a:avLst/>
          </a:prstGeom>
          <a:noFill/>
        </p:spPr>
        <p:txBody>
          <a:bodyPr wrap="square" rtlCol="0">
            <a:spAutoFit/>
          </a:bodyPr>
          <a:lstStyle/>
          <a:p>
            <a:r>
              <a:rPr lang="en-IN" sz="1500" dirty="0"/>
              <a:t>Average Traffic</a:t>
            </a:r>
          </a:p>
        </p:txBody>
      </p:sp>
      <p:sp>
        <p:nvSpPr>
          <p:cNvPr id="21" name="TextBox 20">
            <a:extLst>
              <a:ext uri="{FF2B5EF4-FFF2-40B4-BE49-F238E27FC236}">
                <a16:creationId xmlns:a16="http://schemas.microsoft.com/office/drawing/2014/main" id="{D049296A-BEA1-A103-BA65-24A1A659A182}"/>
              </a:ext>
            </a:extLst>
          </p:cNvPr>
          <p:cNvSpPr txBox="1"/>
          <p:nvPr/>
        </p:nvSpPr>
        <p:spPr>
          <a:xfrm>
            <a:off x="10717052" y="4452879"/>
            <a:ext cx="2393878" cy="323165"/>
          </a:xfrm>
          <a:prstGeom prst="rect">
            <a:avLst/>
          </a:prstGeom>
          <a:noFill/>
        </p:spPr>
        <p:txBody>
          <a:bodyPr wrap="square" rtlCol="0">
            <a:spAutoFit/>
          </a:bodyPr>
          <a:lstStyle/>
          <a:p>
            <a:r>
              <a:rPr lang="en-IN" sz="1500" dirty="0"/>
              <a:t>Q0Q %</a:t>
            </a:r>
          </a:p>
        </p:txBody>
      </p:sp>
    </p:spTree>
    <p:extLst>
      <p:ext uri="{BB962C8B-B14F-4D97-AF65-F5344CB8AC3E}">
        <p14:creationId xmlns:p14="http://schemas.microsoft.com/office/powerpoint/2010/main" val="298184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Yearly Growth</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024010" y="4623371"/>
            <a:ext cx="9739901" cy="1982913"/>
          </a:xfrm>
        </p:spPr>
        <p:txBody>
          <a:bodyPr>
            <a:normAutofit/>
          </a:bodyPr>
          <a:lstStyle/>
          <a:p>
            <a:r>
              <a:rPr lang="en-US" sz="1600" dirty="0"/>
              <a:t>Analyzing the YoY Growth, things look very optimistic for </a:t>
            </a:r>
            <a:r>
              <a:rPr lang="en-US" sz="1600" dirty="0" err="1"/>
              <a:t>Yulu</a:t>
            </a:r>
            <a:r>
              <a:rPr lang="en-US" sz="1600" dirty="0"/>
              <a:t> Bikes as their popularity is on the rise annually.</a:t>
            </a:r>
          </a:p>
          <a:p>
            <a:r>
              <a:rPr lang="en-US" sz="1600" dirty="0"/>
              <a:t>All the quarters have seen a positive growth in the year 2012, with 68% in Q1, 51% in Q2, 57% in Q3.</a:t>
            </a:r>
          </a:p>
          <a:p>
            <a:r>
              <a:rPr lang="en-US" sz="1600" dirty="0"/>
              <a:t>Although Q4 is the worst performing quarter in terms of demand for each year, but the demand is actually seen to be increasing very drastically in Q4 with a whooping 121% jump in the demand.</a:t>
            </a:r>
            <a:endParaRPr lang="en-IN" sz="1600" dirty="0"/>
          </a:p>
        </p:txBody>
      </p:sp>
      <p:pic>
        <p:nvPicPr>
          <p:cNvPr id="5" name="Content Placeholder 4">
            <a:extLst>
              <a:ext uri="{FF2B5EF4-FFF2-40B4-BE49-F238E27FC236}">
                <a16:creationId xmlns:a16="http://schemas.microsoft.com/office/drawing/2014/main" id="{4BAA529F-32DD-9D18-9F7B-381F0DB873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15783" y="1068513"/>
            <a:ext cx="6945331" cy="3203728"/>
          </a:xfrm>
        </p:spPr>
      </p:pic>
      <p:graphicFrame>
        <p:nvGraphicFramePr>
          <p:cNvPr id="7" name="Table 7">
            <a:extLst>
              <a:ext uri="{FF2B5EF4-FFF2-40B4-BE49-F238E27FC236}">
                <a16:creationId xmlns:a16="http://schemas.microsoft.com/office/drawing/2014/main" id="{0CDACC06-8AFE-A6F7-AA98-8466A71AFC54}"/>
              </a:ext>
            </a:extLst>
          </p:cNvPr>
          <p:cNvGraphicFramePr>
            <a:graphicFrameLocks noGrp="1"/>
          </p:cNvGraphicFramePr>
          <p:nvPr>
            <p:extLst>
              <p:ext uri="{D42A27DB-BD31-4B8C-83A1-F6EECF244321}">
                <p14:modId xmlns:p14="http://schemas.microsoft.com/office/powerpoint/2010/main" val="1038524766"/>
              </p:ext>
            </p:extLst>
          </p:nvPr>
        </p:nvGraphicFramePr>
        <p:xfrm>
          <a:off x="9018561" y="1419643"/>
          <a:ext cx="2627634" cy="2434740"/>
        </p:xfrm>
        <a:graphic>
          <a:graphicData uri="http://schemas.openxmlformats.org/drawingml/2006/table">
            <a:tbl>
              <a:tblPr firstRow="1" bandRow="1">
                <a:tableStyleId>{5C22544A-7EE6-4342-B048-85BDC9FD1C3A}</a:tableStyleId>
              </a:tblPr>
              <a:tblGrid>
                <a:gridCol w="1313817">
                  <a:extLst>
                    <a:ext uri="{9D8B030D-6E8A-4147-A177-3AD203B41FA5}">
                      <a16:colId xmlns:a16="http://schemas.microsoft.com/office/drawing/2014/main" val="4007212345"/>
                    </a:ext>
                  </a:extLst>
                </a:gridCol>
                <a:gridCol w="1313817">
                  <a:extLst>
                    <a:ext uri="{9D8B030D-6E8A-4147-A177-3AD203B41FA5}">
                      <a16:colId xmlns:a16="http://schemas.microsoft.com/office/drawing/2014/main" val="1015618717"/>
                    </a:ext>
                  </a:extLst>
                </a:gridCol>
              </a:tblGrid>
              <a:tr h="486948">
                <a:tc>
                  <a:txBody>
                    <a:bodyPr/>
                    <a:lstStyle/>
                    <a:p>
                      <a:pPr algn="ctr"/>
                      <a:r>
                        <a:rPr lang="en-IN" sz="1400" b="1" i="0" kern="1200" dirty="0">
                          <a:solidFill>
                            <a:schemeClr val="lt1"/>
                          </a:solidFill>
                          <a:effectLst/>
                          <a:latin typeface="+mn-lt"/>
                          <a:ea typeface="+mn-ea"/>
                          <a:cs typeface="+mn-cs"/>
                        </a:rPr>
                        <a:t>Quarters</a:t>
                      </a:r>
                      <a:endParaRPr lang="en-IN" sz="1400" dirty="0"/>
                    </a:p>
                  </a:txBody>
                  <a:tcPr>
                    <a:solidFill>
                      <a:schemeClr val="bg2">
                        <a:lumMod val="75000"/>
                      </a:schemeClr>
                    </a:solidFill>
                  </a:tcPr>
                </a:tc>
                <a:tc>
                  <a:txBody>
                    <a:bodyPr/>
                    <a:lstStyle/>
                    <a:p>
                      <a:pPr algn="ctr"/>
                      <a:r>
                        <a:rPr lang="en-IN" sz="1400" dirty="0"/>
                        <a:t>YoY %</a:t>
                      </a:r>
                    </a:p>
                  </a:txBody>
                  <a:tcPr>
                    <a:solidFill>
                      <a:schemeClr val="bg2">
                        <a:lumMod val="75000"/>
                      </a:schemeClr>
                    </a:solidFill>
                  </a:tcPr>
                </a:tc>
                <a:extLst>
                  <a:ext uri="{0D108BD9-81ED-4DB2-BD59-A6C34878D82A}">
                    <a16:rowId xmlns:a16="http://schemas.microsoft.com/office/drawing/2014/main" val="316048971"/>
                  </a:ext>
                </a:extLst>
              </a:tr>
              <a:tr h="486948">
                <a:tc>
                  <a:txBody>
                    <a:bodyPr/>
                    <a:lstStyle/>
                    <a:p>
                      <a:pPr algn="ctr"/>
                      <a:r>
                        <a:rPr lang="en-IN" sz="1400" dirty="0"/>
                        <a:t>Q1</a:t>
                      </a:r>
                    </a:p>
                  </a:txBody>
                  <a:tcPr/>
                </a:tc>
                <a:tc>
                  <a:txBody>
                    <a:bodyPr/>
                    <a:lstStyle/>
                    <a:p>
                      <a:pPr algn="ctr"/>
                      <a:r>
                        <a:rPr lang="en-IN" sz="1400" dirty="0"/>
                        <a:t>67.52 </a:t>
                      </a:r>
                    </a:p>
                  </a:txBody>
                  <a:tcPr/>
                </a:tc>
                <a:extLst>
                  <a:ext uri="{0D108BD9-81ED-4DB2-BD59-A6C34878D82A}">
                    <a16:rowId xmlns:a16="http://schemas.microsoft.com/office/drawing/2014/main" val="3237005885"/>
                  </a:ext>
                </a:extLst>
              </a:tr>
              <a:tr h="486948">
                <a:tc>
                  <a:txBody>
                    <a:bodyPr/>
                    <a:lstStyle/>
                    <a:p>
                      <a:pPr algn="ctr"/>
                      <a:r>
                        <a:rPr lang="en-IN" sz="1400" dirty="0"/>
                        <a:t>Q2</a:t>
                      </a:r>
                    </a:p>
                  </a:txBody>
                  <a:tcPr/>
                </a:tc>
                <a:tc>
                  <a:txBody>
                    <a:bodyPr/>
                    <a:lstStyle/>
                    <a:p>
                      <a:pPr algn="ctr"/>
                      <a:r>
                        <a:rPr lang="en-IN" sz="1400" dirty="0"/>
                        <a:t>50.67</a:t>
                      </a:r>
                    </a:p>
                  </a:txBody>
                  <a:tcPr/>
                </a:tc>
                <a:extLst>
                  <a:ext uri="{0D108BD9-81ED-4DB2-BD59-A6C34878D82A}">
                    <a16:rowId xmlns:a16="http://schemas.microsoft.com/office/drawing/2014/main" val="1812203382"/>
                  </a:ext>
                </a:extLst>
              </a:tr>
              <a:tr h="486948">
                <a:tc>
                  <a:txBody>
                    <a:bodyPr/>
                    <a:lstStyle/>
                    <a:p>
                      <a:pPr algn="ctr"/>
                      <a:r>
                        <a:rPr lang="en-IN" sz="1400" dirty="0"/>
                        <a:t>Q3</a:t>
                      </a:r>
                    </a:p>
                  </a:txBody>
                  <a:tcPr/>
                </a:tc>
                <a:tc>
                  <a:txBody>
                    <a:bodyPr/>
                    <a:lstStyle/>
                    <a:p>
                      <a:pPr algn="ctr"/>
                      <a:r>
                        <a:rPr lang="en-IN" sz="1400" dirty="0"/>
                        <a:t>57.11</a:t>
                      </a:r>
                    </a:p>
                  </a:txBody>
                  <a:tcPr/>
                </a:tc>
                <a:extLst>
                  <a:ext uri="{0D108BD9-81ED-4DB2-BD59-A6C34878D82A}">
                    <a16:rowId xmlns:a16="http://schemas.microsoft.com/office/drawing/2014/main" val="1299406352"/>
                  </a:ext>
                </a:extLst>
              </a:tr>
              <a:tr h="486948">
                <a:tc>
                  <a:txBody>
                    <a:bodyPr/>
                    <a:lstStyle/>
                    <a:p>
                      <a:pPr algn="ctr"/>
                      <a:r>
                        <a:rPr lang="en-IN" sz="1400" dirty="0"/>
                        <a:t>Q4</a:t>
                      </a:r>
                    </a:p>
                  </a:txBody>
                  <a:tcPr/>
                </a:tc>
                <a:tc>
                  <a:txBody>
                    <a:bodyPr/>
                    <a:lstStyle/>
                    <a:p>
                      <a:pPr algn="ctr"/>
                      <a:r>
                        <a:rPr lang="en-IN" sz="1400" dirty="0"/>
                        <a:t>121.76</a:t>
                      </a:r>
                    </a:p>
                  </a:txBody>
                  <a:tcPr/>
                </a:tc>
                <a:extLst>
                  <a:ext uri="{0D108BD9-81ED-4DB2-BD59-A6C34878D82A}">
                    <a16:rowId xmlns:a16="http://schemas.microsoft.com/office/drawing/2014/main" val="949455103"/>
                  </a:ext>
                </a:extLst>
              </a:tr>
            </a:tbl>
          </a:graphicData>
        </a:graphic>
      </p:graphicFrame>
    </p:spTree>
    <p:extLst>
      <p:ext uri="{BB962C8B-B14F-4D97-AF65-F5344CB8AC3E}">
        <p14:creationId xmlns:p14="http://schemas.microsoft.com/office/powerpoint/2010/main" val="106011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Effect of Temperature on Demand</a:t>
            </a:r>
            <a:endParaRPr lang="en-IN" dirty="0"/>
          </a:p>
        </p:txBody>
      </p:sp>
      <p:sp>
        <p:nvSpPr>
          <p:cNvPr id="23" name="Content Placeholder 3">
            <a:extLst>
              <a:ext uri="{FF2B5EF4-FFF2-40B4-BE49-F238E27FC236}">
                <a16:creationId xmlns:a16="http://schemas.microsoft.com/office/drawing/2014/main" id="{64C6CF86-3A9F-1E44-ED0C-B13CB65A240F}"/>
              </a:ext>
            </a:extLst>
          </p:cNvPr>
          <p:cNvSpPr txBox="1">
            <a:spLocks/>
          </p:cNvSpPr>
          <p:nvPr/>
        </p:nvSpPr>
        <p:spPr>
          <a:xfrm>
            <a:off x="1734397" y="4146477"/>
            <a:ext cx="7804812" cy="20874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endParaRPr lang="en-IN" sz="2000" dirty="0">
              <a:latin typeface="Century" panose="02040604050505020304" pitchFamily="18" charset="0"/>
            </a:endParaRPr>
          </a:p>
        </p:txBody>
      </p:sp>
      <p:pic>
        <p:nvPicPr>
          <p:cNvPr id="27" name="Content Placeholder 26">
            <a:extLst>
              <a:ext uri="{FF2B5EF4-FFF2-40B4-BE49-F238E27FC236}">
                <a16:creationId xmlns:a16="http://schemas.microsoft.com/office/drawing/2014/main" id="{B8E98D87-D33A-3E3E-D799-8292FA29B1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8103" y="897618"/>
            <a:ext cx="5740651" cy="3075840"/>
          </a:xfrm>
        </p:spPr>
      </p:pic>
      <p:pic>
        <p:nvPicPr>
          <p:cNvPr id="32" name="Content Placeholder 30">
            <a:extLst>
              <a:ext uri="{FF2B5EF4-FFF2-40B4-BE49-F238E27FC236}">
                <a16:creationId xmlns:a16="http://schemas.microsoft.com/office/drawing/2014/main" id="{ADDF6B22-CC17-5AA2-FA15-D4272DF37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03" y="897618"/>
            <a:ext cx="5806516" cy="3105043"/>
          </a:xfrm>
          <a:prstGeom prst="rect">
            <a:avLst/>
          </a:prstGeom>
        </p:spPr>
      </p:pic>
      <p:sp>
        <p:nvSpPr>
          <p:cNvPr id="34" name="Content Placeholder 33">
            <a:extLst>
              <a:ext uri="{FF2B5EF4-FFF2-40B4-BE49-F238E27FC236}">
                <a16:creationId xmlns:a16="http://schemas.microsoft.com/office/drawing/2014/main" id="{EA8A33EA-93A1-34E8-1AF5-8FD76FD37C95}"/>
              </a:ext>
            </a:extLst>
          </p:cNvPr>
          <p:cNvSpPr>
            <a:spLocks noGrp="1"/>
          </p:cNvSpPr>
          <p:nvPr>
            <p:ph sz="half" idx="2"/>
          </p:nvPr>
        </p:nvSpPr>
        <p:spPr>
          <a:xfrm>
            <a:off x="1941399" y="4680113"/>
            <a:ext cx="9596479" cy="1958472"/>
          </a:xfrm>
        </p:spPr>
        <p:txBody>
          <a:bodyPr>
            <a:normAutofit/>
          </a:bodyPr>
          <a:lstStyle/>
          <a:p>
            <a:r>
              <a:rPr lang="en-US" sz="1600" dirty="0"/>
              <a:t>We can see a huge positive correlation between customer count and the average temperature (around 90%).</a:t>
            </a:r>
          </a:p>
          <a:p>
            <a:r>
              <a:rPr lang="en-US" sz="1600" dirty="0"/>
              <a:t>As the temperature decreases, the demand for </a:t>
            </a:r>
            <a:r>
              <a:rPr lang="en-US" sz="1600" dirty="0" err="1"/>
              <a:t>Yulu</a:t>
            </a:r>
            <a:r>
              <a:rPr lang="en-US" sz="1600" dirty="0"/>
              <a:t> bikes also decreases.</a:t>
            </a:r>
            <a:endParaRPr lang="en-IN" sz="1600" dirty="0"/>
          </a:p>
        </p:txBody>
      </p:sp>
      <p:sp>
        <p:nvSpPr>
          <p:cNvPr id="39" name="Rectangle 38">
            <a:extLst>
              <a:ext uri="{FF2B5EF4-FFF2-40B4-BE49-F238E27FC236}">
                <a16:creationId xmlns:a16="http://schemas.microsoft.com/office/drawing/2014/main" id="{D8B5F214-0D70-B3CF-AEAB-DE8CC7884977}"/>
              </a:ext>
            </a:extLst>
          </p:cNvPr>
          <p:cNvSpPr/>
          <p:nvPr/>
        </p:nvSpPr>
        <p:spPr>
          <a:xfrm>
            <a:off x="9891271" y="4365961"/>
            <a:ext cx="431515" cy="77997"/>
          </a:xfrm>
          <a:prstGeom prst="rect">
            <a:avLst/>
          </a:prstGeom>
          <a:solidFill>
            <a:srgbClr val="F6491E"/>
          </a:solidFill>
          <a:ln>
            <a:solidFill>
              <a:srgbClr val="F649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DD637DF1-DC2D-80CE-E7B4-1A8CEC453FEE}"/>
              </a:ext>
            </a:extLst>
          </p:cNvPr>
          <p:cNvSpPr txBox="1"/>
          <p:nvPr/>
        </p:nvSpPr>
        <p:spPr>
          <a:xfrm>
            <a:off x="10340939" y="4042796"/>
            <a:ext cx="2393878" cy="323165"/>
          </a:xfrm>
          <a:prstGeom prst="rect">
            <a:avLst/>
          </a:prstGeom>
          <a:noFill/>
        </p:spPr>
        <p:txBody>
          <a:bodyPr wrap="square" rtlCol="0">
            <a:spAutoFit/>
          </a:bodyPr>
          <a:lstStyle/>
          <a:p>
            <a:r>
              <a:rPr lang="en-IN" sz="1500" dirty="0"/>
              <a:t>Average Traffic</a:t>
            </a:r>
          </a:p>
        </p:txBody>
      </p:sp>
      <p:sp>
        <p:nvSpPr>
          <p:cNvPr id="41" name="TextBox 40">
            <a:extLst>
              <a:ext uri="{FF2B5EF4-FFF2-40B4-BE49-F238E27FC236}">
                <a16:creationId xmlns:a16="http://schemas.microsoft.com/office/drawing/2014/main" id="{F3371023-D5FC-36AF-9A42-5BAD935BB010}"/>
              </a:ext>
            </a:extLst>
          </p:cNvPr>
          <p:cNvSpPr txBox="1"/>
          <p:nvPr/>
        </p:nvSpPr>
        <p:spPr>
          <a:xfrm>
            <a:off x="10340939" y="4228567"/>
            <a:ext cx="2393878" cy="323165"/>
          </a:xfrm>
          <a:prstGeom prst="rect">
            <a:avLst/>
          </a:prstGeom>
          <a:noFill/>
        </p:spPr>
        <p:txBody>
          <a:bodyPr wrap="square" rtlCol="0">
            <a:spAutoFit/>
          </a:bodyPr>
          <a:lstStyle/>
          <a:p>
            <a:r>
              <a:rPr lang="en-IN" sz="1500" dirty="0"/>
              <a:t>Average Temperature</a:t>
            </a:r>
          </a:p>
        </p:txBody>
      </p:sp>
      <p:sp>
        <p:nvSpPr>
          <p:cNvPr id="42" name="Rectangle 41">
            <a:extLst>
              <a:ext uri="{FF2B5EF4-FFF2-40B4-BE49-F238E27FC236}">
                <a16:creationId xmlns:a16="http://schemas.microsoft.com/office/drawing/2014/main" id="{168B283B-AD1F-1E7B-8D55-95AD896DFEA6}"/>
              </a:ext>
            </a:extLst>
          </p:cNvPr>
          <p:cNvSpPr/>
          <p:nvPr/>
        </p:nvSpPr>
        <p:spPr>
          <a:xfrm>
            <a:off x="9891271" y="4159453"/>
            <a:ext cx="431515" cy="77997"/>
          </a:xfrm>
          <a:prstGeom prst="rect">
            <a:avLst/>
          </a:prstGeom>
          <a:solidFill>
            <a:srgbClr val="196CEC"/>
          </a:solidFill>
          <a:ln>
            <a:solidFill>
              <a:srgbClr val="196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0752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488342" y="0"/>
            <a:ext cx="10018713" cy="934947"/>
          </a:xfrm>
        </p:spPr>
        <p:txBody>
          <a:bodyPr/>
          <a:lstStyle/>
          <a:p>
            <a:r>
              <a:rPr lang="en-IN" dirty="0">
                <a:latin typeface="MV Boli" panose="02000500030200090000" pitchFamily="2" charset="0"/>
                <a:cs typeface="MV Boli" panose="02000500030200090000" pitchFamily="2" charset="0"/>
              </a:rPr>
              <a:t>Effect of Humidity on Demand</a:t>
            </a:r>
            <a:endParaRPr lang="en-IN" dirty="0"/>
          </a:p>
        </p:txBody>
      </p:sp>
      <p:sp>
        <p:nvSpPr>
          <p:cNvPr id="16" name="Rectangle 15">
            <a:extLst>
              <a:ext uri="{FF2B5EF4-FFF2-40B4-BE49-F238E27FC236}">
                <a16:creationId xmlns:a16="http://schemas.microsoft.com/office/drawing/2014/main" id="{8C4966E4-C62C-F966-7793-B94EF2E6BEFE}"/>
              </a:ext>
            </a:extLst>
          </p:cNvPr>
          <p:cNvSpPr/>
          <p:nvPr/>
        </p:nvSpPr>
        <p:spPr>
          <a:xfrm>
            <a:off x="10049030" y="4366902"/>
            <a:ext cx="431515" cy="77997"/>
          </a:xfrm>
          <a:prstGeom prst="rect">
            <a:avLst/>
          </a:prstGeom>
          <a:solidFill>
            <a:srgbClr val="F6491E"/>
          </a:solidFill>
          <a:ln>
            <a:solidFill>
              <a:srgbClr val="F649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9114B0A-1BF2-1199-4E74-9E9A4D3895D1}"/>
              </a:ext>
            </a:extLst>
          </p:cNvPr>
          <p:cNvSpPr txBox="1"/>
          <p:nvPr/>
        </p:nvSpPr>
        <p:spPr>
          <a:xfrm>
            <a:off x="10457603" y="4043737"/>
            <a:ext cx="2393878" cy="323165"/>
          </a:xfrm>
          <a:prstGeom prst="rect">
            <a:avLst/>
          </a:prstGeom>
          <a:noFill/>
        </p:spPr>
        <p:txBody>
          <a:bodyPr wrap="square" rtlCol="0">
            <a:spAutoFit/>
          </a:bodyPr>
          <a:lstStyle/>
          <a:p>
            <a:r>
              <a:rPr lang="en-IN" sz="1500" dirty="0"/>
              <a:t>Average Traffic</a:t>
            </a:r>
          </a:p>
        </p:txBody>
      </p:sp>
      <p:sp>
        <p:nvSpPr>
          <p:cNvPr id="18" name="TextBox 17">
            <a:extLst>
              <a:ext uri="{FF2B5EF4-FFF2-40B4-BE49-F238E27FC236}">
                <a16:creationId xmlns:a16="http://schemas.microsoft.com/office/drawing/2014/main" id="{06A4B111-2B7E-AD9F-DE5C-6C72D8A1AD35}"/>
              </a:ext>
            </a:extLst>
          </p:cNvPr>
          <p:cNvSpPr txBox="1"/>
          <p:nvPr/>
        </p:nvSpPr>
        <p:spPr>
          <a:xfrm>
            <a:off x="10457603" y="4221313"/>
            <a:ext cx="2393878" cy="323165"/>
          </a:xfrm>
          <a:prstGeom prst="rect">
            <a:avLst/>
          </a:prstGeom>
          <a:noFill/>
        </p:spPr>
        <p:txBody>
          <a:bodyPr wrap="square" rtlCol="0">
            <a:spAutoFit/>
          </a:bodyPr>
          <a:lstStyle/>
          <a:p>
            <a:r>
              <a:rPr lang="en-IN" sz="1500" dirty="0"/>
              <a:t>Average Humidity</a:t>
            </a:r>
          </a:p>
        </p:txBody>
      </p:sp>
      <p:sp>
        <p:nvSpPr>
          <p:cNvPr id="23" name="Content Placeholder 3">
            <a:extLst>
              <a:ext uri="{FF2B5EF4-FFF2-40B4-BE49-F238E27FC236}">
                <a16:creationId xmlns:a16="http://schemas.microsoft.com/office/drawing/2014/main" id="{64C6CF86-3A9F-1E44-ED0C-B13CB65A240F}"/>
              </a:ext>
            </a:extLst>
          </p:cNvPr>
          <p:cNvSpPr txBox="1">
            <a:spLocks/>
          </p:cNvSpPr>
          <p:nvPr/>
        </p:nvSpPr>
        <p:spPr>
          <a:xfrm>
            <a:off x="1734397" y="4146477"/>
            <a:ext cx="7804812" cy="20874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endParaRPr lang="en-IN" sz="2000" dirty="0">
              <a:latin typeface="Century" panose="02040604050505020304" pitchFamily="18" charset="0"/>
            </a:endParaRPr>
          </a:p>
        </p:txBody>
      </p:sp>
      <p:sp>
        <p:nvSpPr>
          <p:cNvPr id="26" name="Content Placeholder 33">
            <a:extLst>
              <a:ext uri="{FF2B5EF4-FFF2-40B4-BE49-F238E27FC236}">
                <a16:creationId xmlns:a16="http://schemas.microsoft.com/office/drawing/2014/main" id="{B84F1471-4774-47FD-3720-09F0B8C0747F}"/>
              </a:ext>
            </a:extLst>
          </p:cNvPr>
          <p:cNvSpPr txBox="1">
            <a:spLocks/>
          </p:cNvSpPr>
          <p:nvPr/>
        </p:nvSpPr>
        <p:spPr>
          <a:xfrm>
            <a:off x="1910576" y="4938178"/>
            <a:ext cx="9596479" cy="142636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1600" dirty="0"/>
              <a:t>We can see a huge positive correlation between customer count and the average humidity (around 80%)</a:t>
            </a:r>
          </a:p>
          <a:p>
            <a:r>
              <a:rPr lang="en-US" sz="1600" dirty="0"/>
              <a:t>As the humidity decreases, the demand for </a:t>
            </a:r>
            <a:r>
              <a:rPr lang="en-US" sz="1600" dirty="0" err="1"/>
              <a:t>Yulu</a:t>
            </a:r>
            <a:r>
              <a:rPr lang="en-US" sz="1600" dirty="0"/>
              <a:t> bikes also decreases.</a:t>
            </a:r>
            <a:endParaRPr lang="en-IN" sz="1600" dirty="0"/>
          </a:p>
        </p:txBody>
      </p:sp>
      <p:pic>
        <p:nvPicPr>
          <p:cNvPr id="32" name="Content Placeholder 31">
            <a:extLst>
              <a:ext uri="{FF2B5EF4-FFF2-40B4-BE49-F238E27FC236}">
                <a16:creationId xmlns:a16="http://schemas.microsoft.com/office/drawing/2014/main" id="{7C61BA04-3F1A-6832-E4CC-4191B174A1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1085" y="800712"/>
            <a:ext cx="5772326" cy="3240006"/>
          </a:xfrm>
        </p:spPr>
      </p:pic>
      <p:pic>
        <p:nvPicPr>
          <p:cNvPr id="34" name="Content Placeholder 33">
            <a:extLst>
              <a:ext uri="{FF2B5EF4-FFF2-40B4-BE49-F238E27FC236}">
                <a16:creationId xmlns:a16="http://schemas.microsoft.com/office/drawing/2014/main" id="{32EFAB34-4507-68E5-49EE-BE41419158E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8261" y="800712"/>
            <a:ext cx="5802136" cy="3240007"/>
          </a:xfrm>
        </p:spPr>
      </p:pic>
      <p:sp>
        <p:nvSpPr>
          <p:cNvPr id="35" name="Rectangle 34">
            <a:extLst>
              <a:ext uri="{FF2B5EF4-FFF2-40B4-BE49-F238E27FC236}">
                <a16:creationId xmlns:a16="http://schemas.microsoft.com/office/drawing/2014/main" id="{B8493F98-7AD0-2667-75CA-0F669B594C94}"/>
              </a:ext>
            </a:extLst>
          </p:cNvPr>
          <p:cNvSpPr/>
          <p:nvPr/>
        </p:nvSpPr>
        <p:spPr>
          <a:xfrm>
            <a:off x="10049030" y="4164812"/>
            <a:ext cx="431515" cy="77997"/>
          </a:xfrm>
          <a:prstGeom prst="rect">
            <a:avLst/>
          </a:prstGeom>
          <a:solidFill>
            <a:srgbClr val="196CEC"/>
          </a:solidFill>
          <a:ln>
            <a:solidFill>
              <a:srgbClr val="196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6207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Effect of Windspeed on Demand</a:t>
            </a:r>
            <a:endParaRPr lang="en-IN" dirty="0"/>
          </a:p>
        </p:txBody>
      </p:sp>
      <p:pic>
        <p:nvPicPr>
          <p:cNvPr id="6" name="Content Placeholder 5">
            <a:extLst>
              <a:ext uri="{FF2B5EF4-FFF2-40B4-BE49-F238E27FC236}">
                <a16:creationId xmlns:a16="http://schemas.microsoft.com/office/drawing/2014/main" id="{608A1B7F-2266-5DF6-AAF2-C9F515E3C1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8996" y="843226"/>
            <a:ext cx="6147852" cy="3328297"/>
          </a:xfrm>
        </p:spPr>
      </p:pic>
      <p:pic>
        <p:nvPicPr>
          <p:cNvPr id="11" name="Content Placeholder 10">
            <a:extLst>
              <a:ext uri="{FF2B5EF4-FFF2-40B4-BE49-F238E27FC236}">
                <a16:creationId xmlns:a16="http://schemas.microsoft.com/office/drawing/2014/main" id="{4FBD56E8-1DDA-27ED-20D1-2282F1E309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2034" y="846889"/>
            <a:ext cx="6092790" cy="3274845"/>
          </a:xfrm>
        </p:spPr>
      </p:pic>
      <p:sp>
        <p:nvSpPr>
          <p:cNvPr id="12" name="Content Placeholder 33">
            <a:extLst>
              <a:ext uri="{FF2B5EF4-FFF2-40B4-BE49-F238E27FC236}">
                <a16:creationId xmlns:a16="http://schemas.microsoft.com/office/drawing/2014/main" id="{EFEC19A0-7476-EB61-8743-87674EEDA0A9}"/>
              </a:ext>
            </a:extLst>
          </p:cNvPr>
          <p:cNvSpPr txBox="1">
            <a:spLocks/>
          </p:cNvSpPr>
          <p:nvPr/>
        </p:nvSpPr>
        <p:spPr>
          <a:xfrm>
            <a:off x="1951673" y="4998679"/>
            <a:ext cx="10048543" cy="16017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1600" dirty="0"/>
              <a:t>We can also see a very strong negative correlation between customer count and windspeed  ( -80%)</a:t>
            </a:r>
          </a:p>
          <a:p>
            <a:r>
              <a:rPr lang="en-US" sz="1600" dirty="0"/>
              <a:t>As the windspeed increases, the demand for </a:t>
            </a:r>
            <a:r>
              <a:rPr lang="en-US" sz="1600" dirty="0" err="1"/>
              <a:t>Yulu</a:t>
            </a:r>
            <a:r>
              <a:rPr lang="en-US" sz="1600" dirty="0"/>
              <a:t> bikes actually decreases.</a:t>
            </a:r>
            <a:endParaRPr lang="en-IN" sz="1600" dirty="0"/>
          </a:p>
        </p:txBody>
      </p:sp>
      <p:sp>
        <p:nvSpPr>
          <p:cNvPr id="13" name="Rectangle 12">
            <a:extLst>
              <a:ext uri="{FF2B5EF4-FFF2-40B4-BE49-F238E27FC236}">
                <a16:creationId xmlns:a16="http://schemas.microsoft.com/office/drawing/2014/main" id="{100A3F2C-4DEC-DA42-0A32-444C8C77D74F}"/>
              </a:ext>
            </a:extLst>
          </p:cNvPr>
          <p:cNvSpPr/>
          <p:nvPr/>
        </p:nvSpPr>
        <p:spPr>
          <a:xfrm>
            <a:off x="10049030" y="4366902"/>
            <a:ext cx="431515" cy="77997"/>
          </a:xfrm>
          <a:prstGeom prst="rect">
            <a:avLst/>
          </a:prstGeom>
          <a:solidFill>
            <a:srgbClr val="F6491E"/>
          </a:solidFill>
          <a:ln>
            <a:solidFill>
              <a:srgbClr val="F649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F7F03E19-0CD1-BB33-E643-620C38CC57EB}"/>
              </a:ext>
            </a:extLst>
          </p:cNvPr>
          <p:cNvSpPr txBox="1"/>
          <p:nvPr/>
        </p:nvSpPr>
        <p:spPr>
          <a:xfrm>
            <a:off x="10457603" y="4043737"/>
            <a:ext cx="2393878" cy="323165"/>
          </a:xfrm>
          <a:prstGeom prst="rect">
            <a:avLst/>
          </a:prstGeom>
          <a:noFill/>
        </p:spPr>
        <p:txBody>
          <a:bodyPr wrap="square" rtlCol="0">
            <a:spAutoFit/>
          </a:bodyPr>
          <a:lstStyle/>
          <a:p>
            <a:r>
              <a:rPr lang="en-IN" sz="1500" dirty="0"/>
              <a:t>Average Traffic</a:t>
            </a:r>
          </a:p>
        </p:txBody>
      </p:sp>
      <p:sp>
        <p:nvSpPr>
          <p:cNvPr id="19" name="TextBox 18">
            <a:extLst>
              <a:ext uri="{FF2B5EF4-FFF2-40B4-BE49-F238E27FC236}">
                <a16:creationId xmlns:a16="http://schemas.microsoft.com/office/drawing/2014/main" id="{9129A7D4-90F8-3477-9D80-34374124317E}"/>
              </a:ext>
            </a:extLst>
          </p:cNvPr>
          <p:cNvSpPr txBox="1"/>
          <p:nvPr/>
        </p:nvSpPr>
        <p:spPr>
          <a:xfrm>
            <a:off x="10457603" y="4221313"/>
            <a:ext cx="2393878" cy="323165"/>
          </a:xfrm>
          <a:prstGeom prst="rect">
            <a:avLst/>
          </a:prstGeom>
          <a:noFill/>
        </p:spPr>
        <p:txBody>
          <a:bodyPr wrap="square" rtlCol="0">
            <a:spAutoFit/>
          </a:bodyPr>
          <a:lstStyle/>
          <a:p>
            <a:r>
              <a:rPr lang="en-IN" sz="1500" dirty="0"/>
              <a:t>Average Windspeed</a:t>
            </a:r>
          </a:p>
        </p:txBody>
      </p:sp>
      <p:sp>
        <p:nvSpPr>
          <p:cNvPr id="20" name="Rectangle 19">
            <a:extLst>
              <a:ext uri="{FF2B5EF4-FFF2-40B4-BE49-F238E27FC236}">
                <a16:creationId xmlns:a16="http://schemas.microsoft.com/office/drawing/2014/main" id="{33B5AD6D-12D0-0E08-6785-9994941B6CB2}"/>
              </a:ext>
            </a:extLst>
          </p:cNvPr>
          <p:cNvSpPr/>
          <p:nvPr/>
        </p:nvSpPr>
        <p:spPr>
          <a:xfrm>
            <a:off x="10049030" y="4164812"/>
            <a:ext cx="431515" cy="77997"/>
          </a:xfrm>
          <a:prstGeom prst="rect">
            <a:avLst/>
          </a:prstGeom>
          <a:solidFill>
            <a:srgbClr val="196CEC"/>
          </a:solidFill>
          <a:ln>
            <a:solidFill>
              <a:srgbClr val="196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0060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Registered vs Casual Customers</a:t>
            </a:r>
            <a:endParaRPr lang="en-IN" dirty="0"/>
          </a:p>
        </p:txBody>
      </p:sp>
      <p:sp>
        <p:nvSpPr>
          <p:cNvPr id="13" name="Rectangle 12">
            <a:extLst>
              <a:ext uri="{FF2B5EF4-FFF2-40B4-BE49-F238E27FC236}">
                <a16:creationId xmlns:a16="http://schemas.microsoft.com/office/drawing/2014/main" id="{A821EEA7-F5C8-02E4-C6D7-FDE93B331A05}"/>
              </a:ext>
            </a:extLst>
          </p:cNvPr>
          <p:cNvSpPr/>
          <p:nvPr/>
        </p:nvSpPr>
        <p:spPr>
          <a:xfrm>
            <a:off x="9792375" y="4423440"/>
            <a:ext cx="431515" cy="77997"/>
          </a:xfrm>
          <a:prstGeom prst="rect">
            <a:avLst/>
          </a:prstGeom>
          <a:solidFill>
            <a:srgbClr val="C5B7C7"/>
          </a:solidFill>
          <a:ln>
            <a:solidFill>
              <a:srgbClr val="C5B7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292A25C3-A378-AD48-FC8B-7E9466DA6BB7}"/>
              </a:ext>
            </a:extLst>
          </p:cNvPr>
          <p:cNvSpPr/>
          <p:nvPr/>
        </p:nvSpPr>
        <p:spPr>
          <a:xfrm>
            <a:off x="9792376" y="4628588"/>
            <a:ext cx="431515" cy="77997"/>
          </a:xfrm>
          <a:prstGeom prst="rect">
            <a:avLst/>
          </a:prstGeom>
          <a:solidFill>
            <a:srgbClr val="196CEC"/>
          </a:solidFill>
          <a:ln>
            <a:solidFill>
              <a:srgbClr val="196C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4AC543B4-C1EC-A4F3-5B6E-AE7ECD092067}"/>
              </a:ext>
            </a:extLst>
          </p:cNvPr>
          <p:cNvSpPr txBox="1"/>
          <p:nvPr/>
        </p:nvSpPr>
        <p:spPr>
          <a:xfrm>
            <a:off x="10260404" y="4288355"/>
            <a:ext cx="2393878" cy="553998"/>
          </a:xfrm>
          <a:prstGeom prst="rect">
            <a:avLst/>
          </a:prstGeom>
          <a:noFill/>
        </p:spPr>
        <p:txBody>
          <a:bodyPr wrap="square" rtlCol="0">
            <a:spAutoFit/>
          </a:bodyPr>
          <a:lstStyle/>
          <a:p>
            <a:r>
              <a:rPr lang="en-IN" sz="1500" dirty="0"/>
              <a:t>Casual Customers</a:t>
            </a:r>
          </a:p>
          <a:p>
            <a:endParaRPr lang="en-IN" sz="1500" dirty="0"/>
          </a:p>
        </p:txBody>
      </p:sp>
      <p:sp>
        <p:nvSpPr>
          <p:cNvPr id="16" name="TextBox 15">
            <a:extLst>
              <a:ext uri="{FF2B5EF4-FFF2-40B4-BE49-F238E27FC236}">
                <a16:creationId xmlns:a16="http://schemas.microsoft.com/office/drawing/2014/main" id="{67ED623B-DE4B-D697-A5F3-FB6F2B549168}"/>
              </a:ext>
            </a:extLst>
          </p:cNvPr>
          <p:cNvSpPr txBox="1"/>
          <p:nvPr/>
        </p:nvSpPr>
        <p:spPr>
          <a:xfrm>
            <a:off x="10260404" y="4506005"/>
            <a:ext cx="2393878" cy="323165"/>
          </a:xfrm>
          <a:prstGeom prst="rect">
            <a:avLst/>
          </a:prstGeom>
          <a:noFill/>
        </p:spPr>
        <p:txBody>
          <a:bodyPr wrap="square" rtlCol="0">
            <a:spAutoFit/>
          </a:bodyPr>
          <a:lstStyle/>
          <a:p>
            <a:r>
              <a:rPr lang="en-IN" sz="1500" dirty="0"/>
              <a:t>Registered Customers</a:t>
            </a:r>
          </a:p>
        </p:txBody>
      </p:sp>
      <p:sp>
        <p:nvSpPr>
          <p:cNvPr id="27" name="Content Placeholder 33">
            <a:extLst>
              <a:ext uri="{FF2B5EF4-FFF2-40B4-BE49-F238E27FC236}">
                <a16:creationId xmlns:a16="http://schemas.microsoft.com/office/drawing/2014/main" id="{9752608F-449F-C6D6-3107-D5BDFBE5E6F4}"/>
              </a:ext>
            </a:extLst>
          </p:cNvPr>
          <p:cNvSpPr txBox="1">
            <a:spLocks/>
          </p:cNvSpPr>
          <p:nvPr/>
        </p:nvSpPr>
        <p:spPr>
          <a:xfrm>
            <a:off x="1871192" y="4619452"/>
            <a:ext cx="10530820" cy="205469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IN" sz="1600" dirty="0"/>
              <a:t>A great news for </a:t>
            </a:r>
            <a:r>
              <a:rPr lang="en-IN" sz="1600" dirty="0" err="1"/>
              <a:t>Yulu</a:t>
            </a:r>
            <a:r>
              <a:rPr lang="en-IN" sz="1600" dirty="0"/>
              <a:t> Bikes, 83% of the total customers are actually registered users.</a:t>
            </a:r>
          </a:p>
          <a:p>
            <a:r>
              <a:rPr lang="en-US" sz="1600" dirty="0"/>
              <a:t>Registered customers prefer using the </a:t>
            </a:r>
            <a:r>
              <a:rPr lang="en-US" sz="1600" dirty="0" err="1"/>
              <a:t>Yulu</a:t>
            </a:r>
            <a:r>
              <a:rPr lang="en-US" sz="1600" dirty="0"/>
              <a:t> bikes during the working days, that could be due to the fact that most of the working professionals prefer registered services for daily commuting.</a:t>
            </a:r>
          </a:p>
          <a:p>
            <a:r>
              <a:rPr lang="en-US" sz="1600" dirty="0"/>
              <a:t>Non registered (casual) customers prefer using </a:t>
            </a:r>
            <a:r>
              <a:rPr lang="en-US" sz="1600" dirty="0" err="1"/>
              <a:t>Yulu</a:t>
            </a:r>
            <a:r>
              <a:rPr lang="en-US" sz="1600" dirty="0"/>
              <a:t> on a holiday more than a working day</a:t>
            </a:r>
            <a:endParaRPr lang="en-IN" sz="1600" dirty="0"/>
          </a:p>
        </p:txBody>
      </p:sp>
      <p:pic>
        <p:nvPicPr>
          <p:cNvPr id="31" name="Content Placeholder 30">
            <a:extLst>
              <a:ext uri="{FF2B5EF4-FFF2-40B4-BE49-F238E27FC236}">
                <a16:creationId xmlns:a16="http://schemas.microsoft.com/office/drawing/2014/main" id="{A2C16BF2-6089-F9F4-1F5B-2E4CF7B560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80160" y="1012645"/>
            <a:ext cx="5184417" cy="3240260"/>
          </a:xfrm>
        </p:spPr>
      </p:pic>
      <p:pic>
        <p:nvPicPr>
          <p:cNvPr id="35" name="Content Placeholder 34">
            <a:extLst>
              <a:ext uri="{FF2B5EF4-FFF2-40B4-BE49-F238E27FC236}">
                <a16:creationId xmlns:a16="http://schemas.microsoft.com/office/drawing/2014/main" id="{0EE9BB6E-E1B8-5D7B-EE12-7F13E2165C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10849" y="757245"/>
            <a:ext cx="6952981" cy="4055905"/>
          </a:xfrm>
        </p:spPr>
      </p:pic>
    </p:spTree>
    <p:extLst>
      <p:ext uri="{BB962C8B-B14F-4D97-AF65-F5344CB8AC3E}">
        <p14:creationId xmlns:p14="http://schemas.microsoft.com/office/powerpoint/2010/main" val="57415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823358" y="767137"/>
            <a:ext cx="10156310" cy="5623388"/>
          </a:xfrm>
        </p:spPr>
        <p:txBody>
          <a:bodyPr/>
          <a:lstStyle/>
          <a:p>
            <a:r>
              <a:rPr lang="en-US" dirty="0"/>
              <a:t>Overall, things look very optimistic for </a:t>
            </a:r>
            <a:r>
              <a:rPr lang="en-US" dirty="0" err="1"/>
              <a:t>Yulu</a:t>
            </a:r>
            <a:r>
              <a:rPr lang="en-US" dirty="0"/>
              <a:t> Bikes. The popularity of  </a:t>
            </a:r>
            <a:r>
              <a:rPr lang="en-US" dirty="0" err="1"/>
              <a:t>Yulu</a:t>
            </a:r>
            <a:r>
              <a:rPr lang="en-US" dirty="0"/>
              <a:t> Bikes is on a rise per year.</a:t>
            </a:r>
          </a:p>
          <a:p>
            <a:pPr marL="0" indent="0">
              <a:buNone/>
            </a:pPr>
            <a:r>
              <a:rPr lang="en-US" dirty="0"/>
              <a:t>All the quarters have seen a positive YoY growth :  </a:t>
            </a:r>
          </a:p>
          <a:p>
            <a:pPr marL="0" indent="0">
              <a:buNone/>
            </a:pPr>
            <a:r>
              <a:rPr lang="en-US" dirty="0"/>
              <a:t>  Q1 : +68%</a:t>
            </a:r>
          </a:p>
          <a:p>
            <a:pPr marL="0" indent="0">
              <a:buNone/>
            </a:pPr>
            <a:r>
              <a:rPr lang="en-US" dirty="0"/>
              <a:t>  Q2 : +51%</a:t>
            </a:r>
          </a:p>
          <a:p>
            <a:pPr marL="0" indent="0">
              <a:buNone/>
            </a:pPr>
            <a:r>
              <a:rPr lang="en-US" dirty="0"/>
              <a:t>  Q3 : +57%</a:t>
            </a:r>
          </a:p>
          <a:p>
            <a:pPr marL="0" indent="0">
              <a:buNone/>
            </a:pPr>
            <a:r>
              <a:rPr lang="en-US" dirty="0"/>
              <a:t>  Q4 : +122%</a:t>
            </a:r>
          </a:p>
          <a:p>
            <a:pPr marL="0" indent="0">
              <a:buNone/>
            </a:pPr>
            <a:endParaRPr lang="en-US" dirty="0"/>
          </a:p>
          <a:p>
            <a:r>
              <a:rPr lang="en-US" u="sng" dirty="0"/>
              <a:t>SEASONS</a:t>
            </a:r>
            <a:r>
              <a:rPr lang="en-US" dirty="0"/>
              <a:t> :</a:t>
            </a:r>
          </a:p>
          <a:p>
            <a:pPr marL="0" indent="0">
              <a:buNone/>
            </a:pPr>
            <a:r>
              <a:rPr lang="en-US" dirty="0"/>
              <a:t> </a:t>
            </a:r>
            <a:r>
              <a:rPr lang="en-US" dirty="0" err="1"/>
              <a:t>Yulu</a:t>
            </a:r>
            <a:r>
              <a:rPr lang="en-US" dirty="0"/>
              <a:t> sees the highest demand during Fall and Summer seasons, while demand drops during Spring.   </a:t>
            </a:r>
          </a:p>
          <a:p>
            <a:pPr marL="0" indent="0">
              <a:buNone/>
            </a:pPr>
            <a:r>
              <a:rPr lang="en-US" dirty="0"/>
              <a:t> </a:t>
            </a:r>
          </a:p>
          <a:p>
            <a:pPr marL="0" indent="0">
              <a:buNone/>
            </a:pPr>
            <a:r>
              <a:rPr lang="en-US" dirty="0"/>
              <a:t> </a:t>
            </a:r>
            <a:r>
              <a:rPr lang="en-US" dirty="0">
                <a:solidFill>
                  <a:srgbClr val="FF0000"/>
                </a:solidFill>
              </a:rPr>
              <a:t>YULU : should focus on strengthening the demands in Fall and Summer, while need to focus on creating marketing campaigns &amp; providing lucrative offers  during Spring season.</a:t>
            </a:r>
          </a:p>
        </p:txBody>
      </p:sp>
      <p:sp>
        <p:nvSpPr>
          <p:cNvPr id="8" name="Title 1">
            <a:extLst>
              <a:ext uri="{FF2B5EF4-FFF2-40B4-BE49-F238E27FC236}">
                <a16:creationId xmlns:a16="http://schemas.microsoft.com/office/drawing/2014/main" id="{3E103BD8-6C9C-3215-C9E8-B95BC9231A0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Tree>
    <p:extLst>
      <p:ext uri="{BB962C8B-B14F-4D97-AF65-F5344CB8AC3E}">
        <p14:creationId xmlns:p14="http://schemas.microsoft.com/office/powerpoint/2010/main" val="1830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843908" y="1043682"/>
            <a:ext cx="10018713" cy="5521505"/>
          </a:xfrm>
        </p:spPr>
        <p:txBody>
          <a:bodyPr>
            <a:normAutofit fontScale="92500" lnSpcReduction="10000"/>
          </a:bodyPr>
          <a:lstStyle/>
          <a:p>
            <a:r>
              <a:rPr lang="en-US" u="sng" dirty="0"/>
              <a:t>WEATHER</a:t>
            </a:r>
            <a:r>
              <a:rPr lang="en-US" dirty="0"/>
              <a:t> :    </a:t>
            </a:r>
          </a:p>
          <a:p>
            <a:pPr marL="0" indent="0">
              <a:buNone/>
            </a:pPr>
            <a:r>
              <a:rPr lang="en-US" dirty="0"/>
              <a:t>Majority of the customers prefer a clear weather, with cloudy weather being the second most preferred weather.</a:t>
            </a:r>
          </a:p>
          <a:p>
            <a:pPr>
              <a:buFontTx/>
              <a:buChar char="-"/>
            </a:pPr>
            <a:endParaRPr lang="en-US" dirty="0"/>
          </a:p>
          <a:p>
            <a:pPr marL="0" indent="0">
              <a:buNone/>
            </a:pPr>
            <a:r>
              <a:rPr lang="en-US" dirty="0">
                <a:solidFill>
                  <a:srgbClr val="FF0000"/>
                </a:solidFill>
              </a:rPr>
              <a:t>    YULU : should experiment with surge pricing on a cloudy day.</a:t>
            </a:r>
          </a:p>
          <a:p>
            <a:pPr marL="0" indent="0">
              <a:buNone/>
            </a:pPr>
            <a:endParaRPr lang="en-US" dirty="0">
              <a:solidFill>
                <a:srgbClr val="FF0000"/>
              </a:solidFill>
            </a:endParaRPr>
          </a:p>
          <a:p>
            <a:r>
              <a:rPr lang="en-US" u="sng" dirty="0"/>
              <a:t>SEASON + WEATHER </a:t>
            </a:r>
            <a:r>
              <a:rPr lang="en-US" dirty="0"/>
              <a:t>:</a:t>
            </a:r>
          </a:p>
          <a:p>
            <a:pPr marL="0" indent="0">
              <a:buNone/>
            </a:pPr>
            <a:r>
              <a:rPr lang="en-US" dirty="0"/>
              <a:t>The top most conditions with the highest demand for </a:t>
            </a:r>
            <a:r>
              <a:rPr lang="en-US" dirty="0" err="1"/>
              <a:t>Yulu</a:t>
            </a:r>
            <a:r>
              <a:rPr lang="en-US" dirty="0"/>
              <a:t> Bikes are during Clear weather during Fall, Summer and Winter, along with Cloudy conditions during Fall and Winter.</a:t>
            </a:r>
          </a:p>
          <a:p>
            <a:pPr marL="0" indent="0">
              <a:buNone/>
            </a:pPr>
            <a:endParaRPr lang="en-US" dirty="0"/>
          </a:p>
          <a:p>
            <a:pPr marL="0" indent="0">
              <a:buNone/>
            </a:pPr>
            <a:r>
              <a:rPr lang="en-US" dirty="0"/>
              <a:t>    </a:t>
            </a:r>
            <a:r>
              <a:rPr lang="en-US" dirty="0">
                <a:solidFill>
                  <a:srgbClr val="F6491E"/>
                </a:solidFill>
              </a:rPr>
              <a:t>YULU : should experiment with surge pricing for conditions such as:</a:t>
            </a:r>
          </a:p>
          <a:p>
            <a:pPr marL="0" indent="0">
              <a:buNone/>
            </a:pPr>
            <a:r>
              <a:rPr lang="en-US" dirty="0">
                <a:solidFill>
                  <a:srgbClr val="F6491E"/>
                </a:solidFill>
              </a:rPr>
              <a:t>	 Fall &amp; Clear</a:t>
            </a:r>
          </a:p>
          <a:p>
            <a:pPr marL="0" indent="0">
              <a:buNone/>
            </a:pPr>
            <a:r>
              <a:rPr lang="en-US" dirty="0">
                <a:solidFill>
                  <a:srgbClr val="F6491E"/>
                </a:solidFill>
              </a:rPr>
              <a:t>           Summer &amp; Clear</a:t>
            </a:r>
          </a:p>
          <a:p>
            <a:pPr marL="0" indent="0">
              <a:buNone/>
            </a:pPr>
            <a:r>
              <a:rPr lang="en-US" dirty="0">
                <a:solidFill>
                  <a:srgbClr val="F6491E"/>
                </a:solidFill>
              </a:rPr>
              <a:t>	Winter &amp; Clear</a:t>
            </a:r>
          </a:p>
          <a:p>
            <a:pPr marL="0" indent="0">
              <a:buNone/>
            </a:pPr>
            <a:r>
              <a:rPr lang="en-US" dirty="0">
                <a:solidFill>
                  <a:srgbClr val="F6491E"/>
                </a:solidFill>
              </a:rPr>
              <a:t> 	Fall &amp; Cloudy</a:t>
            </a:r>
          </a:p>
          <a:p>
            <a:pPr marL="0" indent="0">
              <a:buNone/>
            </a:pPr>
            <a:r>
              <a:rPr lang="en-US" dirty="0">
                <a:solidFill>
                  <a:srgbClr val="F6491E"/>
                </a:solidFill>
              </a:rPr>
              <a:t> 	Winter &amp; Cloudy</a:t>
            </a:r>
            <a:endParaRPr lang="en-IN" dirty="0">
              <a:solidFill>
                <a:srgbClr val="F6491E"/>
              </a:solidFill>
            </a:endParaRPr>
          </a:p>
        </p:txBody>
      </p:sp>
    </p:spTree>
    <p:extLst>
      <p:ext uri="{BB962C8B-B14F-4D97-AF65-F5344CB8AC3E}">
        <p14:creationId xmlns:p14="http://schemas.microsoft.com/office/powerpoint/2010/main" val="359098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018569" y="729465"/>
            <a:ext cx="10348092" cy="5917915"/>
          </a:xfrm>
        </p:spPr>
        <p:txBody>
          <a:bodyPr>
            <a:normAutofit/>
          </a:bodyPr>
          <a:lstStyle/>
          <a:p>
            <a:r>
              <a:rPr lang="en-US" u="sng" dirty="0"/>
              <a:t>HIGHEST PROBABILITY OF A CUSTOMER VISIT</a:t>
            </a:r>
            <a:r>
              <a:rPr lang="en-US" dirty="0"/>
              <a:t> :   </a:t>
            </a:r>
          </a:p>
          <a:p>
            <a:endParaRPr lang="en-US" dirty="0"/>
          </a:p>
          <a:p>
            <a:pPr marL="0" indent="0">
              <a:buNone/>
            </a:pPr>
            <a:r>
              <a:rPr lang="en-US" dirty="0"/>
              <a:t>The highest probabilities for the customers to use a </a:t>
            </a:r>
            <a:r>
              <a:rPr lang="en-US" dirty="0" err="1"/>
              <a:t>Yulu</a:t>
            </a:r>
            <a:r>
              <a:rPr lang="en-US" dirty="0"/>
              <a:t> Bike is during </a:t>
            </a:r>
          </a:p>
          <a:p>
            <a:pPr marL="0" indent="0">
              <a:buNone/>
            </a:pPr>
            <a:r>
              <a:rPr lang="en-US" dirty="0"/>
              <a:t>Fall with Light Rains : 80% </a:t>
            </a:r>
          </a:p>
          <a:p>
            <a:pPr marL="0" indent="0">
              <a:buNone/>
            </a:pPr>
            <a:r>
              <a:rPr lang="en-US" dirty="0"/>
              <a:t>Light Rains in Winter : 60% </a:t>
            </a:r>
          </a:p>
          <a:p>
            <a:pPr marL="0" indent="0">
              <a:buNone/>
            </a:pPr>
            <a:r>
              <a:rPr lang="en-US" dirty="0"/>
              <a:t>Light Rains in Summer : 55%.</a:t>
            </a:r>
          </a:p>
          <a:p>
            <a:pPr marL="0" indent="0">
              <a:buNone/>
            </a:pPr>
            <a:r>
              <a:rPr lang="en-US" dirty="0">
                <a:solidFill>
                  <a:srgbClr val="FF0000"/>
                </a:solidFill>
              </a:rPr>
              <a:t>YULU : should experiment with surge pricing during Light Rains throughout the year.</a:t>
            </a:r>
          </a:p>
          <a:p>
            <a:pPr marL="0" indent="0">
              <a:buNone/>
            </a:pPr>
            <a:endParaRPr lang="en-US" dirty="0">
              <a:solidFill>
                <a:srgbClr val="FF0000"/>
              </a:solidFill>
            </a:endParaRPr>
          </a:p>
          <a:p>
            <a:r>
              <a:rPr lang="en-US" u="sng" dirty="0"/>
              <a:t>WORKING DAY vs HOLIDAY :</a:t>
            </a:r>
          </a:p>
          <a:p>
            <a:pPr marL="0" indent="0">
              <a:buNone/>
            </a:pPr>
            <a:r>
              <a:rPr lang="en-US" dirty="0"/>
              <a:t>We do not see any significant difference of working/non working days for any season as such. Fall and Summer are most preferred ,Clear skies are most preferred by the customers.</a:t>
            </a:r>
          </a:p>
          <a:p>
            <a:pPr marL="0" indent="0">
              <a:buNone/>
            </a:pPr>
            <a:r>
              <a:rPr lang="en-US" dirty="0"/>
              <a:t>However, on a holiday, </a:t>
            </a:r>
            <a:r>
              <a:rPr lang="en-US" dirty="0" err="1"/>
              <a:t>Yulu</a:t>
            </a:r>
            <a:r>
              <a:rPr lang="en-US" dirty="0"/>
              <a:t> is more in demand by customers that are not registered.</a:t>
            </a:r>
          </a:p>
          <a:p>
            <a:pPr marL="0" indent="0">
              <a:buNone/>
            </a:pPr>
            <a:r>
              <a:rPr lang="en-US" dirty="0">
                <a:solidFill>
                  <a:srgbClr val="F6491E"/>
                </a:solidFill>
              </a:rPr>
              <a:t>YULU : should focus on creating loyalty campaigns on holidays, to convert the casual customers into registered customers.</a:t>
            </a:r>
          </a:p>
        </p:txBody>
      </p:sp>
    </p:spTree>
    <p:extLst>
      <p:ext uri="{BB962C8B-B14F-4D97-AF65-F5344CB8AC3E}">
        <p14:creationId xmlns:p14="http://schemas.microsoft.com/office/powerpoint/2010/main" val="177817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12CD-A77C-00B8-2FCA-CE5F90A26A20}"/>
              </a:ext>
            </a:extLst>
          </p:cNvPr>
          <p:cNvSpPr>
            <a:spLocks noGrp="1"/>
          </p:cNvSpPr>
          <p:nvPr>
            <p:ph type="title"/>
          </p:nvPr>
        </p:nvSpPr>
        <p:spPr/>
        <p:txBody>
          <a:bodyPr>
            <a:normAutofit fontScale="90000"/>
          </a:bodyPr>
          <a:lstStyle/>
          <a:p>
            <a:r>
              <a:rPr lang="en-US" dirty="0">
                <a:latin typeface="MV Boli" panose="02000500030200090000" pitchFamily="2" charset="0"/>
                <a:cs typeface="MV Boli" panose="02000500030200090000" pitchFamily="2" charset="0"/>
              </a:rPr>
              <a:t>WHAT ARE YULU BIKES  </a:t>
            </a:r>
            <a:br>
              <a:rPr lang="en-US" dirty="0"/>
            </a:br>
            <a:br>
              <a:rPr lang="en-US" dirty="0"/>
            </a:br>
            <a:endParaRPr lang="en-IN" dirty="0"/>
          </a:p>
        </p:txBody>
      </p:sp>
      <p:sp>
        <p:nvSpPr>
          <p:cNvPr id="4" name="Content Placeholder 3">
            <a:extLst>
              <a:ext uri="{FF2B5EF4-FFF2-40B4-BE49-F238E27FC236}">
                <a16:creationId xmlns:a16="http://schemas.microsoft.com/office/drawing/2014/main" id="{EC60151A-8090-BC62-139E-A31485DD7BCC}"/>
              </a:ext>
            </a:extLst>
          </p:cNvPr>
          <p:cNvSpPr>
            <a:spLocks noGrp="1"/>
          </p:cNvSpPr>
          <p:nvPr>
            <p:ph sz="half" idx="1"/>
          </p:nvPr>
        </p:nvSpPr>
        <p:spPr>
          <a:xfrm>
            <a:off x="1370010" y="2194386"/>
            <a:ext cx="5123657" cy="3261190"/>
          </a:xfrm>
        </p:spPr>
        <p:txBody>
          <a:bodyPr>
            <a:normAutofit/>
          </a:bodyPr>
          <a:lstStyle/>
          <a:p>
            <a:pPr marL="0" indent="0">
              <a:buNone/>
            </a:pPr>
            <a:r>
              <a:rPr lang="en-US" dirty="0" err="1">
                <a:latin typeface="Century" panose="02040604050505020304" pitchFamily="18" charset="0"/>
              </a:rPr>
              <a:t>Yulu</a:t>
            </a:r>
            <a:r>
              <a:rPr lang="en-US" dirty="0">
                <a:latin typeface="Century" panose="02040604050505020304" pitchFamily="18" charset="0"/>
              </a:rPr>
              <a:t> is a technology-driven mobility platform that enables Integrated Urban Mobility across public and private modes of transport. Using Micro Mobility Vehicles (MMVs) through a user-friendly mobile app, </a:t>
            </a:r>
            <a:r>
              <a:rPr lang="en-US" dirty="0" err="1">
                <a:latin typeface="Century" panose="02040604050505020304" pitchFamily="18" charset="0"/>
              </a:rPr>
              <a:t>Yulu</a:t>
            </a:r>
            <a:r>
              <a:rPr lang="en-US" dirty="0">
                <a:latin typeface="Century" panose="02040604050505020304" pitchFamily="18" charset="0"/>
              </a:rPr>
              <a:t> enables first and last-mile connectivity that is seamless, shared and sustainable.</a:t>
            </a:r>
            <a:endParaRPr lang="en-IN" dirty="0">
              <a:latin typeface="Century" panose="02040604050505020304" pitchFamily="18" charset="0"/>
            </a:endParaRPr>
          </a:p>
        </p:txBody>
      </p:sp>
      <p:pic>
        <p:nvPicPr>
          <p:cNvPr id="11" name="Content Placeholder 10">
            <a:extLst>
              <a:ext uri="{FF2B5EF4-FFF2-40B4-BE49-F238E27FC236}">
                <a16:creationId xmlns:a16="http://schemas.microsoft.com/office/drawing/2014/main" id="{BB025FD0-6E8E-A2ED-F5EB-8037835BE1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9603" y="1999175"/>
            <a:ext cx="5182010" cy="3456401"/>
          </a:xfrm>
        </p:spPr>
      </p:pic>
    </p:spTree>
    <p:extLst>
      <p:ext uri="{BB962C8B-B14F-4D97-AF65-F5344CB8AC3E}">
        <p14:creationId xmlns:p14="http://schemas.microsoft.com/office/powerpoint/2010/main" val="2637790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843908" y="780836"/>
            <a:ext cx="10018713" cy="5784351"/>
          </a:xfrm>
        </p:spPr>
        <p:txBody>
          <a:bodyPr>
            <a:normAutofit/>
          </a:bodyPr>
          <a:lstStyle/>
          <a:p>
            <a:r>
              <a:rPr lang="en-US" u="sng" dirty="0"/>
              <a:t>TEMPERATURE</a:t>
            </a:r>
            <a:r>
              <a:rPr lang="en-US" dirty="0"/>
              <a:t> :</a:t>
            </a:r>
          </a:p>
          <a:p>
            <a:pPr marL="0" indent="0">
              <a:buNone/>
            </a:pPr>
            <a:r>
              <a:rPr lang="en-US" dirty="0"/>
              <a:t> Temperature has very strong correlation with </a:t>
            </a:r>
            <a:r>
              <a:rPr lang="en-US" dirty="0" err="1"/>
              <a:t>Yulu</a:t>
            </a:r>
            <a:r>
              <a:rPr lang="en-US" dirty="0"/>
              <a:t> customer count i.e. around 90%.</a:t>
            </a:r>
          </a:p>
          <a:p>
            <a:pPr marL="0" indent="0">
              <a:buNone/>
            </a:pPr>
            <a:endParaRPr lang="en-US" dirty="0"/>
          </a:p>
          <a:p>
            <a:pPr marL="0" indent="0">
              <a:buNone/>
            </a:pPr>
            <a:r>
              <a:rPr lang="en-US" dirty="0"/>
              <a:t>Temp where demand increases   : around the average temp of 26°C, with the range of 10°C to 41°C</a:t>
            </a:r>
          </a:p>
          <a:p>
            <a:pPr marL="0" indent="0">
              <a:buNone/>
            </a:pPr>
            <a:r>
              <a:rPr lang="en-US" dirty="0"/>
              <a:t>Temp where demand decreases  : as the average temp drops below 17°C, with the range of 6°C to 30°C</a:t>
            </a:r>
          </a:p>
          <a:p>
            <a:pPr marL="0" indent="0">
              <a:buNone/>
            </a:pPr>
            <a:r>
              <a:rPr lang="en-US" dirty="0"/>
              <a:t>Temp where demand perishes     : as the average temp drops below 12°C, with the range of 0°C to 29°C</a:t>
            </a:r>
          </a:p>
          <a:p>
            <a:pPr marL="0" indent="0">
              <a:buNone/>
            </a:pPr>
            <a:endParaRPr lang="en-US" dirty="0"/>
          </a:p>
          <a:p>
            <a:pPr marL="0" indent="0">
              <a:buNone/>
            </a:pPr>
            <a:r>
              <a:rPr lang="en-US" dirty="0"/>
              <a:t> Temperature with the highest growth YoY (122%) : average temp of 12°C, with the range of 0°C to 29°C</a:t>
            </a:r>
          </a:p>
          <a:p>
            <a:pPr marL="0" indent="0">
              <a:buNone/>
            </a:pPr>
            <a:r>
              <a:rPr lang="en-US" dirty="0"/>
              <a:t>    </a:t>
            </a:r>
          </a:p>
          <a:p>
            <a:pPr marL="0" indent="0">
              <a:buNone/>
            </a:pPr>
            <a:r>
              <a:rPr lang="en-US" dirty="0">
                <a:solidFill>
                  <a:srgbClr val="FF0000"/>
                </a:solidFill>
              </a:rPr>
              <a:t>YULU : should look to increase their operations in the cities where mostly the temperature range lies between 17°C and  41°C.</a:t>
            </a:r>
          </a:p>
          <a:p>
            <a:pPr marL="0" indent="0">
              <a:buNone/>
            </a:pPr>
            <a:endParaRPr lang="en-US" dirty="0">
              <a:solidFill>
                <a:srgbClr val="FF0000"/>
              </a:solidFill>
            </a:endParaRPr>
          </a:p>
          <a:p>
            <a:pPr marL="0" indent="0">
              <a:buNone/>
            </a:pPr>
            <a:r>
              <a:rPr lang="en-US" dirty="0">
                <a:solidFill>
                  <a:srgbClr val="FF0000"/>
                </a:solidFill>
              </a:rPr>
              <a:t>YULU : should also start new marketing ventures during the colder seasons where the temp range is 0°C to 12°C, which is the temp range with fastest growing customer demand.</a:t>
            </a:r>
          </a:p>
          <a:p>
            <a:pPr marL="0" indent="0">
              <a:buNone/>
            </a:pPr>
            <a:endParaRPr lang="en-US" dirty="0">
              <a:solidFill>
                <a:srgbClr val="FF0000"/>
              </a:solidFill>
            </a:endParaRPr>
          </a:p>
        </p:txBody>
      </p:sp>
    </p:spTree>
    <p:extLst>
      <p:ext uri="{BB962C8B-B14F-4D97-AF65-F5344CB8AC3E}">
        <p14:creationId xmlns:p14="http://schemas.microsoft.com/office/powerpoint/2010/main" val="534469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828799" y="2635320"/>
            <a:ext cx="10835812" cy="4397339"/>
          </a:xfrm>
        </p:spPr>
        <p:txBody>
          <a:bodyPr>
            <a:normAutofit/>
          </a:bodyPr>
          <a:lstStyle/>
          <a:p>
            <a:r>
              <a:rPr lang="en-US" u="sng" dirty="0"/>
              <a:t>HUMIDITY AND WINDSPEED :</a:t>
            </a:r>
          </a:p>
          <a:p>
            <a:pPr marL="0" indent="0">
              <a:buNone/>
            </a:pPr>
            <a:endParaRPr lang="en-US" u="sng" dirty="0"/>
          </a:p>
          <a:p>
            <a:pPr marL="0" indent="0">
              <a:buNone/>
            </a:pPr>
            <a:r>
              <a:rPr lang="en-US" u="sng" dirty="0"/>
              <a:t>Humidity has very strong positive correlation with </a:t>
            </a:r>
            <a:r>
              <a:rPr lang="en-US" u="sng" dirty="0" err="1"/>
              <a:t>Yulu</a:t>
            </a:r>
            <a:r>
              <a:rPr lang="en-US" u="sng" dirty="0"/>
              <a:t> customer count i.e. around 80%.</a:t>
            </a:r>
          </a:p>
          <a:p>
            <a:pPr marL="0" indent="0">
              <a:buNone/>
            </a:pPr>
            <a:r>
              <a:rPr lang="en-US" u="sng" dirty="0"/>
              <a:t>Windspeed has very strong negative correlation with </a:t>
            </a:r>
            <a:r>
              <a:rPr lang="en-US" u="sng" dirty="0" err="1"/>
              <a:t>Yulu</a:t>
            </a:r>
            <a:r>
              <a:rPr lang="en-US" u="sng" dirty="0"/>
              <a:t> customer count i.e. around -80%.</a:t>
            </a:r>
          </a:p>
          <a:p>
            <a:pPr marL="0" indent="0">
              <a:buNone/>
            </a:pPr>
            <a:endParaRPr lang="en-US" u="sng" dirty="0"/>
          </a:p>
          <a:p>
            <a:pPr marL="0" indent="0">
              <a:buNone/>
            </a:pPr>
            <a:r>
              <a:rPr lang="en-US" u="sng" dirty="0"/>
              <a:t> </a:t>
            </a:r>
            <a:r>
              <a:rPr lang="en-US" dirty="0">
                <a:solidFill>
                  <a:srgbClr val="FF0000"/>
                </a:solidFill>
              </a:rPr>
              <a:t> YULU : should target cities and seasons where humidity is in the range of 60% to 70%.</a:t>
            </a:r>
          </a:p>
          <a:p>
            <a:pPr marL="0" indent="0">
              <a:buNone/>
            </a:pPr>
            <a:r>
              <a:rPr lang="en-US" dirty="0">
                <a:solidFill>
                  <a:srgbClr val="FF0000"/>
                </a:solidFill>
              </a:rPr>
              <a:t>  YULU : should target cities and weather where windspeed is on a lower side, usually less than 12 Km/h.</a:t>
            </a:r>
          </a:p>
          <a:p>
            <a:pPr marL="0" indent="0">
              <a:buNone/>
            </a:pPr>
            <a:endParaRPr lang="en-US" dirty="0">
              <a:solidFill>
                <a:srgbClr val="FF0000"/>
              </a:solidFill>
            </a:endParaRPr>
          </a:p>
        </p:txBody>
      </p:sp>
      <p:graphicFrame>
        <p:nvGraphicFramePr>
          <p:cNvPr id="3" name="Table 4">
            <a:extLst>
              <a:ext uri="{FF2B5EF4-FFF2-40B4-BE49-F238E27FC236}">
                <a16:creationId xmlns:a16="http://schemas.microsoft.com/office/drawing/2014/main" id="{48B038F4-2B68-D3A8-4B1B-19F775152FE1}"/>
              </a:ext>
            </a:extLst>
          </p:cNvPr>
          <p:cNvGraphicFramePr>
            <a:graphicFrameLocks noGrp="1"/>
          </p:cNvGraphicFramePr>
          <p:nvPr>
            <p:extLst>
              <p:ext uri="{D42A27DB-BD31-4B8C-83A1-F6EECF244321}">
                <p14:modId xmlns:p14="http://schemas.microsoft.com/office/powerpoint/2010/main" val="3055619644"/>
              </p:ext>
            </p:extLst>
          </p:nvPr>
        </p:nvGraphicFramePr>
        <p:xfrm>
          <a:off x="2880759" y="986320"/>
          <a:ext cx="7629704" cy="1731192"/>
        </p:xfrm>
        <a:graphic>
          <a:graphicData uri="http://schemas.openxmlformats.org/drawingml/2006/table">
            <a:tbl>
              <a:tblPr firstRow="1" bandRow="1">
                <a:tableStyleId>{5C22544A-7EE6-4342-B048-85BDC9FD1C3A}</a:tableStyleId>
              </a:tblPr>
              <a:tblGrid>
                <a:gridCol w="1929444">
                  <a:extLst>
                    <a:ext uri="{9D8B030D-6E8A-4147-A177-3AD203B41FA5}">
                      <a16:colId xmlns:a16="http://schemas.microsoft.com/office/drawing/2014/main" val="2887963165"/>
                    </a:ext>
                  </a:extLst>
                </a:gridCol>
                <a:gridCol w="3157025">
                  <a:extLst>
                    <a:ext uri="{9D8B030D-6E8A-4147-A177-3AD203B41FA5}">
                      <a16:colId xmlns:a16="http://schemas.microsoft.com/office/drawing/2014/main" val="2883220301"/>
                    </a:ext>
                  </a:extLst>
                </a:gridCol>
                <a:gridCol w="2543235">
                  <a:extLst>
                    <a:ext uri="{9D8B030D-6E8A-4147-A177-3AD203B41FA5}">
                      <a16:colId xmlns:a16="http://schemas.microsoft.com/office/drawing/2014/main" val="3245655639"/>
                    </a:ext>
                  </a:extLst>
                </a:gridCol>
              </a:tblGrid>
              <a:tr h="454660">
                <a:tc>
                  <a:txBody>
                    <a:bodyPr/>
                    <a:lstStyle/>
                    <a:p>
                      <a:pPr algn="ctr" fontAlgn="ctr"/>
                      <a:r>
                        <a:rPr lang="en-IN" sz="1400" b="1" dirty="0">
                          <a:effectLst/>
                        </a:rPr>
                        <a:t>Quarter</a:t>
                      </a:r>
                    </a:p>
                  </a:txBody>
                  <a:tcPr anchor="ctr"/>
                </a:tc>
                <a:tc>
                  <a:txBody>
                    <a:bodyPr/>
                    <a:lstStyle/>
                    <a:p>
                      <a:pPr algn="ctr" fontAlgn="ctr"/>
                      <a:r>
                        <a:rPr lang="en-IN" sz="1400" b="1" dirty="0">
                          <a:effectLst/>
                        </a:rPr>
                        <a:t>Average Humidity (%)</a:t>
                      </a:r>
                    </a:p>
                  </a:txBody>
                  <a:tcPr anchor="ctr"/>
                </a:tc>
                <a:tc>
                  <a:txBody>
                    <a:bodyPr/>
                    <a:lstStyle/>
                    <a:p>
                      <a:pPr algn="ctr" fontAlgn="ctr"/>
                      <a:r>
                        <a:rPr lang="en-IN" sz="1400" b="1" dirty="0">
                          <a:effectLst/>
                        </a:rPr>
                        <a:t>Average Windspeed (kmph)</a:t>
                      </a:r>
                    </a:p>
                  </a:txBody>
                  <a:tcPr anchor="ctr"/>
                </a:tc>
                <a:extLst>
                  <a:ext uri="{0D108BD9-81ED-4DB2-BD59-A6C34878D82A}">
                    <a16:rowId xmlns:a16="http://schemas.microsoft.com/office/drawing/2014/main" val="2658203367"/>
                  </a:ext>
                </a:extLst>
              </a:tr>
              <a:tr h="319133">
                <a:tc>
                  <a:txBody>
                    <a:bodyPr/>
                    <a:lstStyle/>
                    <a:p>
                      <a:pPr algn="ctr" fontAlgn="ctr"/>
                      <a:r>
                        <a:rPr lang="en-IN" sz="1400" dirty="0">
                          <a:effectLst/>
                        </a:rPr>
                        <a:t>Q1</a:t>
                      </a:r>
                    </a:p>
                  </a:txBody>
                  <a:tcPr anchor="ctr"/>
                </a:tc>
                <a:tc>
                  <a:txBody>
                    <a:bodyPr/>
                    <a:lstStyle/>
                    <a:p>
                      <a:pPr algn="ctr" fontAlgn="ctr"/>
                      <a:r>
                        <a:rPr lang="en-IN" sz="1400" dirty="0">
                          <a:effectLst/>
                        </a:rPr>
                        <a:t>60.85</a:t>
                      </a:r>
                    </a:p>
                  </a:txBody>
                  <a:tcPr anchor="ctr"/>
                </a:tc>
                <a:tc>
                  <a:txBody>
                    <a:bodyPr/>
                    <a:lstStyle/>
                    <a:p>
                      <a:pPr algn="ctr" fontAlgn="ctr"/>
                      <a:r>
                        <a:rPr lang="en-IN" sz="1400">
                          <a:effectLst/>
                        </a:rPr>
                        <a:t>13.41</a:t>
                      </a:r>
                    </a:p>
                  </a:txBody>
                  <a:tcPr anchor="ctr"/>
                </a:tc>
                <a:extLst>
                  <a:ext uri="{0D108BD9-81ED-4DB2-BD59-A6C34878D82A}">
                    <a16:rowId xmlns:a16="http://schemas.microsoft.com/office/drawing/2014/main" val="2440563987"/>
                  </a:ext>
                </a:extLst>
              </a:tr>
              <a:tr h="319133">
                <a:tc>
                  <a:txBody>
                    <a:bodyPr/>
                    <a:lstStyle/>
                    <a:p>
                      <a:pPr algn="ctr" fontAlgn="ctr"/>
                      <a:r>
                        <a:rPr lang="en-IN" sz="1400">
                          <a:effectLst/>
                        </a:rPr>
                        <a:t>Q2</a:t>
                      </a:r>
                    </a:p>
                  </a:txBody>
                  <a:tcPr anchor="ctr"/>
                </a:tc>
                <a:tc>
                  <a:txBody>
                    <a:bodyPr/>
                    <a:lstStyle/>
                    <a:p>
                      <a:pPr algn="ctr" fontAlgn="ctr"/>
                      <a:r>
                        <a:rPr lang="en-IN" sz="1400" dirty="0">
                          <a:effectLst/>
                        </a:rPr>
                        <a:t>64.12</a:t>
                      </a:r>
                    </a:p>
                  </a:txBody>
                  <a:tcPr anchor="ctr"/>
                </a:tc>
                <a:tc>
                  <a:txBody>
                    <a:bodyPr/>
                    <a:lstStyle/>
                    <a:p>
                      <a:pPr algn="ctr" fontAlgn="ctr"/>
                      <a:r>
                        <a:rPr lang="en-IN" sz="1400" dirty="0">
                          <a:effectLst/>
                        </a:rPr>
                        <a:t>11.51</a:t>
                      </a:r>
                    </a:p>
                  </a:txBody>
                  <a:tcPr anchor="ctr"/>
                </a:tc>
                <a:extLst>
                  <a:ext uri="{0D108BD9-81ED-4DB2-BD59-A6C34878D82A}">
                    <a16:rowId xmlns:a16="http://schemas.microsoft.com/office/drawing/2014/main" val="3427637788"/>
                  </a:ext>
                </a:extLst>
              </a:tr>
              <a:tr h="319133">
                <a:tc>
                  <a:txBody>
                    <a:bodyPr/>
                    <a:lstStyle/>
                    <a:p>
                      <a:pPr algn="ctr" fontAlgn="ctr"/>
                      <a:r>
                        <a:rPr lang="en-IN" sz="1400">
                          <a:effectLst/>
                        </a:rPr>
                        <a:t>Q3</a:t>
                      </a:r>
                    </a:p>
                  </a:txBody>
                  <a:tcPr anchor="ctr"/>
                </a:tc>
                <a:tc>
                  <a:txBody>
                    <a:bodyPr/>
                    <a:lstStyle/>
                    <a:p>
                      <a:pPr algn="ctr" fontAlgn="ctr"/>
                      <a:r>
                        <a:rPr lang="en-IN" sz="1400">
                          <a:effectLst/>
                        </a:rPr>
                        <a:t>66.17</a:t>
                      </a:r>
                    </a:p>
                  </a:txBody>
                  <a:tcPr anchor="ctr"/>
                </a:tc>
                <a:tc>
                  <a:txBody>
                    <a:bodyPr/>
                    <a:lstStyle/>
                    <a:p>
                      <a:pPr algn="ctr" fontAlgn="ctr"/>
                      <a:r>
                        <a:rPr lang="en-IN" sz="1400" dirty="0">
                          <a:effectLst/>
                        </a:rPr>
                        <a:t>11.68</a:t>
                      </a:r>
                    </a:p>
                  </a:txBody>
                  <a:tcPr anchor="ctr"/>
                </a:tc>
                <a:extLst>
                  <a:ext uri="{0D108BD9-81ED-4DB2-BD59-A6C34878D82A}">
                    <a16:rowId xmlns:a16="http://schemas.microsoft.com/office/drawing/2014/main" val="1349749857"/>
                  </a:ext>
                </a:extLst>
              </a:tr>
              <a:tr h="319133">
                <a:tc>
                  <a:txBody>
                    <a:bodyPr/>
                    <a:lstStyle/>
                    <a:p>
                      <a:pPr algn="ctr" fontAlgn="ctr"/>
                      <a:r>
                        <a:rPr lang="en-IN" sz="1400" dirty="0">
                          <a:effectLst/>
                        </a:rPr>
                        <a:t>Q4</a:t>
                      </a:r>
                    </a:p>
                  </a:txBody>
                  <a:tcPr anchor="ctr"/>
                </a:tc>
                <a:tc>
                  <a:txBody>
                    <a:bodyPr/>
                    <a:lstStyle/>
                    <a:p>
                      <a:pPr algn="ctr" fontAlgn="ctr"/>
                      <a:r>
                        <a:rPr lang="en-IN" sz="1400">
                          <a:effectLst/>
                        </a:rPr>
                        <a:t>56.29</a:t>
                      </a:r>
                    </a:p>
                  </a:txBody>
                  <a:tcPr anchor="ctr"/>
                </a:tc>
                <a:tc>
                  <a:txBody>
                    <a:bodyPr/>
                    <a:lstStyle/>
                    <a:p>
                      <a:pPr algn="ctr" fontAlgn="ctr"/>
                      <a:r>
                        <a:rPr lang="en-IN" sz="1400" dirty="0">
                          <a:effectLst/>
                        </a:rPr>
                        <a:t>14.64</a:t>
                      </a:r>
                    </a:p>
                  </a:txBody>
                  <a:tcPr anchor="ctr"/>
                </a:tc>
                <a:extLst>
                  <a:ext uri="{0D108BD9-81ED-4DB2-BD59-A6C34878D82A}">
                    <a16:rowId xmlns:a16="http://schemas.microsoft.com/office/drawing/2014/main" val="3686777199"/>
                  </a:ext>
                </a:extLst>
              </a:tr>
            </a:tbl>
          </a:graphicData>
        </a:graphic>
      </p:graphicFrame>
    </p:spTree>
    <p:extLst>
      <p:ext uri="{BB962C8B-B14F-4D97-AF65-F5344CB8AC3E}">
        <p14:creationId xmlns:p14="http://schemas.microsoft.com/office/powerpoint/2010/main" val="423297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904125"/>
          </a:xfrm>
        </p:spPr>
        <p:txBody>
          <a:bodyPr/>
          <a:lstStyle/>
          <a:p>
            <a:r>
              <a:rPr lang="en-US" b="1" i="0" dirty="0">
                <a:solidFill>
                  <a:srgbClr val="000000"/>
                </a:solidFill>
                <a:effectLst/>
                <a:latin typeface="MV Boli" panose="02000500030200090000" pitchFamily="2" charset="0"/>
                <a:cs typeface="MV Boli" panose="02000500030200090000" pitchFamily="2" charset="0"/>
              </a:rPr>
              <a:t>Recommendations To The Leadership</a:t>
            </a:r>
            <a:endParaRPr lang="en-IN" dirty="0"/>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726059" y="832207"/>
            <a:ext cx="10650876" cy="5640512"/>
          </a:xfrm>
        </p:spPr>
        <p:txBody>
          <a:bodyPr>
            <a:normAutofit fontScale="92500" lnSpcReduction="10000"/>
          </a:bodyPr>
          <a:lstStyle/>
          <a:p>
            <a:r>
              <a:rPr lang="en-US" u="sng" dirty="0"/>
              <a:t>SPIKES DURING THE DAY :</a:t>
            </a:r>
          </a:p>
          <a:p>
            <a:pPr marL="0" indent="0">
              <a:buNone/>
            </a:pPr>
            <a:endParaRPr lang="en-US" u="sng" dirty="0"/>
          </a:p>
          <a:p>
            <a:pPr marL="0" indent="0">
              <a:buNone/>
            </a:pPr>
            <a:r>
              <a:rPr lang="en-US" dirty="0"/>
              <a:t>Evening, Morning and Afternoon are the day period with highest demand in </a:t>
            </a:r>
            <a:r>
              <a:rPr lang="en-US" dirty="0" err="1"/>
              <a:t>Yulu</a:t>
            </a:r>
            <a:r>
              <a:rPr lang="en-US" dirty="0"/>
              <a:t> Bikes, but 8pm to 12 am is the time where demand decreases.</a:t>
            </a:r>
          </a:p>
          <a:p>
            <a:pPr marL="0" indent="0">
              <a:buNone/>
            </a:pPr>
            <a:r>
              <a:rPr lang="en-US" dirty="0"/>
              <a:t>Working days have higher demand than non working days.</a:t>
            </a:r>
          </a:p>
          <a:p>
            <a:pPr marL="0" indent="0">
              <a:buNone/>
            </a:pPr>
            <a:r>
              <a:rPr lang="en-US" dirty="0"/>
              <a:t>Although, demand during afternoon &amp; late night hours is much higher on a holiday than on a working day. </a:t>
            </a:r>
          </a:p>
          <a:p>
            <a:pPr marL="0" indent="0">
              <a:buNone/>
            </a:pPr>
            <a:r>
              <a:rPr lang="en-US" dirty="0"/>
              <a:t> Evening time sees the surge in demand in all the seasons than the average demand, followed by Afternoon time. Fall &amp; Evening sees the highest jump with 164%, followed by Summer evening and Winter evening at 145% and 111% respectively</a:t>
            </a:r>
          </a:p>
          <a:p>
            <a:pPr marL="0" indent="0">
              <a:buNone/>
            </a:pPr>
            <a:endParaRPr lang="en-US" u="sng" dirty="0"/>
          </a:p>
          <a:p>
            <a:pPr marL="0" indent="0">
              <a:buNone/>
            </a:pPr>
            <a:r>
              <a:rPr lang="en-US" dirty="0">
                <a:solidFill>
                  <a:srgbClr val="FF0000"/>
                </a:solidFill>
              </a:rPr>
              <a:t> YULU : should experiment with surge pricing during 5pm to 8pm time period during the day, throughout the year.</a:t>
            </a:r>
          </a:p>
          <a:p>
            <a:pPr marL="0" indent="0">
              <a:buNone/>
            </a:pPr>
            <a:r>
              <a:rPr lang="en-US" dirty="0">
                <a:solidFill>
                  <a:srgbClr val="FF0000"/>
                </a:solidFill>
              </a:rPr>
              <a:t> </a:t>
            </a:r>
          </a:p>
          <a:p>
            <a:pPr marL="0" indent="0">
              <a:buNone/>
            </a:pPr>
            <a:r>
              <a:rPr lang="en-US" dirty="0">
                <a:solidFill>
                  <a:srgbClr val="FF0000"/>
                </a:solidFill>
              </a:rPr>
              <a:t>YULU : on a holiday, should try targeted ad campaigns during 12noon to 5pm as well as during 12am to 4 am time period.</a:t>
            </a:r>
          </a:p>
          <a:p>
            <a:pPr marL="0" indent="0">
              <a:buNone/>
            </a:pPr>
            <a:r>
              <a:rPr lang="en-US" dirty="0">
                <a:solidFill>
                  <a:srgbClr val="FF0000"/>
                </a:solidFill>
              </a:rPr>
              <a:t>    </a:t>
            </a:r>
          </a:p>
          <a:p>
            <a:pPr marL="0" indent="0">
              <a:buNone/>
            </a:pPr>
            <a:r>
              <a:rPr lang="en-US" dirty="0">
                <a:solidFill>
                  <a:srgbClr val="FF0000"/>
                </a:solidFill>
              </a:rPr>
              <a:t>YULU : should try lucrative offers during night time (8pm to 12am) as this is the time which has a very good scope of growth.</a:t>
            </a:r>
          </a:p>
        </p:txBody>
      </p:sp>
    </p:spTree>
    <p:extLst>
      <p:ext uri="{BB962C8B-B14F-4D97-AF65-F5344CB8AC3E}">
        <p14:creationId xmlns:p14="http://schemas.microsoft.com/office/powerpoint/2010/main" val="121446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562661" y="372009"/>
            <a:ext cx="10018713" cy="1068512"/>
          </a:xfrm>
        </p:spPr>
        <p:txBody>
          <a:bodyPr/>
          <a:lstStyle/>
          <a:p>
            <a:r>
              <a:rPr lang="en-IN" dirty="0">
                <a:latin typeface="MV Boli" panose="02000500030200090000" pitchFamily="2" charset="0"/>
                <a:cs typeface="MV Boli" panose="02000500030200090000" pitchFamily="2" charset="0"/>
              </a:rPr>
              <a:t>Thank you for your time</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601045" y="1774217"/>
            <a:ext cx="4700731" cy="1432390"/>
          </a:xfrm>
        </p:spPr>
        <p:txBody>
          <a:bodyPr>
            <a:normAutofit/>
          </a:bodyPr>
          <a:lstStyle/>
          <a:p>
            <a:pPr marL="0" indent="0">
              <a:buNone/>
            </a:pPr>
            <a:r>
              <a:rPr lang="en-IN" sz="2400" b="1" dirty="0">
                <a:solidFill>
                  <a:srgbClr val="196CEC"/>
                </a:solidFill>
                <a:latin typeface="MV Boli" panose="02000500030200090000" pitchFamily="2" charset="0"/>
                <a:cs typeface="MV Boli" panose="02000500030200090000" pitchFamily="2" charset="0"/>
              </a:rPr>
              <a:t>VINEET PANDYA</a:t>
            </a:r>
          </a:p>
          <a:p>
            <a:pPr marL="0" indent="0">
              <a:buNone/>
            </a:pPr>
            <a:r>
              <a:rPr lang="en-IN" sz="2400" b="1" dirty="0">
                <a:solidFill>
                  <a:srgbClr val="196CEC"/>
                </a:solidFill>
                <a:latin typeface="MV Boli" panose="02000500030200090000" pitchFamily="2" charset="0"/>
                <a:cs typeface="MV Boli" panose="02000500030200090000" pitchFamily="2" charset="0"/>
              </a:rPr>
              <a:t>Data Scientist</a:t>
            </a:r>
          </a:p>
          <a:p>
            <a:endParaRPr lang="en-IN" dirty="0"/>
          </a:p>
        </p:txBody>
      </p:sp>
      <p:sp>
        <p:nvSpPr>
          <p:cNvPr id="6" name="Content Placeholder 5">
            <a:extLst>
              <a:ext uri="{FF2B5EF4-FFF2-40B4-BE49-F238E27FC236}">
                <a16:creationId xmlns:a16="http://schemas.microsoft.com/office/drawing/2014/main" id="{286E9372-AFD9-472C-B990-E60E124B3A94}"/>
              </a:ext>
            </a:extLst>
          </p:cNvPr>
          <p:cNvSpPr>
            <a:spLocks noGrp="1"/>
          </p:cNvSpPr>
          <p:nvPr>
            <p:ph sz="half" idx="2"/>
          </p:nvPr>
        </p:nvSpPr>
        <p:spPr>
          <a:xfrm>
            <a:off x="2601045" y="3108789"/>
            <a:ext cx="6265553" cy="3124200"/>
          </a:xfrm>
        </p:spPr>
        <p:txBody>
          <a:bodyPr>
            <a:normAutofit/>
          </a:bodyPr>
          <a:lstStyle/>
          <a:p>
            <a:pPr marL="0" indent="0">
              <a:buNone/>
            </a:pPr>
            <a:r>
              <a:rPr lang="en-IN" dirty="0"/>
              <a:t>LinkedIn   :  </a:t>
            </a:r>
            <a:r>
              <a:rPr lang="en-IN" dirty="0">
                <a:solidFill>
                  <a:srgbClr val="196CEC"/>
                </a:solidFill>
                <a:hlinkClick r:id="rId2">
                  <a:extLst>
                    <a:ext uri="{A12FA001-AC4F-418D-AE19-62706E023703}">
                      <ahyp:hlinkClr xmlns:ahyp="http://schemas.microsoft.com/office/drawing/2018/hyperlinkcolor" val="tx"/>
                    </a:ext>
                  </a:extLst>
                </a:hlinkClick>
              </a:rPr>
              <a:t>https://www.linkedin.com/in/vineet-pandya/</a:t>
            </a:r>
            <a:endParaRPr lang="en-IN" dirty="0">
              <a:solidFill>
                <a:srgbClr val="196CEC"/>
              </a:solidFill>
            </a:endParaRPr>
          </a:p>
          <a:p>
            <a:pPr marL="0" indent="0">
              <a:buNone/>
            </a:pPr>
            <a:r>
              <a:rPr lang="en-IN" sz="1800" dirty="0"/>
              <a:t>Kaggle      :  </a:t>
            </a:r>
            <a:r>
              <a:rPr lang="en-IN" sz="1800" dirty="0">
                <a:solidFill>
                  <a:srgbClr val="196CEC"/>
                </a:solidFill>
                <a:hlinkClick r:id="rId3">
                  <a:extLst>
                    <a:ext uri="{A12FA001-AC4F-418D-AE19-62706E023703}">
                      <ahyp:hlinkClr xmlns:ahyp="http://schemas.microsoft.com/office/drawing/2018/hyperlinkcolor" val="tx"/>
                    </a:ext>
                  </a:extLst>
                </a:hlinkClick>
              </a:rPr>
              <a:t>https://www.kaggle.com/vineetpandya/code</a:t>
            </a:r>
            <a:endParaRPr lang="en-IN" sz="1800" dirty="0">
              <a:solidFill>
                <a:srgbClr val="196CEC"/>
              </a:solidFill>
            </a:endParaRPr>
          </a:p>
          <a:p>
            <a:pPr marL="0" indent="0">
              <a:buNone/>
            </a:pPr>
            <a:r>
              <a:rPr lang="en-IN" sz="1800" dirty="0"/>
              <a:t>Medium   :  </a:t>
            </a:r>
            <a:r>
              <a:rPr lang="en-IN" sz="1800" dirty="0">
                <a:solidFill>
                  <a:srgbClr val="196CEC"/>
                </a:solidFill>
                <a:hlinkClick r:id="rId4">
                  <a:extLst>
                    <a:ext uri="{A12FA001-AC4F-418D-AE19-62706E023703}">
                      <ahyp:hlinkClr xmlns:ahyp="http://schemas.microsoft.com/office/drawing/2018/hyperlinkcolor" val="tx"/>
                    </a:ext>
                  </a:extLst>
                </a:hlinkClick>
              </a:rPr>
              <a:t>https://medium.com/@vineet.pandya</a:t>
            </a:r>
            <a:endParaRPr lang="en-IN" sz="1800" dirty="0">
              <a:solidFill>
                <a:srgbClr val="196CEC"/>
              </a:solidFill>
            </a:endParaRPr>
          </a:p>
          <a:p>
            <a:pPr marL="0" indent="0">
              <a:buNone/>
            </a:pPr>
            <a:r>
              <a:rPr lang="en-IN" sz="1800" dirty="0"/>
              <a:t>Email         :  </a:t>
            </a:r>
            <a:r>
              <a:rPr lang="en-IN" dirty="0">
                <a:solidFill>
                  <a:srgbClr val="196CEC"/>
                </a:solidFill>
              </a:rPr>
              <a:t>v</a:t>
            </a:r>
            <a:r>
              <a:rPr lang="en-IN" sz="1800" dirty="0">
                <a:solidFill>
                  <a:srgbClr val="196CEC"/>
                </a:solidFill>
                <a:hlinkClick r:id="rId5">
                  <a:extLst>
                    <a:ext uri="{A12FA001-AC4F-418D-AE19-62706E023703}">
                      <ahyp:hlinkClr xmlns:ahyp="http://schemas.microsoft.com/office/drawing/2018/hyperlinkcolor" val="tx"/>
                    </a:ext>
                  </a:extLst>
                </a:hlinkClick>
              </a:rPr>
              <a:t>ineet.pandya@yahoo.com</a:t>
            </a:r>
            <a:endParaRPr lang="en-IN" sz="1800" dirty="0">
              <a:solidFill>
                <a:srgbClr val="196CEC"/>
              </a:solidFill>
            </a:endParaRPr>
          </a:p>
          <a:p>
            <a:pPr marL="0" indent="0">
              <a:buNone/>
            </a:pPr>
            <a:r>
              <a:rPr lang="en-IN" sz="1800" dirty="0"/>
              <a:t>Phone       :  </a:t>
            </a:r>
            <a:r>
              <a:rPr lang="en-IN" sz="1800" dirty="0">
                <a:solidFill>
                  <a:srgbClr val="196CEC"/>
                </a:solidFill>
              </a:rPr>
              <a:t>+91 - 8770836371</a:t>
            </a:r>
          </a:p>
          <a:p>
            <a:endParaRPr lang="en-IN" dirty="0"/>
          </a:p>
        </p:txBody>
      </p:sp>
    </p:spTree>
    <p:extLst>
      <p:ext uri="{BB962C8B-B14F-4D97-AF65-F5344CB8AC3E}">
        <p14:creationId xmlns:p14="http://schemas.microsoft.com/office/powerpoint/2010/main" val="19558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74C3-1871-906B-8970-E528A798BD86}"/>
              </a:ext>
            </a:extLst>
          </p:cNvPr>
          <p:cNvSpPr>
            <a:spLocks noGrp="1"/>
          </p:cNvSpPr>
          <p:nvPr>
            <p:ph type="title"/>
          </p:nvPr>
        </p:nvSpPr>
        <p:spPr>
          <a:xfrm>
            <a:off x="1484312" y="0"/>
            <a:ext cx="10018713" cy="1752599"/>
          </a:xfrm>
        </p:spPr>
        <p:txBody>
          <a:bodyPr/>
          <a:lstStyle/>
          <a:p>
            <a:r>
              <a:rPr lang="en-IN" dirty="0" err="1">
                <a:latin typeface="MV Boli" panose="02000500030200090000" pitchFamily="2" charset="0"/>
                <a:cs typeface="MV Boli" panose="02000500030200090000" pitchFamily="2" charset="0"/>
              </a:rPr>
              <a:t>Yulu</a:t>
            </a:r>
            <a:r>
              <a:rPr lang="en-IN" dirty="0">
                <a:latin typeface="MV Boli" panose="02000500030200090000" pitchFamily="2" charset="0"/>
                <a:cs typeface="MV Boli" panose="02000500030200090000" pitchFamily="2" charset="0"/>
              </a:rPr>
              <a:t> Wants to know !!!</a:t>
            </a:r>
          </a:p>
        </p:txBody>
      </p:sp>
      <p:sp>
        <p:nvSpPr>
          <p:cNvPr id="3" name="Content Placeholder 2">
            <a:extLst>
              <a:ext uri="{FF2B5EF4-FFF2-40B4-BE49-F238E27FC236}">
                <a16:creationId xmlns:a16="http://schemas.microsoft.com/office/drawing/2014/main" id="{B9E268AB-D1D3-0B69-B33D-D355FC393B31}"/>
              </a:ext>
            </a:extLst>
          </p:cNvPr>
          <p:cNvSpPr>
            <a:spLocks noGrp="1"/>
          </p:cNvSpPr>
          <p:nvPr>
            <p:ph sz="half" idx="1"/>
          </p:nvPr>
        </p:nvSpPr>
        <p:spPr>
          <a:xfrm>
            <a:off x="1628150" y="1495745"/>
            <a:ext cx="10320695" cy="4966700"/>
          </a:xfrm>
        </p:spPr>
        <p:txBody>
          <a:bodyPr>
            <a:normAutofit/>
          </a:bodyPr>
          <a:lstStyle/>
          <a:p>
            <a:r>
              <a:rPr lang="en-US" dirty="0"/>
              <a:t> </a:t>
            </a:r>
            <a:r>
              <a:rPr lang="en-US" dirty="0">
                <a:latin typeface="Century" panose="02040604050505020304" pitchFamily="18" charset="0"/>
              </a:rPr>
              <a:t>What are the conditions where the probability is highest for </a:t>
            </a:r>
            <a:r>
              <a:rPr lang="en-US" dirty="0" err="1">
                <a:latin typeface="Century" panose="02040604050505020304" pitchFamily="18" charset="0"/>
              </a:rPr>
              <a:t>Yulu</a:t>
            </a:r>
            <a:r>
              <a:rPr lang="en-US" dirty="0">
                <a:latin typeface="Century" panose="02040604050505020304" pitchFamily="18" charset="0"/>
              </a:rPr>
              <a:t> Bikes demand?</a:t>
            </a:r>
          </a:p>
          <a:p>
            <a:r>
              <a:rPr lang="en-US" dirty="0">
                <a:latin typeface="Century" panose="02040604050505020304" pitchFamily="18" charset="0"/>
              </a:rPr>
              <a:t> What time of the day can </a:t>
            </a:r>
            <a:r>
              <a:rPr lang="en-US" dirty="0" err="1">
                <a:latin typeface="Century" panose="02040604050505020304" pitchFamily="18" charset="0"/>
              </a:rPr>
              <a:t>Yulu</a:t>
            </a:r>
            <a:r>
              <a:rPr lang="en-US" dirty="0">
                <a:latin typeface="Century" panose="02040604050505020304" pitchFamily="18" charset="0"/>
              </a:rPr>
              <a:t> Bikes experiment with surge pricing?</a:t>
            </a:r>
          </a:p>
          <a:p>
            <a:r>
              <a:rPr lang="en-US" dirty="0">
                <a:latin typeface="Century" panose="02040604050505020304" pitchFamily="18" charset="0"/>
              </a:rPr>
              <a:t> Does seasonality play a role in the demand?</a:t>
            </a:r>
          </a:p>
          <a:p>
            <a:r>
              <a:rPr lang="en-US" dirty="0">
                <a:latin typeface="Century" panose="02040604050505020304" pitchFamily="18" charset="0"/>
              </a:rPr>
              <a:t> How to increase the number of registered customers?</a:t>
            </a:r>
          </a:p>
          <a:p>
            <a:r>
              <a:rPr lang="en-US" dirty="0">
                <a:latin typeface="Century" panose="02040604050505020304" pitchFamily="18" charset="0"/>
              </a:rPr>
              <a:t> Is the demand effected by the fact that the day is a holiday or a working day?</a:t>
            </a:r>
          </a:p>
          <a:p>
            <a:r>
              <a:rPr lang="en-US" dirty="0">
                <a:latin typeface="Century" panose="02040604050505020304" pitchFamily="18" charset="0"/>
              </a:rPr>
              <a:t> What role does weather play on </a:t>
            </a:r>
            <a:r>
              <a:rPr lang="en-US" dirty="0" err="1">
                <a:latin typeface="Century" panose="02040604050505020304" pitchFamily="18" charset="0"/>
              </a:rPr>
              <a:t>Yulu</a:t>
            </a:r>
            <a:r>
              <a:rPr lang="en-US" dirty="0">
                <a:latin typeface="Century" panose="02040604050505020304" pitchFamily="18" charset="0"/>
              </a:rPr>
              <a:t> Bikes demand?</a:t>
            </a:r>
          </a:p>
          <a:p>
            <a:r>
              <a:rPr lang="en-US" dirty="0">
                <a:latin typeface="Century" panose="02040604050505020304" pitchFamily="18" charset="0"/>
              </a:rPr>
              <a:t> Do we see any trend in the demand for </a:t>
            </a:r>
            <a:r>
              <a:rPr lang="en-US" dirty="0" err="1">
                <a:latin typeface="Century" panose="02040604050505020304" pitchFamily="18" charset="0"/>
              </a:rPr>
              <a:t>Yulu</a:t>
            </a:r>
            <a:r>
              <a:rPr lang="en-US" dirty="0">
                <a:latin typeface="Century" panose="02040604050505020304" pitchFamily="18" charset="0"/>
              </a:rPr>
              <a:t> Bikes? How can we leverage it?</a:t>
            </a:r>
            <a:endParaRPr lang="en-IN" dirty="0">
              <a:latin typeface="Century" panose="02040604050505020304" pitchFamily="18" charset="0"/>
            </a:endParaRPr>
          </a:p>
        </p:txBody>
      </p:sp>
    </p:spTree>
    <p:extLst>
      <p:ext uri="{BB962C8B-B14F-4D97-AF65-F5344CB8AC3E}">
        <p14:creationId xmlns:p14="http://schemas.microsoft.com/office/powerpoint/2010/main" val="186977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220606" y="19777"/>
            <a:ext cx="10018713" cy="1068512"/>
          </a:xfrm>
        </p:spPr>
        <p:txBody>
          <a:bodyPr/>
          <a:lstStyle/>
          <a:p>
            <a:r>
              <a:rPr lang="en-IN" dirty="0">
                <a:latin typeface="MV Boli" panose="02000500030200090000" pitchFamily="2" charset="0"/>
                <a:cs typeface="MV Boli" panose="02000500030200090000" pitchFamily="2" charset="0"/>
              </a:rPr>
              <a:t>Season &amp; Weather Data</a:t>
            </a:r>
          </a:p>
        </p:txBody>
      </p:sp>
      <p:sp>
        <p:nvSpPr>
          <p:cNvPr id="28" name="Content Placeholder 27">
            <a:extLst>
              <a:ext uri="{FF2B5EF4-FFF2-40B4-BE49-F238E27FC236}">
                <a16:creationId xmlns:a16="http://schemas.microsoft.com/office/drawing/2014/main" id="{D333B837-6C72-4043-2E40-C89D0922E9A2}"/>
              </a:ext>
            </a:extLst>
          </p:cNvPr>
          <p:cNvSpPr>
            <a:spLocks noGrp="1"/>
          </p:cNvSpPr>
          <p:nvPr>
            <p:ph sz="half" idx="2"/>
          </p:nvPr>
        </p:nvSpPr>
        <p:spPr>
          <a:xfrm>
            <a:off x="1545569" y="4314177"/>
            <a:ext cx="10343566" cy="2261284"/>
          </a:xfrm>
        </p:spPr>
        <p:txBody>
          <a:bodyPr>
            <a:normAutofit/>
          </a:bodyPr>
          <a:lstStyle/>
          <a:p>
            <a:r>
              <a:rPr lang="en-IN" sz="1600" dirty="0"/>
              <a:t>The data provided by </a:t>
            </a:r>
            <a:r>
              <a:rPr lang="en-IN" sz="1600" dirty="0" err="1"/>
              <a:t>Yulu</a:t>
            </a:r>
            <a:r>
              <a:rPr lang="en-IN" sz="1600" dirty="0"/>
              <a:t> consists of equal proportions of records for all the 4 seasons, hence quite a balanced quarterly and yearly analysis can be ensured.</a:t>
            </a:r>
          </a:p>
          <a:p>
            <a:r>
              <a:rPr lang="en-IN" sz="1600" dirty="0"/>
              <a:t>For the weather data, there are 8.5 times more records for clear sky than light rains as well as 2.5  times more records for cloudy sky compared to light rains. This imbalance is on expected lines as is indicative of the average weather conditions in the country.</a:t>
            </a:r>
          </a:p>
          <a:p>
            <a:r>
              <a:rPr lang="en-IN" sz="1600" dirty="0"/>
              <a:t>The temperature range of the data varies from 1°C to 41°C, averaging at 20°C, with highest density being around 10°C - 30°C. </a:t>
            </a:r>
          </a:p>
          <a:p>
            <a:endParaRPr lang="en-IN" dirty="0"/>
          </a:p>
        </p:txBody>
      </p:sp>
      <p:pic>
        <p:nvPicPr>
          <p:cNvPr id="30" name="Content Placeholder 18">
            <a:extLst>
              <a:ext uri="{FF2B5EF4-FFF2-40B4-BE49-F238E27FC236}">
                <a16:creationId xmlns:a16="http://schemas.microsoft.com/office/drawing/2014/main" id="{D2743FE5-2ADC-F767-0E06-4BED1C54D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077" y="826698"/>
            <a:ext cx="3664754" cy="2748566"/>
          </a:xfrm>
          <a:prstGeom prst="rect">
            <a:avLst/>
          </a:prstGeom>
        </p:spPr>
      </p:pic>
      <p:pic>
        <p:nvPicPr>
          <p:cNvPr id="31" name="Content Placeholder 7">
            <a:extLst>
              <a:ext uri="{FF2B5EF4-FFF2-40B4-BE49-F238E27FC236}">
                <a16:creationId xmlns:a16="http://schemas.microsoft.com/office/drawing/2014/main" id="{D1C93AE5-8281-D2C9-B864-FF1D6A138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184" y="826698"/>
            <a:ext cx="3788234" cy="2841177"/>
          </a:xfrm>
          <a:prstGeom prst="rect">
            <a:avLst/>
          </a:prstGeom>
        </p:spPr>
      </p:pic>
      <p:pic>
        <p:nvPicPr>
          <p:cNvPr id="35" name="Content Placeholder 34">
            <a:extLst>
              <a:ext uri="{FF2B5EF4-FFF2-40B4-BE49-F238E27FC236}">
                <a16:creationId xmlns:a16="http://schemas.microsoft.com/office/drawing/2014/main" id="{470337E3-E691-C962-8B51-A1E0F4864ABE}"/>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8222105" y="826698"/>
            <a:ext cx="3969895" cy="2748566"/>
          </a:xfrm>
        </p:spPr>
      </p:pic>
    </p:spTree>
    <p:extLst>
      <p:ext uri="{BB962C8B-B14F-4D97-AF65-F5344CB8AC3E}">
        <p14:creationId xmlns:p14="http://schemas.microsoft.com/office/powerpoint/2010/main" val="205135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Demand per Season &amp; Weather</a:t>
            </a:r>
          </a:p>
        </p:txBody>
      </p:sp>
      <p:sp>
        <p:nvSpPr>
          <p:cNvPr id="4" name="Content Placeholder 3">
            <a:extLst>
              <a:ext uri="{FF2B5EF4-FFF2-40B4-BE49-F238E27FC236}">
                <a16:creationId xmlns:a16="http://schemas.microsoft.com/office/drawing/2014/main" id="{2EEE04F7-A4E9-88C9-3683-65BF31297097}"/>
              </a:ext>
            </a:extLst>
          </p:cNvPr>
          <p:cNvSpPr>
            <a:spLocks noGrp="1"/>
          </p:cNvSpPr>
          <p:nvPr>
            <p:ph sz="half" idx="1"/>
          </p:nvPr>
        </p:nvSpPr>
        <p:spPr>
          <a:xfrm>
            <a:off x="2190176" y="4890497"/>
            <a:ext cx="9622052" cy="1833939"/>
          </a:xfrm>
        </p:spPr>
        <p:txBody>
          <a:bodyPr/>
          <a:lstStyle/>
          <a:p>
            <a:r>
              <a:rPr lang="en-IN" sz="1600" dirty="0"/>
              <a:t>Majority </a:t>
            </a:r>
            <a:r>
              <a:rPr lang="en-IN" sz="1600" dirty="0" err="1"/>
              <a:t>Yulu</a:t>
            </a:r>
            <a:r>
              <a:rPr lang="en-IN" sz="1600" dirty="0"/>
              <a:t> customers prefer a clear weather on almost all the seasons except spring.</a:t>
            </a:r>
          </a:p>
          <a:p>
            <a:r>
              <a:rPr lang="en-IN" sz="1600" dirty="0"/>
              <a:t>The second most preferred weather is cloudy, followed by light rains.</a:t>
            </a:r>
          </a:p>
          <a:p>
            <a:r>
              <a:rPr lang="en-IN" sz="1600" dirty="0"/>
              <a:t>A clear or cloudy weather in either Fall or Winter attracts the highest number of  customers at </a:t>
            </a:r>
            <a:r>
              <a:rPr lang="en-IN" sz="1600" dirty="0" err="1"/>
              <a:t>Yulu</a:t>
            </a:r>
            <a:r>
              <a:rPr lang="en-IN" sz="1600" dirty="0"/>
              <a:t>.</a:t>
            </a:r>
          </a:p>
          <a:p>
            <a:endParaRPr lang="en-IN" dirty="0"/>
          </a:p>
        </p:txBody>
      </p:sp>
      <p:pic>
        <p:nvPicPr>
          <p:cNvPr id="9" name="Content Placeholder 8">
            <a:extLst>
              <a:ext uri="{FF2B5EF4-FFF2-40B4-BE49-F238E27FC236}">
                <a16:creationId xmlns:a16="http://schemas.microsoft.com/office/drawing/2014/main" id="{E0CBE980-5A54-755E-96B1-8D5D926D1F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66532" y="652410"/>
            <a:ext cx="10145696" cy="4238087"/>
          </a:xfrm>
        </p:spPr>
      </p:pic>
    </p:spTree>
    <p:extLst>
      <p:ext uri="{BB962C8B-B14F-4D97-AF65-F5344CB8AC3E}">
        <p14:creationId xmlns:p14="http://schemas.microsoft.com/office/powerpoint/2010/main" val="133371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Probability per Season &amp; Weather</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112812" y="5057245"/>
            <a:ext cx="9640824" cy="1528490"/>
          </a:xfrm>
        </p:spPr>
        <p:txBody>
          <a:bodyPr>
            <a:normAutofit/>
          </a:bodyPr>
          <a:lstStyle/>
          <a:p>
            <a:r>
              <a:rPr lang="en-IN" sz="1600" dirty="0"/>
              <a:t>Although the customer count during light rains is less, we find that there is the highest probability of a customer to ride a </a:t>
            </a:r>
            <a:r>
              <a:rPr lang="en-IN" sz="1600" dirty="0" err="1"/>
              <a:t>Yulu</a:t>
            </a:r>
            <a:r>
              <a:rPr lang="en-IN" sz="1600" dirty="0"/>
              <a:t> bike during light rains with 80% !!</a:t>
            </a:r>
          </a:p>
          <a:p>
            <a:r>
              <a:rPr lang="en-IN" sz="1600" dirty="0"/>
              <a:t>In fact, light rains make the customers use </a:t>
            </a:r>
            <a:r>
              <a:rPr lang="en-IN" sz="1600" dirty="0" err="1"/>
              <a:t>Yulu</a:t>
            </a:r>
            <a:r>
              <a:rPr lang="en-IN" sz="1600" dirty="0"/>
              <a:t> in almost every season.</a:t>
            </a:r>
          </a:p>
          <a:p>
            <a:r>
              <a:rPr lang="en-IN" sz="1600" dirty="0"/>
              <a:t>Second most probable condition is a cloudy day during the Fall.</a:t>
            </a:r>
          </a:p>
        </p:txBody>
      </p:sp>
      <p:pic>
        <p:nvPicPr>
          <p:cNvPr id="9" name="Content Placeholder 8">
            <a:extLst>
              <a:ext uri="{FF2B5EF4-FFF2-40B4-BE49-F238E27FC236}">
                <a16:creationId xmlns:a16="http://schemas.microsoft.com/office/drawing/2014/main" id="{DBC81C6F-D0AD-9369-E27A-8B57868D04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92495" y="529118"/>
            <a:ext cx="10347882" cy="4401843"/>
          </a:xfrm>
        </p:spPr>
      </p:pic>
    </p:spTree>
    <p:extLst>
      <p:ext uri="{BB962C8B-B14F-4D97-AF65-F5344CB8AC3E}">
        <p14:creationId xmlns:p14="http://schemas.microsoft.com/office/powerpoint/2010/main" val="286605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Demand Per Month</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1998020" y="4876529"/>
            <a:ext cx="9056973" cy="1575642"/>
          </a:xfrm>
        </p:spPr>
        <p:txBody>
          <a:bodyPr>
            <a:normAutofit/>
          </a:bodyPr>
          <a:lstStyle/>
          <a:p>
            <a:r>
              <a:rPr lang="en-US" sz="1600" dirty="0"/>
              <a:t>Months from May to Oct see the above average demand in the customer count than the average demand, peaking at June with 26%</a:t>
            </a:r>
          </a:p>
          <a:p>
            <a:r>
              <a:rPr lang="en-US" sz="1600" dirty="0"/>
              <a:t>Jan, Feb and Mar sees the highest dip in customer demand on the same parameter, with demand dropping more than 50% in Jan.</a:t>
            </a:r>
            <a:endParaRPr lang="en-IN" sz="1600" dirty="0"/>
          </a:p>
        </p:txBody>
      </p:sp>
      <p:pic>
        <p:nvPicPr>
          <p:cNvPr id="5" name="Content Placeholder 4">
            <a:extLst>
              <a:ext uri="{FF2B5EF4-FFF2-40B4-BE49-F238E27FC236}">
                <a16:creationId xmlns:a16="http://schemas.microsoft.com/office/drawing/2014/main" id="{8740EC22-9A1D-229D-2A5E-915016CF19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2540" y="534257"/>
            <a:ext cx="10653694" cy="4154341"/>
          </a:xfrm>
        </p:spPr>
      </p:pic>
    </p:spTree>
    <p:extLst>
      <p:ext uri="{BB962C8B-B14F-4D97-AF65-F5344CB8AC3E}">
        <p14:creationId xmlns:p14="http://schemas.microsoft.com/office/powerpoint/2010/main" val="876410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350747" y="1"/>
            <a:ext cx="10018713" cy="1068512"/>
          </a:xfrm>
        </p:spPr>
        <p:txBody>
          <a:bodyPr/>
          <a:lstStyle/>
          <a:p>
            <a:r>
              <a:rPr lang="en-IN" dirty="0">
                <a:latin typeface="MV Boli" panose="02000500030200090000" pitchFamily="2" charset="0"/>
                <a:cs typeface="MV Boli" panose="02000500030200090000" pitchFamily="2" charset="0"/>
              </a:rPr>
              <a:t>Demand during the Day</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429535" y="4789597"/>
            <a:ext cx="9217329" cy="1529009"/>
          </a:xfrm>
        </p:spPr>
        <p:txBody>
          <a:bodyPr>
            <a:normAutofit/>
          </a:bodyPr>
          <a:lstStyle/>
          <a:p>
            <a:r>
              <a:rPr lang="en-US" sz="1600" dirty="0"/>
              <a:t>Evening time (5pm to 8pm) sees the above average demand in the customer count than the average demand, at 111%.</a:t>
            </a:r>
          </a:p>
          <a:p>
            <a:r>
              <a:rPr lang="en-US" sz="1600" dirty="0"/>
              <a:t>Customer demand slumps after 8pm until 8 am, which is on expected lines.</a:t>
            </a:r>
          </a:p>
          <a:p>
            <a:r>
              <a:rPr lang="en-US" sz="1600" dirty="0"/>
              <a:t>Night hours (8pm-12am) is one area that has a great scope for growth.</a:t>
            </a:r>
            <a:endParaRPr lang="en-IN" sz="1600" dirty="0"/>
          </a:p>
        </p:txBody>
      </p:sp>
      <p:pic>
        <p:nvPicPr>
          <p:cNvPr id="5" name="Content Placeholder 4">
            <a:extLst>
              <a:ext uri="{FF2B5EF4-FFF2-40B4-BE49-F238E27FC236}">
                <a16:creationId xmlns:a16="http://schemas.microsoft.com/office/drawing/2014/main" id="{06710678-B998-3A69-BFED-BD90CC8F8C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48005" y="996593"/>
            <a:ext cx="7300091" cy="3524244"/>
          </a:xfrm>
        </p:spPr>
      </p:pic>
      <p:graphicFrame>
        <p:nvGraphicFramePr>
          <p:cNvPr id="7" name="Table 7">
            <a:extLst>
              <a:ext uri="{FF2B5EF4-FFF2-40B4-BE49-F238E27FC236}">
                <a16:creationId xmlns:a16="http://schemas.microsoft.com/office/drawing/2014/main" id="{13EF9F28-3F33-D74A-197F-08AB8352CEB3}"/>
              </a:ext>
            </a:extLst>
          </p:cNvPr>
          <p:cNvGraphicFramePr>
            <a:graphicFrameLocks noGrp="1"/>
          </p:cNvGraphicFramePr>
          <p:nvPr>
            <p:extLst>
              <p:ext uri="{D42A27DB-BD31-4B8C-83A1-F6EECF244321}">
                <p14:modId xmlns:p14="http://schemas.microsoft.com/office/powerpoint/2010/main" val="3723436644"/>
              </p:ext>
            </p:extLst>
          </p:nvPr>
        </p:nvGraphicFramePr>
        <p:xfrm>
          <a:off x="8414535" y="1413152"/>
          <a:ext cx="3441842" cy="2655415"/>
        </p:xfrm>
        <a:graphic>
          <a:graphicData uri="http://schemas.openxmlformats.org/drawingml/2006/table">
            <a:tbl>
              <a:tblPr firstRow="1" bandRow="1">
                <a:tableStyleId>{5C22544A-7EE6-4342-B048-85BDC9FD1C3A}</a:tableStyleId>
              </a:tblPr>
              <a:tblGrid>
                <a:gridCol w="1720921">
                  <a:extLst>
                    <a:ext uri="{9D8B030D-6E8A-4147-A177-3AD203B41FA5}">
                      <a16:colId xmlns:a16="http://schemas.microsoft.com/office/drawing/2014/main" val="1938836097"/>
                    </a:ext>
                  </a:extLst>
                </a:gridCol>
                <a:gridCol w="1720921">
                  <a:extLst>
                    <a:ext uri="{9D8B030D-6E8A-4147-A177-3AD203B41FA5}">
                      <a16:colId xmlns:a16="http://schemas.microsoft.com/office/drawing/2014/main" val="1964068150"/>
                    </a:ext>
                  </a:extLst>
                </a:gridCol>
              </a:tblGrid>
              <a:tr h="379345">
                <a:tc>
                  <a:txBody>
                    <a:bodyPr/>
                    <a:lstStyle/>
                    <a:p>
                      <a:pPr algn="ctr" fontAlgn="ctr"/>
                      <a:r>
                        <a:rPr lang="en-IN" sz="1400" b="1" dirty="0">
                          <a:effectLst/>
                        </a:rPr>
                        <a:t>Day Period</a:t>
                      </a:r>
                    </a:p>
                  </a:txBody>
                  <a:tcPr anchor="ctr">
                    <a:solidFill>
                      <a:schemeClr val="tx1">
                        <a:lumMod val="50000"/>
                        <a:lumOff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1" dirty="0">
                          <a:effectLst/>
                        </a:rPr>
                        <a:t>Timings</a:t>
                      </a:r>
                    </a:p>
                  </a:txBody>
                  <a:tcPr>
                    <a:solidFill>
                      <a:schemeClr val="tx1">
                        <a:lumMod val="50000"/>
                        <a:lumOff val="50000"/>
                      </a:schemeClr>
                    </a:solidFill>
                  </a:tcPr>
                </a:tc>
                <a:extLst>
                  <a:ext uri="{0D108BD9-81ED-4DB2-BD59-A6C34878D82A}">
                    <a16:rowId xmlns:a16="http://schemas.microsoft.com/office/drawing/2014/main" val="3474186704"/>
                  </a:ext>
                </a:extLst>
              </a:tr>
              <a:tr h="379345">
                <a:tc>
                  <a:txBody>
                    <a:bodyPr/>
                    <a:lstStyle/>
                    <a:p>
                      <a:pPr algn="ctr" fontAlgn="ctr"/>
                      <a:r>
                        <a:rPr lang="en-IN" sz="1400" dirty="0" err="1">
                          <a:effectLst/>
                        </a:rPr>
                        <a:t>EarlyMorning</a:t>
                      </a:r>
                      <a:endParaRPr lang="en-IN" sz="1400" dirty="0">
                        <a:effectLst/>
                      </a:endParaRPr>
                    </a:p>
                  </a:txBody>
                  <a:tcPr anchor="ctr"/>
                </a:tc>
                <a:tc>
                  <a:txBody>
                    <a:bodyPr/>
                    <a:lstStyle/>
                    <a:p>
                      <a:pPr algn="ctr" fontAlgn="ctr"/>
                      <a:r>
                        <a:rPr lang="en-IN" sz="1400">
                          <a:effectLst/>
                        </a:rPr>
                        <a:t>4:00 am-7:59 am</a:t>
                      </a:r>
                    </a:p>
                  </a:txBody>
                  <a:tcPr anchor="ctr"/>
                </a:tc>
                <a:extLst>
                  <a:ext uri="{0D108BD9-81ED-4DB2-BD59-A6C34878D82A}">
                    <a16:rowId xmlns:a16="http://schemas.microsoft.com/office/drawing/2014/main" val="113422841"/>
                  </a:ext>
                </a:extLst>
              </a:tr>
              <a:tr h="379345">
                <a:tc>
                  <a:txBody>
                    <a:bodyPr/>
                    <a:lstStyle/>
                    <a:p>
                      <a:pPr algn="ctr" fontAlgn="ctr"/>
                      <a:r>
                        <a:rPr lang="en-IN" sz="1400" dirty="0">
                          <a:effectLst/>
                        </a:rPr>
                        <a:t>Morning</a:t>
                      </a:r>
                    </a:p>
                  </a:txBody>
                  <a:tcPr anchor="ctr"/>
                </a:tc>
                <a:tc>
                  <a:txBody>
                    <a:bodyPr/>
                    <a:lstStyle/>
                    <a:p>
                      <a:pPr algn="ctr" fontAlgn="ctr"/>
                      <a:r>
                        <a:rPr lang="en-IN" sz="1400" dirty="0">
                          <a:effectLst/>
                        </a:rPr>
                        <a:t>8:00 am-11:59 am</a:t>
                      </a:r>
                    </a:p>
                  </a:txBody>
                  <a:tcPr anchor="ctr"/>
                </a:tc>
                <a:extLst>
                  <a:ext uri="{0D108BD9-81ED-4DB2-BD59-A6C34878D82A}">
                    <a16:rowId xmlns:a16="http://schemas.microsoft.com/office/drawing/2014/main" val="817598632"/>
                  </a:ext>
                </a:extLst>
              </a:tr>
              <a:tr h="379345">
                <a:tc>
                  <a:txBody>
                    <a:bodyPr/>
                    <a:lstStyle/>
                    <a:p>
                      <a:pPr algn="ctr" fontAlgn="ctr"/>
                      <a:r>
                        <a:rPr lang="en-IN" sz="1400" dirty="0">
                          <a:effectLst/>
                        </a:rPr>
                        <a:t>Afternoon</a:t>
                      </a:r>
                    </a:p>
                  </a:txBody>
                  <a:tcPr anchor="ctr"/>
                </a:tc>
                <a:tc>
                  <a:txBody>
                    <a:bodyPr/>
                    <a:lstStyle/>
                    <a:p>
                      <a:pPr algn="ctr" fontAlgn="ctr"/>
                      <a:r>
                        <a:rPr lang="en-IN" sz="1400" dirty="0">
                          <a:effectLst/>
                        </a:rPr>
                        <a:t>12:00 pm-4:59 pm</a:t>
                      </a:r>
                    </a:p>
                  </a:txBody>
                  <a:tcPr anchor="ctr"/>
                </a:tc>
                <a:extLst>
                  <a:ext uri="{0D108BD9-81ED-4DB2-BD59-A6C34878D82A}">
                    <a16:rowId xmlns:a16="http://schemas.microsoft.com/office/drawing/2014/main" val="972524013"/>
                  </a:ext>
                </a:extLst>
              </a:tr>
              <a:tr h="379345">
                <a:tc>
                  <a:txBody>
                    <a:bodyPr/>
                    <a:lstStyle/>
                    <a:p>
                      <a:pPr algn="ctr" fontAlgn="ctr"/>
                      <a:r>
                        <a:rPr lang="en-IN" sz="1400">
                          <a:effectLst/>
                        </a:rPr>
                        <a:t>Evening</a:t>
                      </a:r>
                    </a:p>
                  </a:txBody>
                  <a:tcPr anchor="ctr"/>
                </a:tc>
                <a:tc>
                  <a:txBody>
                    <a:bodyPr/>
                    <a:lstStyle/>
                    <a:p>
                      <a:pPr algn="ctr" fontAlgn="ctr"/>
                      <a:r>
                        <a:rPr lang="en-IN" sz="1400" dirty="0">
                          <a:effectLst/>
                        </a:rPr>
                        <a:t>5:00 pm-7:59 pm</a:t>
                      </a:r>
                    </a:p>
                  </a:txBody>
                  <a:tcPr anchor="ctr"/>
                </a:tc>
                <a:extLst>
                  <a:ext uri="{0D108BD9-81ED-4DB2-BD59-A6C34878D82A}">
                    <a16:rowId xmlns:a16="http://schemas.microsoft.com/office/drawing/2014/main" val="3491692218"/>
                  </a:ext>
                </a:extLst>
              </a:tr>
              <a:tr h="379345">
                <a:tc>
                  <a:txBody>
                    <a:bodyPr/>
                    <a:lstStyle/>
                    <a:p>
                      <a:pPr algn="ctr" fontAlgn="ctr"/>
                      <a:r>
                        <a:rPr lang="en-IN" sz="1400" dirty="0">
                          <a:effectLst/>
                        </a:rPr>
                        <a:t>Night</a:t>
                      </a:r>
                    </a:p>
                  </a:txBody>
                  <a:tcPr anchor="ctr"/>
                </a:tc>
                <a:tc>
                  <a:txBody>
                    <a:bodyPr/>
                    <a:lstStyle/>
                    <a:p>
                      <a:pPr algn="ctr" fontAlgn="ctr"/>
                      <a:r>
                        <a:rPr lang="en-IN" sz="1400" dirty="0">
                          <a:effectLst/>
                        </a:rPr>
                        <a:t>8:00 pm-11:59 pm</a:t>
                      </a:r>
                    </a:p>
                  </a:txBody>
                  <a:tcPr anchor="ctr"/>
                </a:tc>
                <a:extLst>
                  <a:ext uri="{0D108BD9-81ED-4DB2-BD59-A6C34878D82A}">
                    <a16:rowId xmlns:a16="http://schemas.microsoft.com/office/drawing/2014/main" val="3806547369"/>
                  </a:ext>
                </a:extLst>
              </a:tr>
              <a:tr h="379345">
                <a:tc>
                  <a:txBody>
                    <a:bodyPr/>
                    <a:lstStyle/>
                    <a:p>
                      <a:pPr algn="ctr" fontAlgn="ctr"/>
                      <a:r>
                        <a:rPr lang="en-IN" sz="1400" dirty="0">
                          <a:effectLst/>
                        </a:rPr>
                        <a:t>Late Night</a:t>
                      </a:r>
                    </a:p>
                  </a:txBody>
                  <a:tcPr anchor="ctr"/>
                </a:tc>
                <a:tc>
                  <a:txBody>
                    <a:bodyPr/>
                    <a:lstStyle/>
                    <a:p>
                      <a:pPr algn="ctr" fontAlgn="ctr"/>
                      <a:r>
                        <a:rPr lang="en-IN" sz="1400" dirty="0">
                          <a:effectLst/>
                        </a:rPr>
                        <a:t>12:00 am-3:59 am</a:t>
                      </a:r>
                    </a:p>
                  </a:txBody>
                  <a:tcPr anchor="ctr"/>
                </a:tc>
                <a:extLst>
                  <a:ext uri="{0D108BD9-81ED-4DB2-BD59-A6C34878D82A}">
                    <a16:rowId xmlns:a16="http://schemas.microsoft.com/office/drawing/2014/main" val="3290807498"/>
                  </a:ext>
                </a:extLst>
              </a:tr>
            </a:tbl>
          </a:graphicData>
        </a:graphic>
      </p:graphicFrame>
    </p:spTree>
    <p:extLst>
      <p:ext uri="{BB962C8B-B14F-4D97-AF65-F5344CB8AC3E}">
        <p14:creationId xmlns:p14="http://schemas.microsoft.com/office/powerpoint/2010/main" val="282584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3D6F-6860-6E57-1B16-D4DAB7CD2399}"/>
              </a:ext>
            </a:extLst>
          </p:cNvPr>
          <p:cNvSpPr>
            <a:spLocks noGrp="1"/>
          </p:cNvSpPr>
          <p:nvPr>
            <p:ph type="title"/>
          </p:nvPr>
        </p:nvSpPr>
        <p:spPr>
          <a:xfrm>
            <a:off x="1299377" y="-40649"/>
            <a:ext cx="10018713" cy="760287"/>
          </a:xfrm>
        </p:spPr>
        <p:txBody>
          <a:bodyPr/>
          <a:lstStyle/>
          <a:p>
            <a:r>
              <a:rPr lang="en-IN" dirty="0">
                <a:latin typeface="MV Boli" panose="02000500030200090000" pitchFamily="2" charset="0"/>
                <a:cs typeface="MV Boli" panose="02000500030200090000" pitchFamily="2" charset="0"/>
              </a:rPr>
              <a:t>Demand during the day</a:t>
            </a:r>
          </a:p>
        </p:txBody>
      </p:sp>
      <p:sp>
        <p:nvSpPr>
          <p:cNvPr id="4" name="Content Placeholder 3">
            <a:extLst>
              <a:ext uri="{FF2B5EF4-FFF2-40B4-BE49-F238E27FC236}">
                <a16:creationId xmlns:a16="http://schemas.microsoft.com/office/drawing/2014/main" id="{E9C5DD6A-1ECE-509F-3C4A-438A76337F37}"/>
              </a:ext>
            </a:extLst>
          </p:cNvPr>
          <p:cNvSpPr>
            <a:spLocks noGrp="1"/>
          </p:cNvSpPr>
          <p:nvPr>
            <p:ph sz="half" idx="1"/>
          </p:nvPr>
        </p:nvSpPr>
        <p:spPr>
          <a:xfrm>
            <a:off x="2013735" y="4397339"/>
            <a:ext cx="9914561" cy="2352781"/>
          </a:xfrm>
        </p:spPr>
        <p:txBody>
          <a:bodyPr>
            <a:normAutofit/>
          </a:bodyPr>
          <a:lstStyle/>
          <a:p>
            <a:r>
              <a:rPr lang="en-US" dirty="0"/>
              <a:t> </a:t>
            </a:r>
            <a:r>
              <a:rPr lang="en-US" sz="1600" dirty="0"/>
              <a:t>Evening time sees the surge in demand in all the seasons than the average demand, followed by Afternoon time. Fall &amp; Evening sees the highest jump with 164%, followed by Summer evening and Winter evening at 145% and 111% respectively</a:t>
            </a:r>
          </a:p>
          <a:p>
            <a:r>
              <a:rPr lang="en-US" sz="1600" dirty="0"/>
              <a:t> The only time afternoon time sees a slump is during Spring season.</a:t>
            </a:r>
          </a:p>
          <a:p>
            <a:r>
              <a:rPr lang="en-US" sz="1600" dirty="0"/>
              <a:t>Summer and winter mornings (8am to 12 noon) are also very unpopular for </a:t>
            </a:r>
            <a:r>
              <a:rPr lang="en-US" sz="1600" dirty="0" err="1"/>
              <a:t>Yulu</a:t>
            </a:r>
            <a:r>
              <a:rPr lang="en-US" sz="1600" dirty="0"/>
              <a:t> Bikes.</a:t>
            </a:r>
          </a:p>
          <a:p>
            <a:r>
              <a:rPr lang="en-US" sz="1600" dirty="0"/>
              <a:t>Jan, Feb and Mar sees the highest dip in customer demand on the same parameter, with demand dropping more than 50% in Jan.</a:t>
            </a:r>
            <a:endParaRPr lang="en-IN" sz="1600" dirty="0"/>
          </a:p>
        </p:txBody>
      </p:sp>
      <p:pic>
        <p:nvPicPr>
          <p:cNvPr id="5" name="Content Placeholder 4">
            <a:extLst>
              <a:ext uri="{FF2B5EF4-FFF2-40B4-BE49-F238E27FC236}">
                <a16:creationId xmlns:a16="http://schemas.microsoft.com/office/drawing/2014/main" id="{D6B61196-91F2-6791-8BC4-B757739216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32232" y="339494"/>
            <a:ext cx="8445358" cy="4242331"/>
          </a:xfrm>
        </p:spPr>
      </p:pic>
    </p:spTree>
    <p:extLst>
      <p:ext uri="{BB962C8B-B14F-4D97-AF65-F5344CB8AC3E}">
        <p14:creationId xmlns:p14="http://schemas.microsoft.com/office/powerpoint/2010/main" val="1738809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2853</TotalTime>
  <Words>2071</Words>
  <Application>Microsoft Office PowerPoint</Application>
  <PresentationFormat>Widescreen</PresentationFormat>
  <Paragraphs>195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vt:lpstr>
      <vt:lpstr>Corbel</vt:lpstr>
      <vt:lpstr>MV Boli</vt:lpstr>
      <vt:lpstr>Parallax</vt:lpstr>
      <vt:lpstr>YULU BIKES</vt:lpstr>
      <vt:lpstr>WHAT ARE YULU BIKES    </vt:lpstr>
      <vt:lpstr>Yulu Wants to know !!!</vt:lpstr>
      <vt:lpstr>Season &amp; Weather Data</vt:lpstr>
      <vt:lpstr>Demand per Season &amp; Weather</vt:lpstr>
      <vt:lpstr>Probability per Season &amp; Weather</vt:lpstr>
      <vt:lpstr>Demand Per Month</vt:lpstr>
      <vt:lpstr>Demand during the Day</vt:lpstr>
      <vt:lpstr>Demand during the day</vt:lpstr>
      <vt:lpstr>Working vs Non Working Day</vt:lpstr>
      <vt:lpstr>Quarterly Growth </vt:lpstr>
      <vt:lpstr>Yearly Growth</vt:lpstr>
      <vt:lpstr>Effect of Temperature on Demand</vt:lpstr>
      <vt:lpstr>Effect of Humidity on Demand</vt:lpstr>
      <vt:lpstr>Effect of Windspeed on Demand</vt:lpstr>
      <vt:lpstr>Registered vs Casual Customers</vt:lpstr>
      <vt:lpstr>Recommendations To The Leadership</vt:lpstr>
      <vt:lpstr>Recommendations To The Leadership</vt:lpstr>
      <vt:lpstr>Recommendations To The Leadership</vt:lpstr>
      <vt:lpstr>Recommendations To The Leadership</vt:lpstr>
      <vt:lpstr>Recommendations To The Leadership</vt:lpstr>
      <vt:lpstr>Recommendations To The Leadership</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 Pandya</dc:creator>
  <cp:lastModifiedBy>Vineet Pandya</cp:lastModifiedBy>
  <cp:revision>83</cp:revision>
  <dcterms:created xsi:type="dcterms:W3CDTF">2022-08-30T10:49:20Z</dcterms:created>
  <dcterms:modified xsi:type="dcterms:W3CDTF">2023-05-08T10:17:52Z</dcterms:modified>
</cp:coreProperties>
</file>