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sldIdLst>
    <p:sldId id="268" r:id="rId5"/>
    <p:sldId id="310" r:id="rId6"/>
    <p:sldId id="311" r:id="rId7"/>
    <p:sldId id="312" r:id="rId8"/>
    <p:sldId id="313" r:id="rId9"/>
    <p:sldId id="31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4" autoAdjust="0"/>
    <p:restoredTop sz="94619" autoAdjust="0"/>
  </p:normalViewPr>
  <p:slideViewPr>
    <p:cSldViewPr snapToGrid="0">
      <p:cViewPr varScale="1">
        <p:scale>
          <a:sx n="111" d="100"/>
          <a:sy n="111"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5000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477440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972662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350285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5716841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034268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546194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997117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1884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37621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6154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3/19/2023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5737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3/19/2023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9642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3/19/2023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9055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75750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3/19/2023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769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3/19/2023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90499128"/>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8"/>
            <a:ext cx="6253317" cy="741834"/>
          </a:xfrm>
        </p:spPr>
        <p:txBody>
          <a:bodyPr>
            <a:normAutofit/>
          </a:bodyPr>
          <a:lstStyle/>
          <a:p>
            <a:r>
              <a:rPr lang="en-US" sz="2400" b="1" u="sng" dirty="0"/>
              <a:t>OBJECT DETECTION FROM SOUND</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2557689" y="4672739"/>
            <a:ext cx="1798401" cy="1021498"/>
          </a:xfrm>
        </p:spPr>
        <p:txBody>
          <a:bodyPr>
            <a:normAutofit fontScale="25000" lnSpcReduction="20000"/>
          </a:bodyPr>
          <a:lstStyle/>
          <a:p>
            <a:r>
              <a:rPr lang="en-US" sz="4800" dirty="0">
                <a:solidFill>
                  <a:schemeClr val="tx1">
                    <a:lumMod val="85000"/>
                    <a:lumOff val="15000"/>
                  </a:schemeClr>
                </a:solidFill>
              </a:rPr>
              <a:t>Team Members-</a:t>
            </a:r>
          </a:p>
          <a:p>
            <a:r>
              <a:rPr lang="en-US" sz="4800" dirty="0">
                <a:solidFill>
                  <a:schemeClr val="tx1">
                    <a:lumMod val="85000"/>
                    <a:lumOff val="15000"/>
                  </a:schemeClr>
                </a:solidFill>
              </a:rPr>
              <a:t>Sirun</a:t>
            </a:r>
          </a:p>
          <a:p>
            <a:r>
              <a:rPr lang="en-US" sz="4800" dirty="0">
                <a:solidFill>
                  <a:schemeClr val="tx1">
                    <a:lumMod val="85000"/>
                    <a:lumOff val="15000"/>
                  </a:schemeClr>
                </a:solidFill>
              </a:rPr>
              <a:t>Eshwar</a:t>
            </a:r>
          </a:p>
          <a:p>
            <a:r>
              <a:rPr lang="en-US" sz="4800" dirty="0">
                <a:solidFill>
                  <a:schemeClr val="tx1">
                    <a:lumMod val="85000"/>
                    <a:lumOff val="15000"/>
                  </a:schemeClr>
                </a:solidFill>
              </a:rPr>
              <a:t>Vineet</a:t>
            </a:r>
          </a:p>
          <a:p>
            <a:r>
              <a:rPr lang="en-US" sz="4800" dirty="0" err="1">
                <a:solidFill>
                  <a:schemeClr val="tx1">
                    <a:lumMod val="85000"/>
                    <a:lumOff val="15000"/>
                  </a:schemeClr>
                </a:solidFill>
              </a:rPr>
              <a:t>Shiven</a:t>
            </a:r>
            <a:endParaRPr lang="en-US" sz="4800" dirty="0">
              <a:solidFill>
                <a:schemeClr val="tx1">
                  <a:lumMod val="85000"/>
                  <a:lumOff val="15000"/>
                </a:schemeClr>
              </a:solidFill>
            </a:endParaRPr>
          </a:p>
          <a:p>
            <a:endParaRPr lang="en-US" sz="4800" dirty="0">
              <a:solidFill>
                <a:schemeClr val="tx1">
                  <a:lumMod val="85000"/>
                  <a:lumOff val="15000"/>
                </a:schemeClr>
              </a:solidFill>
            </a:endParaRPr>
          </a:p>
          <a:p>
            <a:endParaRPr lang="en-US" sz="2400" dirty="0">
              <a:solidFill>
                <a:schemeClr val="tx1">
                  <a:lumMod val="85000"/>
                  <a:lumOff val="15000"/>
                </a:schemeClr>
              </a:solidFill>
            </a:endParaRPr>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556686" y="1"/>
            <a:ext cx="4635315" cy="6857999"/>
          </a:xfrm>
          <a:prstGeom prst="rect">
            <a:avLst/>
          </a:prstGeom>
        </p:spPr>
      </p:pic>
      <p:pic>
        <p:nvPicPr>
          <p:cNvPr id="4" name="Picture 3">
            <a:extLst>
              <a:ext uri="{FF2B5EF4-FFF2-40B4-BE49-F238E27FC236}">
                <a16:creationId xmlns:a16="http://schemas.microsoft.com/office/drawing/2014/main" id="{7E6815B1-16BC-0F24-E065-A9CCEF0797D6}"/>
              </a:ext>
            </a:extLst>
          </p:cNvPr>
          <p:cNvPicPr>
            <a:picLocks noChangeAspect="1"/>
          </p:cNvPicPr>
          <p:nvPr/>
        </p:nvPicPr>
        <p:blipFill>
          <a:blip r:embed="rId3"/>
          <a:stretch>
            <a:fillRect/>
          </a:stretch>
        </p:blipFill>
        <p:spPr>
          <a:xfrm>
            <a:off x="895536" y="1443589"/>
            <a:ext cx="5122709" cy="2881523"/>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p:txBody>
          <a:bodyPr>
            <a:normAutofit/>
          </a:bodyPr>
          <a:lstStyle/>
          <a:p>
            <a:r>
              <a:rPr lang="en-US" dirty="0"/>
              <a:t>Summary </a:t>
            </a:r>
          </a:p>
        </p:txBody>
      </p:sp>
      <p:sp>
        <p:nvSpPr>
          <p:cNvPr id="4" name="Content Placeholder 3">
            <a:extLst>
              <a:ext uri="{FF2B5EF4-FFF2-40B4-BE49-F238E27FC236}">
                <a16:creationId xmlns:a16="http://schemas.microsoft.com/office/drawing/2014/main" id="{D7CB6F4D-5595-8ABA-172E-CEE41086FF6F}"/>
              </a:ext>
            </a:extLst>
          </p:cNvPr>
          <p:cNvSpPr>
            <a:spLocks noGrp="1"/>
          </p:cNvSpPr>
          <p:nvPr>
            <p:ph idx="1"/>
          </p:nvPr>
        </p:nvSpPr>
        <p:spPr/>
        <p:txBody>
          <a:bodyPr/>
          <a:lstStyle/>
          <a:p>
            <a:r>
              <a:rPr lang="en-US" dirty="0"/>
              <a:t>Object detection from sound uses audio signals to identify objects in an environment. This technique is known as echolocation and is used by animals such as bats and dolphins. Researchers are developing machine learning models to perform object detection from sound, which has applications in robotics, autonomous vehicles, and surveillance systems.</a:t>
            </a:r>
          </a:p>
          <a:p>
            <a:r>
              <a:rPr lang="en-US" dirty="0"/>
              <a:t>Applications of object detection from sound include robotics, autonomous vehicles, and surveillance systems. For example, a robot equipped with echolocation sensors can navigate its surroundings and identify obstacles, while a surveillance system can use echolocation to detect intruders in a dark environment.</a:t>
            </a:r>
            <a:endParaRPr lang="en-IN" dirty="0"/>
          </a:p>
        </p:txBody>
      </p:sp>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5CFCD-A21A-448D-CB01-16C1CBAF6B6C}"/>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9000663C-A71F-30E8-EFD0-F5D9BF5530DB}"/>
              </a:ext>
            </a:extLst>
          </p:cNvPr>
          <p:cNvSpPr>
            <a:spLocks noGrp="1"/>
          </p:cNvSpPr>
          <p:nvPr>
            <p:ph idx="1"/>
          </p:nvPr>
        </p:nvSpPr>
        <p:spPr/>
        <p:txBody>
          <a:bodyPr/>
          <a:lstStyle/>
          <a:p>
            <a:r>
              <a:rPr lang="en-US" dirty="0"/>
              <a:t> </a:t>
            </a:r>
            <a:r>
              <a:rPr lang="en-US" b="0" dirty="0">
                <a:solidFill>
                  <a:srgbClr val="CE9178"/>
                </a:solidFill>
                <a:effectLst/>
                <a:latin typeface="Consolas" panose="020B0609020204030204" pitchFamily="49" charset="0"/>
              </a:rPr>
              <a:t>UrbanSound8K</a:t>
            </a:r>
            <a:r>
              <a:rPr lang="en-US" dirty="0">
                <a:solidFill>
                  <a:srgbClr val="BBBBBB"/>
                </a:solidFill>
                <a:latin typeface="Consolas" panose="020B0609020204030204" pitchFamily="49" charset="0"/>
              </a:rPr>
              <a:t> </a:t>
            </a:r>
            <a:r>
              <a:rPr lang="en-US" dirty="0"/>
              <a:t> </a:t>
            </a:r>
          </a:p>
          <a:p>
            <a:r>
              <a:rPr lang="en-US" b="0" i="0" dirty="0">
                <a:solidFill>
                  <a:srgbClr val="666666"/>
                </a:solidFill>
                <a:effectLst/>
                <a:latin typeface="Open Sans" panose="020B0606030504020204" pitchFamily="34" charset="0"/>
              </a:rPr>
              <a:t>This dataset contains 8732 labeled sound excerpts (&lt;=4s) of urban sounds from 10 classes: </a:t>
            </a:r>
            <a:r>
              <a:rPr lang="en-US" b="0" i="0" dirty="0" err="1">
                <a:solidFill>
                  <a:srgbClr val="666666"/>
                </a:solidFill>
                <a:effectLst/>
                <a:latin typeface="Open Sans" panose="020B0606030504020204" pitchFamily="34" charset="0"/>
              </a:rPr>
              <a:t>air_conditioner</a:t>
            </a:r>
            <a:r>
              <a:rPr lang="en-US" b="0" i="0" dirty="0">
                <a:solidFill>
                  <a:srgbClr val="666666"/>
                </a:solidFill>
                <a:effectLst/>
                <a:latin typeface="Open Sans" panose="020B0606030504020204" pitchFamily="34" charset="0"/>
              </a:rPr>
              <a:t>, </a:t>
            </a:r>
            <a:r>
              <a:rPr lang="en-US" b="0" i="0" dirty="0" err="1">
                <a:solidFill>
                  <a:srgbClr val="666666"/>
                </a:solidFill>
                <a:effectLst/>
                <a:latin typeface="Open Sans" panose="020B0606030504020204" pitchFamily="34" charset="0"/>
              </a:rPr>
              <a:t>car_horn</a:t>
            </a:r>
            <a:r>
              <a:rPr lang="en-US" b="0" i="0" dirty="0">
                <a:solidFill>
                  <a:srgbClr val="666666"/>
                </a:solidFill>
                <a:effectLst/>
                <a:latin typeface="Open Sans" panose="020B0606030504020204" pitchFamily="34" charset="0"/>
              </a:rPr>
              <a:t>, </a:t>
            </a:r>
            <a:r>
              <a:rPr lang="en-US" b="0" i="0" dirty="0" err="1">
                <a:solidFill>
                  <a:srgbClr val="666666"/>
                </a:solidFill>
                <a:effectLst/>
                <a:latin typeface="Open Sans" panose="020B0606030504020204" pitchFamily="34" charset="0"/>
              </a:rPr>
              <a:t>children_playing</a:t>
            </a:r>
            <a:r>
              <a:rPr lang="en-US" b="0" i="0" dirty="0">
                <a:solidFill>
                  <a:srgbClr val="666666"/>
                </a:solidFill>
                <a:effectLst/>
                <a:latin typeface="Open Sans" panose="020B0606030504020204" pitchFamily="34" charset="0"/>
              </a:rPr>
              <a:t>, </a:t>
            </a:r>
            <a:r>
              <a:rPr lang="en-US" b="0" i="0" dirty="0" err="1">
                <a:solidFill>
                  <a:srgbClr val="666666"/>
                </a:solidFill>
                <a:effectLst/>
                <a:latin typeface="Open Sans" panose="020B0606030504020204" pitchFamily="34" charset="0"/>
              </a:rPr>
              <a:t>dog_bark</a:t>
            </a:r>
            <a:r>
              <a:rPr lang="en-US" b="0" i="0" dirty="0">
                <a:solidFill>
                  <a:srgbClr val="666666"/>
                </a:solidFill>
                <a:effectLst/>
                <a:latin typeface="Open Sans" panose="020B0606030504020204" pitchFamily="34" charset="0"/>
              </a:rPr>
              <a:t>, drilling, </a:t>
            </a:r>
            <a:r>
              <a:rPr lang="en-US" b="0" i="0" dirty="0" err="1">
                <a:solidFill>
                  <a:srgbClr val="666666"/>
                </a:solidFill>
                <a:effectLst/>
                <a:latin typeface="Open Sans" panose="020B0606030504020204" pitchFamily="34" charset="0"/>
              </a:rPr>
              <a:t>enginge_idling</a:t>
            </a:r>
            <a:r>
              <a:rPr lang="en-US" b="0" i="0" dirty="0">
                <a:solidFill>
                  <a:srgbClr val="666666"/>
                </a:solidFill>
                <a:effectLst/>
                <a:latin typeface="Open Sans" panose="020B0606030504020204" pitchFamily="34" charset="0"/>
              </a:rPr>
              <a:t>, </a:t>
            </a:r>
            <a:r>
              <a:rPr lang="en-US" b="0" i="0" dirty="0" err="1">
                <a:solidFill>
                  <a:srgbClr val="666666"/>
                </a:solidFill>
                <a:effectLst/>
                <a:latin typeface="Open Sans" panose="020B0606030504020204" pitchFamily="34" charset="0"/>
              </a:rPr>
              <a:t>gun_shot</a:t>
            </a:r>
            <a:r>
              <a:rPr lang="en-US" b="0" i="0" dirty="0">
                <a:solidFill>
                  <a:srgbClr val="666666"/>
                </a:solidFill>
                <a:effectLst/>
                <a:latin typeface="Open Sans" panose="020B0606030504020204" pitchFamily="34" charset="0"/>
              </a:rPr>
              <a:t>, jackhammer, siren, and </a:t>
            </a:r>
            <a:r>
              <a:rPr lang="en-US" b="0" i="0" dirty="0" err="1">
                <a:solidFill>
                  <a:srgbClr val="666666"/>
                </a:solidFill>
                <a:effectLst/>
                <a:latin typeface="Open Sans" panose="020B0606030504020204" pitchFamily="34" charset="0"/>
              </a:rPr>
              <a:t>street_music</a:t>
            </a:r>
            <a:r>
              <a:rPr lang="en-US" b="0" i="0" dirty="0">
                <a:solidFill>
                  <a:srgbClr val="666666"/>
                </a:solidFill>
                <a:effectLst/>
                <a:latin typeface="Open Sans" panose="020B0606030504020204" pitchFamily="34" charset="0"/>
              </a:rPr>
              <a:t>. </a:t>
            </a:r>
          </a:p>
          <a:p>
            <a:r>
              <a:rPr lang="en-US" dirty="0"/>
              <a:t>https://urbansounddataset.weebly.com/download-urbansound8k.html</a:t>
            </a:r>
          </a:p>
        </p:txBody>
      </p:sp>
      <p:pic>
        <p:nvPicPr>
          <p:cNvPr id="4" name="Picture 3">
            <a:extLst>
              <a:ext uri="{FF2B5EF4-FFF2-40B4-BE49-F238E27FC236}">
                <a16:creationId xmlns:a16="http://schemas.microsoft.com/office/drawing/2014/main" id="{64C71F6D-CEF4-0889-0EC1-EB68CE9E15C4}"/>
              </a:ext>
            </a:extLst>
          </p:cNvPr>
          <p:cNvPicPr>
            <a:picLocks noChangeAspect="1"/>
          </p:cNvPicPr>
          <p:nvPr/>
        </p:nvPicPr>
        <p:blipFill>
          <a:blip r:embed="rId2"/>
          <a:stretch>
            <a:fillRect/>
          </a:stretch>
        </p:blipFill>
        <p:spPr>
          <a:xfrm>
            <a:off x="4833257" y="248811"/>
            <a:ext cx="1356049" cy="1395933"/>
          </a:xfrm>
          <a:prstGeom prst="rect">
            <a:avLst/>
          </a:prstGeom>
        </p:spPr>
      </p:pic>
    </p:spTree>
    <p:extLst>
      <p:ext uri="{BB962C8B-B14F-4D97-AF65-F5344CB8AC3E}">
        <p14:creationId xmlns:p14="http://schemas.microsoft.com/office/powerpoint/2010/main" val="692410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0F8D9-A44C-35FA-535A-8CCC81ADEEA5}"/>
              </a:ext>
            </a:extLst>
          </p:cNvPr>
          <p:cNvSpPr>
            <a:spLocks noGrp="1"/>
          </p:cNvSpPr>
          <p:nvPr>
            <p:ph type="title"/>
          </p:nvPr>
        </p:nvSpPr>
        <p:spPr/>
        <p:txBody>
          <a:bodyPr/>
          <a:lstStyle/>
          <a:p>
            <a:r>
              <a:rPr lang="en-IN" dirty="0"/>
              <a:t>Libraries</a:t>
            </a:r>
          </a:p>
        </p:txBody>
      </p:sp>
      <p:sp>
        <p:nvSpPr>
          <p:cNvPr id="3" name="Content Placeholder 2">
            <a:extLst>
              <a:ext uri="{FF2B5EF4-FFF2-40B4-BE49-F238E27FC236}">
                <a16:creationId xmlns:a16="http://schemas.microsoft.com/office/drawing/2014/main" id="{EE19315E-D946-7706-61D8-88C814D3DA8A}"/>
              </a:ext>
            </a:extLst>
          </p:cNvPr>
          <p:cNvSpPr>
            <a:spLocks noGrp="1"/>
          </p:cNvSpPr>
          <p:nvPr>
            <p:ph idx="1"/>
          </p:nvPr>
        </p:nvSpPr>
        <p:spPr/>
        <p:txBody>
          <a:bodyPr>
            <a:normAutofit/>
          </a:bodyPr>
          <a:lstStyle/>
          <a:p>
            <a:r>
              <a:rPr lang="en-IN" b="1" u="sng" dirty="0"/>
              <a:t>Librosa</a:t>
            </a:r>
          </a:p>
          <a:p>
            <a:r>
              <a:rPr lang="en-US" dirty="0"/>
              <a:t>Librosa is a Python library used for audio and music signal processing, including feature extraction and spectrogram generation.</a:t>
            </a:r>
          </a:p>
          <a:p>
            <a:r>
              <a:rPr lang="en-US" b="1" u="sng" dirty="0"/>
              <a:t>Matplotlib</a:t>
            </a:r>
          </a:p>
          <a:p>
            <a:r>
              <a:rPr lang="en-US" dirty="0"/>
              <a:t>Matplotlib is a Python library used for creating static, animated, and interactive visualizations in Python.</a:t>
            </a:r>
          </a:p>
          <a:p>
            <a:r>
              <a:rPr lang="en-US" b="1" u="sng" dirty="0"/>
              <a:t>NumPy</a:t>
            </a:r>
          </a:p>
          <a:p>
            <a:r>
              <a:rPr lang="en-US" dirty="0"/>
              <a:t>NumPy is a Python library used for scientific computing and working with arrays, including mathematical operations on arrays and matrices.</a:t>
            </a:r>
          </a:p>
          <a:p>
            <a:endParaRPr lang="en-IN" dirty="0"/>
          </a:p>
        </p:txBody>
      </p:sp>
    </p:spTree>
    <p:extLst>
      <p:ext uri="{BB962C8B-B14F-4D97-AF65-F5344CB8AC3E}">
        <p14:creationId xmlns:p14="http://schemas.microsoft.com/office/powerpoint/2010/main" val="3332687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9596C4-81DD-640B-5DC9-67088918FC89}"/>
              </a:ext>
            </a:extLst>
          </p:cNvPr>
          <p:cNvSpPr>
            <a:spLocks noGrp="1"/>
          </p:cNvSpPr>
          <p:nvPr>
            <p:ph idx="1"/>
          </p:nvPr>
        </p:nvSpPr>
        <p:spPr/>
        <p:txBody>
          <a:bodyPr>
            <a:normAutofit/>
          </a:bodyPr>
          <a:lstStyle/>
          <a:p>
            <a:r>
              <a:rPr lang="en-IN" b="1" u="sng" dirty="0"/>
              <a:t>Pandas</a:t>
            </a:r>
          </a:p>
          <a:p>
            <a:r>
              <a:rPr lang="en-US" dirty="0"/>
              <a:t>Pandas is a Python library used for data manipulation, organization, and analysis, including working with tabular data and time-series data.</a:t>
            </a:r>
            <a:endParaRPr lang="en-IN" dirty="0"/>
          </a:p>
          <a:p>
            <a:r>
              <a:rPr lang="en-IN" b="1" u="sng" dirty="0"/>
              <a:t>Seaborn</a:t>
            </a:r>
          </a:p>
          <a:p>
            <a:r>
              <a:rPr lang="en-US" dirty="0"/>
              <a:t>Seaborn is a Python library used for statistical data visualization, providing a high-level interface for creating informative and attractive visualizations.</a:t>
            </a:r>
            <a:endParaRPr lang="en-IN" dirty="0"/>
          </a:p>
          <a:p>
            <a:r>
              <a:rPr lang="en-IN" b="1" u="sng" dirty="0"/>
              <a:t>TQDM</a:t>
            </a:r>
          </a:p>
          <a:p>
            <a:r>
              <a:rPr lang="en-US" dirty="0"/>
              <a:t>tqdm is a Python library used for adding progress bars to iterables, allowing you to track the progress of a loop or operation.</a:t>
            </a:r>
            <a:endParaRPr lang="en-IN" dirty="0"/>
          </a:p>
          <a:p>
            <a:endParaRPr lang="en-IN" dirty="0"/>
          </a:p>
        </p:txBody>
      </p:sp>
    </p:spTree>
    <p:extLst>
      <p:ext uri="{BB962C8B-B14F-4D97-AF65-F5344CB8AC3E}">
        <p14:creationId xmlns:p14="http://schemas.microsoft.com/office/powerpoint/2010/main" val="2460836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0DC50-AF11-25F8-F827-74D321CB69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A7EA23-910F-9059-118A-B9DBD2101ED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965948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Wisp</Template>
  <TotalTime>322</TotalTime>
  <Words>320</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Century Gothic</vt:lpstr>
      <vt:lpstr>Consolas</vt:lpstr>
      <vt:lpstr>Open Sans</vt:lpstr>
      <vt:lpstr>Wingdings 3</vt:lpstr>
      <vt:lpstr>Wisp</vt:lpstr>
      <vt:lpstr>OBJECT DETECTION FROM SOUND</vt:lpstr>
      <vt:lpstr>Summary </vt:lpstr>
      <vt:lpstr>Dataset</vt:lpstr>
      <vt:lpstr>Libraries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 FROM SOUND</dc:title>
  <dc:creator>Anubhav Singh</dc:creator>
  <cp:lastModifiedBy>vineet20csu172</cp:lastModifiedBy>
  <cp:revision>3</cp:revision>
  <dcterms:created xsi:type="dcterms:W3CDTF">2023-02-21T14:08:05Z</dcterms:created>
  <dcterms:modified xsi:type="dcterms:W3CDTF">2023-03-19T14:12:33Z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