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League Spartan" charset="1" panose="00000800000000000000"/>
      <p:regular r:id="rId17"/>
    </p:embeddedFont>
    <p:embeddedFont>
      <p:font typeface="Open Sauce Heavy" charset="1" panose="00000A00000000000000"/>
      <p:regular r:id="rId18"/>
    </p:embeddedFont>
    <p:embeddedFont>
      <p:font typeface="Bernoru" charset="1" panose="00000A00000000000000"/>
      <p:regular r:id="rId19"/>
    </p:embeddedFont>
    <p:embeddedFont>
      <p:font typeface="Open Sauce Bold" charset="1" panose="00000800000000000000"/>
      <p:regular r:id="rId20"/>
    </p:embeddedFont>
    <p:embeddedFont>
      <p:font typeface="Canva Sans Bold" charset="1" panose="020B08030305010401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047759" y="3749017"/>
            <a:ext cx="3240241" cy="6504134"/>
          </a:xfrm>
          <a:custGeom>
            <a:avLst/>
            <a:gdLst/>
            <a:ahLst/>
            <a:cxnLst/>
            <a:rect r="r" b="b" t="t" l="l"/>
            <a:pathLst>
              <a:path h="6504134" w="3240241">
                <a:moveTo>
                  <a:pt x="0" y="0"/>
                </a:moveTo>
                <a:lnTo>
                  <a:pt x="3240241" y="0"/>
                </a:lnTo>
                <a:lnTo>
                  <a:pt x="3240241" y="6504133"/>
                </a:lnTo>
                <a:lnTo>
                  <a:pt x="0" y="65041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032403" y="-1448305"/>
            <a:ext cx="5255597" cy="13183610"/>
            <a:chOff x="0" y="0"/>
            <a:chExt cx="1384190" cy="34722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84190" cy="3472226"/>
            </a:xfrm>
            <a:custGeom>
              <a:avLst/>
              <a:gdLst/>
              <a:ahLst/>
              <a:cxnLst/>
              <a:rect r="r" b="b" t="t" l="l"/>
              <a:pathLst>
                <a:path h="3472226" w="1384190">
                  <a:moveTo>
                    <a:pt x="0" y="0"/>
                  </a:moveTo>
                  <a:lnTo>
                    <a:pt x="1384190" y="0"/>
                  </a:lnTo>
                  <a:lnTo>
                    <a:pt x="1384190" y="3472226"/>
                  </a:lnTo>
                  <a:lnTo>
                    <a:pt x="0" y="3472226"/>
                  </a:lnTo>
                  <a:close/>
                </a:path>
              </a:pathLst>
            </a:custGeom>
            <a:solidFill>
              <a:srgbClr val="10686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384190" cy="34912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57435" y="3489495"/>
            <a:ext cx="78988" cy="3562352"/>
            <a:chOff x="0" y="0"/>
            <a:chExt cx="20803" cy="9382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803" cy="938233"/>
            </a:xfrm>
            <a:custGeom>
              <a:avLst/>
              <a:gdLst/>
              <a:ahLst/>
              <a:cxnLst/>
              <a:rect r="r" b="b" t="t" l="l"/>
              <a:pathLst>
                <a:path h="938233" w="20803">
                  <a:moveTo>
                    <a:pt x="0" y="0"/>
                  </a:moveTo>
                  <a:lnTo>
                    <a:pt x="20803" y="0"/>
                  </a:lnTo>
                  <a:lnTo>
                    <a:pt x="20803" y="938233"/>
                  </a:lnTo>
                  <a:lnTo>
                    <a:pt x="0" y="938233"/>
                  </a:lnTo>
                  <a:close/>
                </a:path>
              </a:pathLst>
            </a:custGeom>
            <a:solidFill>
              <a:srgbClr val="123D33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20803" cy="957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75608" y="260000"/>
            <a:ext cx="3103829" cy="1745085"/>
          </a:xfrm>
          <a:custGeom>
            <a:avLst/>
            <a:gdLst/>
            <a:ahLst/>
            <a:cxnLst/>
            <a:rect r="r" b="b" t="t" l="l"/>
            <a:pathLst>
              <a:path h="1745085" w="3103829">
                <a:moveTo>
                  <a:pt x="0" y="0"/>
                </a:moveTo>
                <a:lnTo>
                  <a:pt x="3103829" y="0"/>
                </a:lnTo>
                <a:lnTo>
                  <a:pt x="3103829" y="1745085"/>
                </a:lnTo>
                <a:lnTo>
                  <a:pt x="0" y="17450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387521" y="3687723"/>
            <a:ext cx="8910914" cy="1582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982"/>
              </a:lnSpc>
            </a:pPr>
            <a:r>
              <a:rPr lang="en-US" sz="9273" spc="-185">
                <a:solidFill>
                  <a:srgbClr val="191919"/>
                </a:solidFill>
                <a:latin typeface="League Spartan"/>
              </a:rPr>
              <a:t>Deep Learning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87521" y="5266929"/>
            <a:ext cx="8512852" cy="1459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20"/>
              </a:lnSpc>
            </a:pPr>
            <a:r>
              <a:rPr lang="en-US" sz="8514" spc="-170">
                <a:solidFill>
                  <a:srgbClr val="191919"/>
                </a:solidFill>
                <a:latin typeface="Open Sauce Heavy"/>
              </a:rPr>
              <a:t>Project Report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58217" y="8535679"/>
            <a:ext cx="3274067" cy="1244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40"/>
              </a:lnSpc>
            </a:pPr>
            <a:r>
              <a:rPr lang="en-US" sz="2385" spc="-47">
                <a:solidFill>
                  <a:srgbClr val="191919"/>
                </a:solidFill>
                <a:latin typeface="Bernoru"/>
              </a:rPr>
              <a:t>Presented by :</a:t>
            </a:r>
          </a:p>
          <a:p>
            <a:pPr algn="l">
              <a:lnSpc>
                <a:spcPts val="3340"/>
              </a:lnSpc>
            </a:pPr>
            <a:r>
              <a:rPr lang="en-US" sz="2385" spc="-47">
                <a:solidFill>
                  <a:srgbClr val="191919"/>
                </a:solidFill>
                <a:latin typeface="Open Sauce Heavy"/>
              </a:rPr>
              <a:t>Mohit Sharma</a:t>
            </a:r>
          </a:p>
          <a:p>
            <a:pPr algn="l">
              <a:lnSpc>
                <a:spcPts val="3340"/>
              </a:lnSpc>
            </a:pPr>
            <a:r>
              <a:rPr lang="en-US" sz="2385" spc="-47">
                <a:solidFill>
                  <a:srgbClr val="191919"/>
                </a:solidFill>
                <a:latin typeface="Open Sauce Heavy"/>
              </a:rPr>
              <a:t>Vineet Kumar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01378" y="-610072"/>
            <a:ext cx="3299321" cy="4114800"/>
          </a:xfrm>
          <a:custGeom>
            <a:avLst/>
            <a:gdLst/>
            <a:ahLst/>
            <a:cxnLst/>
            <a:rect r="r" b="b" t="t" l="l"/>
            <a:pathLst>
              <a:path h="4114800" w="3299321">
                <a:moveTo>
                  <a:pt x="0" y="0"/>
                </a:moveTo>
                <a:lnTo>
                  <a:pt x="3299321" y="0"/>
                </a:lnTo>
                <a:lnTo>
                  <a:pt x="32993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497943" y="3337870"/>
            <a:ext cx="6364117" cy="6227438"/>
          </a:xfrm>
          <a:custGeom>
            <a:avLst/>
            <a:gdLst/>
            <a:ahLst/>
            <a:cxnLst/>
            <a:rect r="r" b="b" t="t" l="l"/>
            <a:pathLst>
              <a:path h="6227438" w="6364117">
                <a:moveTo>
                  <a:pt x="0" y="0"/>
                </a:moveTo>
                <a:lnTo>
                  <a:pt x="6364117" y="0"/>
                </a:lnTo>
                <a:lnTo>
                  <a:pt x="6364117" y="6227438"/>
                </a:lnTo>
                <a:lnTo>
                  <a:pt x="0" y="62274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829690" y="3337870"/>
            <a:ext cx="6706643" cy="6262882"/>
          </a:xfrm>
          <a:custGeom>
            <a:avLst/>
            <a:gdLst/>
            <a:ahLst/>
            <a:cxnLst/>
            <a:rect r="r" b="b" t="t" l="l"/>
            <a:pathLst>
              <a:path h="6262882" w="6706643">
                <a:moveTo>
                  <a:pt x="0" y="0"/>
                </a:moveTo>
                <a:lnTo>
                  <a:pt x="6706642" y="0"/>
                </a:lnTo>
                <a:lnTo>
                  <a:pt x="6706642" y="6262882"/>
                </a:lnTo>
                <a:lnTo>
                  <a:pt x="0" y="62628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41650" y="428753"/>
            <a:ext cx="12397161" cy="1076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54"/>
              </a:lnSpc>
            </a:pPr>
            <a:r>
              <a:rPr lang="en-US" sz="6253">
                <a:solidFill>
                  <a:srgbClr val="191919"/>
                </a:solidFill>
                <a:latin typeface="Canva Sans Bold"/>
              </a:rPr>
              <a:t>Comparing DeepOnet with ANN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42880" y="2502126"/>
            <a:ext cx="539650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91919"/>
                </a:solidFill>
                <a:latin typeface="League Spartan"/>
              </a:rPr>
              <a:t>Predictions of DeepOnet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09569" y="2502126"/>
            <a:ext cx="421909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91919"/>
                </a:solidFill>
                <a:latin typeface="League Spartan"/>
              </a:rPr>
              <a:t>Predictions of ANN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111" r="0" b="-9111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31008" y="1480548"/>
            <a:ext cx="4484595" cy="1182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16"/>
              </a:lnSpc>
              <a:spcBef>
                <a:spcPct val="0"/>
              </a:spcBef>
            </a:pPr>
            <a:r>
              <a:rPr lang="en-US" sz="6940" spc="-138">
                <a:solidFill>
                  <a:srgbClr val="191919"/>
                </a:solidFill>
                <a:latin typeface="Open Sauce Bold"/>
              </a:rPr>
              <a:t>Objective: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1997137" y="7075637"/>
            <a:ext cx="5578401" cy="557840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42950" cap="sq">
              <a:solidFill>
                <a:srgbClr val="106861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684175" y="7005833"/>
            <a:ext cx="452472" cy="45247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/>
            </a:solidFill>
            <a:ln w="742950" cap="sq">
              <a:solidFill>
                <a:srgbClr val="106861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809335" y="8388753"/>
            <a:ext cx="1183417" cy="118341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/>
            </a:solidFill>
            <a:ln w="742950" cap="sq">
              <a:solidFill>
                <a:srgbClr val="106861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567037" y="3558602"/>
            <a:ext cx="13985450" cy="1579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 spc="-46">
                <a:solidFill>
                  <a:srgbClr val="191919"/>
                </a:solidFill>
                <a:latin typeface="Open Sauce Bold"/>
              </a:rPr>
              <a:t>Consider a single point load of known magnitude at the top right end of the beam.</a:t>
            </a:r>
          </a:p>
          <a:p>
            <a:pPr algn="l">
              <a:lnSpc>
                <a:spcPts val="3220"/>
              </a:lnSpc>
            </a:pPr>
            <a:r>
              <a:rPr lang="en-US" sz="2300" spc="-46">
                <a:solidFill>
                  <a:srgbClr val="191919"/>
                </a:solidFill>
                <a:latin typeface="Open Sauce Bold"/>
              </a:rPr>
              <a:t>Generate the random topologies of the beam by altering the positions, sizes, and quantities of</a:t>
            </a:r>
          </a:p>
          <a:p>
            <a:pPr algn="l">
              <a:lnSpc>
                <a:spcPts val="3220"/>
              </a:lnSpc>
            </a:pPr>
            <a:r>
              <a:rPr lang="en-US" sz="2300" spc="-46">
                <a:solidFill>
                  <a:srgbClr val="191919"/>
                </a:solidFill>
                <a:latin typeface="Open Sauce Bold"/>
              </a:rPr>
              <a:t>the holes in a random manner. Use DeepOnet to predict the displacement field and compare</a:t>
            </a:r>
          </a:p>
          <a:p>
            <a:pPr algn="l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 spc="-46">
                <a:solidFill>
                  <a:srgbClr val="191919"/>
                </a:solidFill>
                <a:latin typeface="Open Sauce Bold"/>
              </a:rPr>
              <a:t>its performance with ANN.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68114" y="3168164"/>
            <a:ext cx="4484595" cy="1182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16"/>
              </a:lnSpc>
              <a:spcBef>
                <a:spcPct val="0"/>
              </a:spcBef>
            </a:pPr>
            <a:r>
              <a:rPr lang="en-US" sz="6940" spc="-138">
                <a:solidFill>
                  <a:srgbClr val="191919"/>
                </a:solidFill>
                <a:latin typeface="Open Sauce Bold"/>
              </a:rPr>
              <a:t>Workflow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1997137" y="7075637"/>
            <a:ext cx="5578401" cy="557840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42950" cap="sq">
              <a:solidFill>
                <a:srgbClr val="106861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684175" y="7005833"/>
            <a:ext cx="452472" cy="45247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/>
            </a:solidFill>
            <a:ln w="742950" cap="sq">
              <a:solidFill>
                <a:srgbClr val="106861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017929" y="-2533783"/>
            <a:ext cx="5002094" cy="500209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>
                <a:alpha val="32941"/>
              </a:srgbClr>
            </a:solidFill>
            <a:ln w="742950" cap="sq">
              <a:solidFill>
                <a:srgbClr val="106861">
                  <a:alpha val="32941"/>
                </a:srgbClr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10800000">
            <a:off x="9028187" y="3444554"/>
            <a:ext cx="5128563" cy="381636"/>
          </a:xfrm>
          <a:custGeom>
            <a:avLst/>
            <a:gdLst/>
            <a:ahLst/>
            <a:cxnLst/>
            <a:rect r="r" b="b" t="t" l="l"/>
            <a:pathLst>
              <a:path h="381636" w="5128563">
                <a:moveTo>
                  <a:pt x="0" y="0"/>
                </a:moveTo>
                <a:lnTo>
                  <a:pt x="5128564" y="0"/>
                </a:lnTo>
                <a:lnTo>
                  <a:pt x="5128564" y="381637"/>
                </a:lnTo>
                <a:lnTo>
                  <a:pt x="0" y="381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l="0" t="0" r="0" b="-286352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8921546" y="1425268"/>
            <a:ext cx="5334876" cy="2086085"/>
            <a:chOff x="0" y="0"/>
            <a:chExt cx="1234628" cy="48277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34628" cy="482774"/>
            </a:xfrm>
            <a:custGeom>
              <a:avLst/>
              <a:gdLst/>
              <a:ahLst/>
              <a:cxnLst/>
              <a:rect r="r" b="b" t="t" l="l"/>
              <a:pathLst>
                <a:path h="482774" w="1234628">
                  <a:moveTo>
                    <a:pt x="46438" y="0"/>
                  </a:moveTo>
                  <a:lnTo>
                    <a:pt x="1188190" y="0"/>
                  </a:lnTo>
                  <a:cubicBezTo>
                    <a:pt x="1213837" y="0"/>
                    <a:pt x="1234628" y="20791"/>
                    <a:pt x="1234628" y="46438"/>
                  </a:cubicBezTo>
                  <a:lnTo>
                    <a:pt x="1234628" y="436336"/>
                  </a:lnTo>
                  <a:cubicBezTo>
                    <a:pt x="1234628" y="461983"/>
                    <a:pt x="1213837" y="482774"/>
                    <a:pt x="1188190" y="482774"/>
                  </a:cubicBezTo>
                  <a:lnTo>
                    <a:pt x="46438" y="482774"/>
                  </a:lnTo>
                  <a:cubicBezTo>
                    <a:pt x="20791" y="482774"/>
                    <a:pt x="0" y="461983"/>
                    <a:pt x="0" y="436336"/>
                  </a:cubicBezTo>
                  <a:lnTo>
                    <a:pt x="0" y="46438"/>
                  </a:lnTo>
                  <a:cubicBezTo>
                    <a:pt x="0" y="20791"/>
                    <a:pt x="20791" y="0"/>
                    <a:pt x="46438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106861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234628" cy="5208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307532" y="1878174"/>
            <a:ext cx="1228028" cy="1226514"/>
            <a:chOff x="0" y="0"/>
            <a:chExt cx="323431" cy="32303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23431" cy="323032"/>
            </a:xfrm>
            <a:custGeom>
              <a:avLst/>
              <a:gdLst/>
              <a:ahLst/>
              <a:cxnLst/>
              <a:rect r="r" b="b" t="t" l="l"/>
              <a:pathLst>
                <a:path h="323032" w="323431">
                  <a:moveTo>
                    <a:pt x="0" y="0"/>
                  </a:moveTo>
                  <a:lnTo>
                    <a:pt x="323431" y="0"/>
                  </a:lnTo>
                  <a:lnTo>
                    <a:pt x="323431" y="323032"/>
                  </a:lnTo>
                  <a:lnTo>
                    <a:pt x="0" y="323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14300"/>
              <a:ext cx="323431" cy="437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076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9917550" y="2180819"/>
            <a:ext cx="3600506" cy="536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15"/>
              </a:lnSpc>
              <a:spcBef>
                <a:spcPct val="0"/>
              </a:spcBef>
            </a:pPr>
            <a:r>
              <a:rPr lang="en-US" sz="3293">
                <a:solidFill>
                  <a:srgbClr val="333231"/>
                </a:solidFill>
                <a:latin typeface="Open Sauce Bold"/>
              </a:rPr>
              <a:t>Data Generation 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-10800000">
            <a:off x="9028187" y="5940727"/>
            <a:ext cx="5128563" cy="381636"/>
          </a:xfrm>
          <a:custGeom>
            <a:avLst/>
            <a:gdLst/>
            <a:ahLst/>
            <a:cxnLst/>
            <a:rect r="r" b="b" t="t" l="l"/>
            <a:pathLst>
              <a:path h="381636" w="5128563">
                <a:moveTo>
                  <a:pt x="0" y="0"/>
                </a:moveTo>
                <a:lnTo>
                  <a:pt x="5128564" y="0"/>
                </a:lnTo>
                <a:lnTo>
                  <a:pt x="5128564" y="381637"/>
                </a:lnTo>
                <a:lnTo>
                  <a:pt x="0" y="381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l="0" t="0" r="0" b="-286352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8921546" y="3921441"/>
            <a:ext cx="5334876" cy="2086085"/>
            <a:chOff x="0" y="0"/>
            <a:chExt cx="1234628" cy="48277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234628" cy="482774"/>
            </a:xfrm>
            <a:custGeom>
              <a:avLst/>
              <a:gdLst/>
              <a:ahLst/>
              <a:cxnLst/>
              <a:rect r="r" b="b" t="t" l="l"/>
              <a:pathLst>
                <a:path h="482774" w="1234628">
                  <a:moveTo>
                    <a:pt x="46438" y="0"/>
                  </a:moveTo>
                  <a:lnTo>
                    <a:pt x="1188190" y="0"/>
                  </a:lnTo>
                  <a:cubicBezTo>
                    <a:pt x="1213837" y="0"/>
                    <a:pt x="1234628" y="20791"/>
                    <a:pt x="1234628" y="46438"/>
                  </a:cubicBezTo>
                  <a:lnTo>
                    <a:pt x="1234628" y="436336"/>
                  </a:lnTo>
                  <a:cubicBezTo>
                    <a:pt x="1234628" y="461983"/>
                    <a:pt x="1213837" y="482774"/>
                    <a:pt x="1188190" y="482774"/>
                  </a:cubicBezTo>
                  <a:lnTo>
                    <a:pt x="46438" y="482774"/>
                  </a:lnTo>
                  <a:cubicBezTo>
                    <a:pt x="20791" y="482774"/>
                    <a:pt x="0" y="461983"/>
                    <a:pt x="0" y="436336"/>
                  </a:cubicBezTo>
                  <a:lnTo>
                    <a:pt x="0" y="46438"/>
                  </a:lnTo>
                  <a:cubicBezTo>
                    <a:pt x="0" y="20791"/>
                    <a:pt x="20791" y="0"/>
                    <a:pt x="46438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106861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234628" cy="5208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8307532" y="4374347"/>
            <a:ext cx="1228028" cy="1226514"/>
            <a:chOff x="0" y="0"/>
            <a:chExt cx="323431" cy="32303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23431" cy="323032"/>
            </a:xfrm>
            <a:custGeom>
              <a:avLst/>
              <a:gdLst/>
              <a:ahLst/>
              <a:cxnLst/>
              <a:rect r="r" b="b" t="t" l="l"/>
              <a:pathLst>
                <a:path h="323032" w="323431">
                  <a:moveTo>
                    <a:pt x="0" y="0"/>
                  </a:moveTo>
                  <a:lnTo>
                    <a:pt x="323431" y="0"/>
                  </a:lnTo>
                  <a:lnTo>
                    <a:pt x="323431" y="323032"/>
                  </a:lnTo>
                  <a:lnTo>
                    <a:pt x="0" y="323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114300"/>
              <a:ext cx="323431" cy="437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076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9792216" y="4699568"/>
            <a:ext cx="3600506" cy="537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24"/>
              </a:lnSpc>
              <a:spcBef>
                <a:spcPct val="0"/>
              </a:spcBef>
            </a:pPr>
            <a:r>
              <a:rPr lang="en-US" sz="3300">
                <a:solidFill>
                  <a:srgbClr val="333231"/>
                </a:solidFill>
                <a:latin typeface="Open Sauce Bold"/>
              </a:rPr>
              <a:t>Model Creation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8520301" y="4492659"/>
            <a:ext cx="943649" cy="943649"/>
          </a:xfrm>
          <a:custGeom>
            <a:avLst/>
            <a:gdLst/>
            <a:ahLst/>
            <a:cxnLst/>
            <a:rect r="r" b="b" t="t" l="l"/>
            <a:pathLst>
              <a:path h="943649" w="943649">
                <a:moveTo>
                  <a:pt x="0" y="0"/>
                </a:moveTo>
                <a:lnTo>
                  <a:pt x="943649" y="0"/>
                </a:lnTo>
                <a:lnTo>
                  <a:pt x="943649" y="943649"/>
                </a:lnTo>
                <a:lnTo>
                  <a:pt x="0" y="9436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9" id="29"/>
          <p:cNvSpPr/>
          <p:nvPr/>
        </p:nvSpPr>
        <p:spPr>
          <a:xfrm flipH="false" flipV="false" rot="-10800000">
            <a:off x="9028187" y="8598825"/>
            <a:ext cx="5128563" cy="381636"/>
          </a:xfrm>
          <a:custGeom>
            <a:avLst/>
            <a:gdLst/>
            <a:ahLst/>
            <a:cxnLst/>
            <a:rect r="r" b="b" t="t" l="l"/>
            <a:pathLst>
              <a:path h="381636" w="5128563">
                <a:moveTo>
                  <a:pt x="0" y="0"/>
                </a:moveTo>
                <a:lnTo>
                  <a:pt x="5128564" y="0"/>
                </a:lnTo>
                <a:lnTo>
                  <a:pt x="5128564" y="381636"/>
                </a:lnTo>
                <a:lnTo>
                  <a:pt x="0" y="3816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l="0" t="0" r="0" b="-286352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8921546" y="6579539"/>
            <a:ext cx="5334876" cy="2086085"/>
            <a:chOff x="0" y="0"/>
            <a:chExt cx="1234628" cy="48277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234628" cy="482774"/>
            </a:xfrm>
            <a:custGeom>
              <a:avLst/>
              <a:gdLst/>
              <a:ahLst/>
              <a:cxnLst/>
              <a:rect r="r" b="b" t="t" l="l"/>
              <a:pathLst>
                <a:path h="482774" w="1234628">
                  <a:moveTo>
                    <a:pt x="46438" y="0"/>
                  </a:moveTo>
                  <a:lnTo>
                    <a:pt x="1188190" y="0"/>
                  </a:lnTo>
                  <a:cubicBezTo>
                    <a:pt x="1213837" y="0"/>
                    <a:pt x="1234628" y="20791"/>
                    <a:pt x="1234628" y="46438"/>
                  </a:cubicBezTo>
                  <a:lnTo>
                    <a:pt x="1234628" y="436336"/>
                  </a:lnTo>
                  <a:cubicBezTo>
                    <a:pt x="1234628" y="461983"/>
                    <a:pt x="1213837" y="482774"/>
                    <a:pt x="1188190" y="482774"/>
                  </a:cubicBezTo>
                  <a:lnTo>
                    <a:pt x="46438" y="482774"/>
                  </a:lnTo>
                  <a:cubicBezTo>
                    <a:pt x="20791" y="482774"/>
                    <a:pt x="0" y="461983"/>
                    <a:pt x="0" y="436336"/>
                  </a:cubicBezTo>
                  <a:lnTo>
                    <a:pt x="0" y="46438"/>
                  </a:lnTo>
                  <a:cubicBezTo>
                    <a:pt x="0" y="20791"/>
                    <a:pt x="20791" y="0"/>
                    <a:pt x="46438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106861"/>
              </a:solidFill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234628" cy="5208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8307532" y="7032444"/>
            <a:ext cx="1228028" cy="1226514"/>
            <a:chOff x="0" y="0"/>
            <a:chExt cx="323431" cy="323032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323431" cy="323032"/>
            </a:xfrm>
            <a:custGeom>
              <a:avLst/>
              <a:gdLst/>
              <a:ahLst/>
              <a:cxnLst/>
              <a:rect r="r" b="b" t="t" l="l"/>
              <a:pathLst>
                <a:path h="323032" w="323431">
                  <a:moveTo>
                    <a:pt x="0" y="0"/>
                  </a:moveTo>
                  <a:lnTo>
                    <a:pt x="323431" y="0"/>
                  </a:lnTo>
                  <a:lnTo>
                    <a:pt x="323431" y="323032"/>
                  </a:lnTo>
                  <a:lnTo>
                    <a:pt x="0" y="323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114300"/>
              <a:ext cx="323431" cy="437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076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9696456" y="7327369"/>
            <a:ext cx="4042695" cy="537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23"/>
              </a:lnSpc>
              <a:spcBef>
                <a:spcPct val="0"/>
              </a:spcBef>
            </a:pPr>
            <a:r>
              <a:rPr lang="en-US" sz="3299">
                <a:solidFill>
                  <a:srgbClr val="333231"/>
                </a:solidFill>
                <a:latin typeface="Open Sauce Bold"/>
              </a:rPr>
              <a:t>Model Fitting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0">
            <a:off x="8571284" y="7189139"/>
            <a:ext cx="841683" cy="852533"/>
          </a:xfrm>
          <a:custGeom>
            <a:avLst/>
            <a:gdLst/>
            <a:ahLst/>
            <a:cxnLst/>
            <a:rect r="r" b="b" t="t" l="l"/>
            <a:pathLst>
              <a:path h="852533" w="841683">
                <a:moveTo>
                  <a:pt x="0" y="0"/>
                </a:moveTo>
                <a:lnTo>
                  <a:pt x="841683" y="0"/>
                </a:lnTo>
                <a:lnTo>
                  <a:pt x="841683" y="852533"/>
                </a:lnTo>
                <a:lnTo>
                  <a:pt x="0" y="8525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8" id="38"/>
          <p:cNvSpPr/>
          <p:nvPr/>
        </p:nvSpPr>
        <p:spPr>
          <a:xfrm flipH="false" flipV="false" rot="0">
            <a:off x="8571284" y="2050422"/>
            <a:ext cx="841683" cy="841683"/>
          </a:xfrm>
          <a:custGeom>
            <a:avLst/>
            <a:gdLst/>
            <a:ahLst/>
            <a:cxnLst/>
            <a:rect r="r" b="b" t="t" l="l"/>
            <a:pathLst>
              <a:path h="841683" w="841683">
                <a:moveTo>
                  <a:pt x="0" y="0"/>
                </a:moveTo>
                <a:lnTo>
                  <a:pt x="841683" y="0"/>
                </a:lnTo>
                <a:lnTo>
                  <a:pt x="841683" y="841682"/>
                </a:lnTo>
                <a:lnTo>
                  <a:pt x="0" y="84168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9" id="39"/>
          <p:cNvGrpSpPr/>
          <p:nvPr/>
        </p:nvGrpSpPr>
        <p:grpSpPr>
          <a:xfrm rot="0">
            <a:off x="4809335" y="8388753"/>
            <a:ext cx="1183417" cy="1183417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/>
            </a:solidFill>
            <a:ln w="742950" cap="sq">
              <a:solidFill>
                <a:srgbClr val="106861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994300" y="3675559"/>
            <a:ext cx="3293700" cy="6611441"/>
          </a:xfrm>
          <a:custGeom>
            <a:avLst/>
            <a:gdLst/>
            <a:ahLst/>
            <a:cxnLst/>
            <a:rect r="r" b="b" t="t" l="l"/>
            <a:pathLst>
              <a:path h="6611441" w="3293700">
                <a:moveTo>
                  <a:pt x="0" y="0"/>
                </a:moveTo>
                <a:lnTo>
                  <a:pt x="3293700" y="0"/>
                </a:lnTo>
                <a:lnTo>
                  <a:pt x="3293700" y="6611441"/>
                </a:lnTo>
                <a:lnTo>
                  <a:pt x="0" y="66114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-2364371" y="-2474096"/>
            <a:ext cx="5578401" cy="5578401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42950" cap="sq">
              <a:solidFill>
                <a:srgbClr val="AEEA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56350" y="3876969"/>
            <a:ext cx="1010697" cy="101069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42950" cap="sq">
              <a:solidFill>
                <a:srgbClr val="AEEA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856034" y="3348832"/>
            <a:ext cx="8575931" cy="3086100"/>
            <a:chOff x="0" y="0"/>
            <a:chExt cx="2258681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58682" cy="812800"/>
            </a:xfrm>
            <a:custGeom>
              <a:avLst/>
              <a:gdLst/>
              <a:ahLst/>
              <a:cxnLst/>
              <a:rect r="r" b="b" t="t" l="l"/>
              <a:pathLst>
                <a:path h="812800" w="2258682">
                  <a:moveTo>
                    <a:pt x="37013" y="0"/>
                  </a:moveTo>
                  <a:lnTo>
                    <a:pt x="2221669" y="0"/>
                  </a:lnTo>
                  <a:cubicBezTo>
                    <a:pt x="2231485" y="0"/>
                    <a:pt x="2240899" y="3900"/>
                    <a:pt x="2247841" y="10841"/>
                  </a:cubicBezTo>
                  <a:cubicBezTo>
                    <a:pt x="2254782" y="17782"/>
                    <a:pt x="2258682" y="27196"/>
                    <a:pt x="2258682" y="37013"/>
                  </a:cubicBezTo>
                  <a:lnTo>
                    <a:pt x="2258682" y="775787"/>
                  </a:lnTo>
                  <a:cubicBezTo>
                    <a:pt x="2258682" y="796229"/>
                    <a:pt x="2242110" y="812800"/>
                    <a:pt x="2221669" y="812800"/>
                  </a:cubicBezTo>
                  <a:lnTo>
                    <a:pt x="37013" y="812800"/>
                  </a:lnTo>
                  <a:cubicBezTo>
                    <a:pt x="27196" y="812800"/>
                    <a:pt x="17782" y="808900"/>
                    <a:pt x="10841" y="801959"/>
                  </a:cubicBezTo>
                  <a:cubicBezTo>
                    <a:pt x="3900" y="795018"/>
                    <a:pt x="0" y="785604"/>
                    <a:pt x="0" y="775787"/>
                  </a:cubicBezTo>
                  <a:lnTo>
                    <a:pt x="0" y="37013"/>
                  </a:lnTo>
                  <a:cubicBezTo>
                    <a:pt x="0" y="27196"/>
                    <a:pt x="3900" y="17782"/>
                    <a:pt x="10841" y="10841"/>
                  </a:cubicBezTo>
                  <a:cubicBezTo>
                    <a:pt x="17782" y="3900"/>
                    <a:pt x="27196" y="0"/>
                    <a:pt x="37013" y="0"/>
                  </a:cubicBezTo>
                  <a:close/>
                </a:path>
              </a:pathLst>
            </a:custGeom>
            <a:solidFill>
              <a:srgbClr val="106861"/>
            </a:solidFill>
            <a:ln w="666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2258681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484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5247293" y="3383897"/>
            <a:ext cx="7495913" cy="2863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39"/>
              </a:lnSpc>
              <a:spcBef>
                <a:spcPct val="0"/>
              </a:spcBef>
            </a:pPr>
            <a:r>
              <a:rPr lang="en-US" sz="8289">
                <a:solidFill>
                  <a:srgbClr val="FFFFFF"/>
                </a:solidFill>
                <a:latin typeface="Open Sauce Bold"/>
              </a:rPr>
              <a:t>Data Generation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94300" y="3675559"/>
            <a:ext cx="3293700" cy="6611441"/>
          </a:xfrm>
          <a:custGeom>
            <a:avLst/>
            <a:gdLst/>
            <a:ahLst/>
            <a:cxnLst/>
            <a:rect r="r" b="b" t="t" l="l"/>
            <a:pathLst>
              <a:path h="6611441" w="3293700">
                <a:moveTo>
                  <a:pt x="0" y="0"/>
                </a:moveTo>
                <a:lnTo>
                  <a:pt x="3293700" y="0"/>
                </a:lnTo>
                <a:lnTo>
                  <a:pt x="3293700" y="6611441"/>
                </a:lnTo>
                <a:lnTo>
                  <a:pt x="0" y="66114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1801378" y="-610072"/>
            <a:ext cx="3299321" cy="4114800"/>
          </a:xfrm>
          <a:custGeom>
            <a:avLst/>
            <a:gdLst/>
            <a:ahLst/>
            <a:cxnLst/>
            <a:rect r="r" b="b" t="t" l="l"/>
            <a:pathLst>
              <a:path h="4114800" w="3299321">
                <a:moveTo>
                  <a:pt x="0" y="0"/>
                </a:moveTo>
                <a:lnTo>
                  <a:pt x="3299321" y="0"/>
                </a:lnTo>
                <a:lnTo>
                  <a:pt x="32993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814545" y="7235435"/>
            <a:ext cx="8234923" cy="2344023"/>
          </a:xfrm>
          <a:custGeom>
            <a:avLst/>
            <a:gdLst/>
            <a:ahLst/>
            <a:cxnLst/>
            <a:rect r="r" b="b" t="t" l="l"/>
            <a:pathLst>
              <a:path h="2344023" w="8234923">
                <a:moveTo>
                  <a:pt x="0" y="0"/>
                </a:moveTo>
                <a:lnTo>
                  <a:pt x="8234923" y="0"/>
                </a:lnTo>
                <a:lnTo>
                  <a:pt x="8234923" y="2344023"/>
                </a:lnTo>
                <a:lnTo>
                  <a:pt x="0" y="23440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174395" y="3125636"/>
            <a:ext cx="10987078" cy="1361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21"/>
              </a:lnSpc>
              <a:spcBef>
                <a:spcPct val="0"/>
              </a:spcBef>
            </a:pPr>
            <a:r>
              <a:rPr lang="en-US" sz="1943" spc="-38">
                <a:solidFill>
                  <a:srgbClr val="191919"/>
                </a:solidFill>
                <a:latin typeface="Open Sauce Bold"/>
              </a:rPr>
              <a:t>We obtained a folder containing a file named prop.dat. which contains young’s modulus of each node , to create voids, we give value 5 to that node. Ultimately, we produced 1000 new files. Furthermore, we adjusted the second-to-last line of each duplicated file, setting the Poisson's ratio to 0.33.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26177" y="956156"/>
            <a:ext cx="553864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91919"/>
                </a:solidFill>
                <a:latin typeface="Canva Sans Bold"/>
              </a:rPr>
              <a:t>Data Generation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48092" y="2230092"/>
            <a:ext cx="6834867" cy="713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9"/>
              </a:lnSpc>
            </a:pPr>
            <a:r>
              <a:rPr lang="en-US" sz="4185">
                <a:solidFill>
                  <a:srgbClr val="191919"/>
                </a:solidFill>
                <a:latin typeface="Canva Sans Bold"/>
              </a:rPr>
              <a:t>Generating property files: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48092" y="4877901"/>
            <a:ext cx="7543661" cy="673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3"/>
              </a:lnSpc>
            </a:pPr>
            <a:r>
              <a:rPr lang="en-US" sz="3924">
                <a:solidFill>
                  <a:srgbClr val="191919"/>
                </a:solidFill>
                <a:latin typeface="Canva Sans Bold"/>
              </a:rPr>
              <a:t>Generating displacement files: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174395" y="5732647"/>
            <a:ext cx="10987078" cy="1018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21"/>
              </a:lnSpc>
              <a:spcBef>
                <a:spcPct val="0"/>
              </a:spcBef>
            </a:pPr>
            <a:r>
              <a:rPr lang="en-US" sz="1943" spc="-38">
                <a:solidFill>
                  <a:srgbClr val="191919"/>
                </a:solidFill>
                <a:latin typeface="Open Sauce Bold"/>
              </a:rPr>
              <a:t>Using these 1000 files we generated 1000 displacement  files which we will use as output of our Neural Network. Below you can find code snippet for generating these displacement files.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994300" y="3675559"/>
            <a:ext cx="3293700" cy="6611441"/>
          </a:xfrm>
          <a:custGeom>
            <a:avLst/>
            <a:gdLst/>
            <a:ahLst/>
            <a:cxnLst/>
            <a:rect r="r" b="b" t="t" l="l"/>
            <a:pathLst>
              <a:path h="6611441" w="3293700">
                <a:moveTo>
                  <a:pt x="0" y="0"/>
                </a:moveTo>
                <a:lnTo>
                  <a:pt x="3293700" y="0"/>
                </a:lnTo>
                <a:lnTo>
                  <a:pt x="3293700" y="6611441"/>
                </a:lnTo>
                <a:lnTo>
                  <a:pt x="0" y="66114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-2364371" y="-2474096"/>
            <a:ext cx="5578401" cy="5578401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42950" cap="sq">
              <a:solidFill>
                <a:srgbClr val="AEEA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56350" y="3876969"/>
            <a:ext cx="1010697" cy="101069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42950" cap="sq">
              <a:solidFill>
                <a:srgbClr val="AEEA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856034" y="3348832"/>
            <a:ext cx="8575931" cy="3086100"/>
            <a:chOff x="0" y="0"/>
            <a:chExt cx="2258681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58682" cy="812800"/>
            </a:xfrm>
            <a:custGeom>
              <a:avLst/>
              <a:gdLst/>
              <a:ahLst/>
              <a:cxnLst/>
              <a:rect r="r" b="b" t="t" l="l"/>
              <a:pathLst>
                <a:path h="812800" w="2258682">
                  <a:moveTo>
                    <a:pt x="37013" y="0"/>
                  </a:moveTo>
                  <a:lnTo>
                    <a:pt x="2221669" y="0"/>
                  </a:lnTo>
                  <a:cubicBezTo>
                    <a:pt x="2231485" y="0"/>
                    <a:pt x="2240899" y="3900"/>
                    <a:pt x="2247841" y="10841"/>
                  </a:cubicBezTo>
                  <a:cubicBezTo>
                    <a:pt x="2254782" y="17782"/>
                    <a:pt x="2258682" y="27196"/>
                    <a:pt x="2258682" y="37013"/>
                  </a:cubicBezTo>
                  <a:lnTo>
                    <a:pt x="2258682" y="775787"/>
                  </a:lnTo>
                  <a:cubicBezTo>
                    <a:pt x="2258682" y="796229"/>
                    <a:pt x="2242110" y="812800"/>
                    <a:pt x="2221669" y="812800"/>
                  </a:cubicBezTo>
                  <a:lnTo>
                    <a:pt x="37013" y="812800"/>
                  </a:lnTo>
                  <a:cubicBezTo>
                    <a:pt x="27196" y="812800"/>
                    <a:pt x="17782" y="808900"/>
                    <a:pt x="10841" y="801959"/>
                  </a:cubicBezTo>
                  <a:cubicBezTo>
                    <a:pt x="3900" y="795018"/>
                    <a:pt x="0" y="785604"/>
                    <a:pt x="0" y="775787"/>
                  </a:cubicBezTo>
                  <a:lnTo>
                    <a:pt x="0" y="37013"/>
                  </a:lnTo>
                  <a:cubicBezTo>
                    <a:pt x="0" y="27196"/>
                    <a:pt x="3900" y="17782"/>
                    <a:pt x="10841" y="10841"/>
                  </a:cubicBezTo>
                  <a:cubicBezTo>
                    <a:pt x="17782" y="3900"/>
                    <a:pt x="27196" y="0"/>
                    <a:pt x="37013" y="0"/>
                  </a:cubicBezTo>
                  <a:close/>
                </a:path>
              </a:pathLst>
            </a:custGeom>
            <a:solidFill>
              <a:srgbClr val="106861"/>
            </a:solidFill>
            <a:ln w="666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2258681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484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5247293" y="3383897"/>
            <a:ext cx="7495913" cy="2863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39"/>
              </a:lnSpc>
            </a:pPr>
            <a:r>
              <a:rPr lang="en-US" sz="8289">
                <a:solidFill>
                  <a:srgbClr val="FFFFFF"/>
                </a:solidFill>
                <a:latin typeface="Open Sauce Bold"/>
              </a:rPr>
              <a:t>Model</a:t>
            </a:r>
          </a:p>
          <a:p>
            <a:pPr algn="ctr">
              <a:lnSpc>
                <a:spcPts val="11439"/>
              </a:lnSpc>
              <a:spcBef>
                <a:spcPct val="0"/>
              </a:spcBef>
            </a:pPr>
            <a:r>
              <a:rPr lang="en-US" sz="8289">
                <a:solidFill>
                  <a:srgbClr val="FFFFFF"/>
                </a:solidFill>
                <a:latin typeface="Open Sauce Bold"/>
              </a:rPr>
              <a:t>Generation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94300" y="3675559"/>
            <a:ext cx="3293700" cy="6611441"/>
          </a:xfrm>
          <a:custGeom>
            <a:avLst/>
            <a:gdLst/>
            <a:ahLst/>
            <a:cxnLst/>
            <a:rect r="r" b="b" t="t" l="l"/>
            <a:pathLst>
              <a:path h="6611441" w="3293700">
                <a:moveTo>
                  <a:pt x="0" y="0"/>
                </a:moveTo>
                <a:lnTo>
                  <a:pt x="3293700" y="0"/>
                </a:lnTo>
                <a:lnTo>
                  <a:pt x="3293700" y="6611441"/>
                </a:lnTo>
                <a:lnTo>
                  <a:pt x="0" y="66114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1801378" y="-610072"/>
            <a:ext cx="3299321" cy="4114800"/>
          </a:xfrm>
          <a:custGeom>
            <a:avLst/>
            <a:gdLst/>
            <a:ahLst/>
            <a:cxnLst/>
            <a:rect r="r" b="b" t="t" l="l"/>
            <a:pathLst>
              <a:path h="4114800" w="3299321">
                <a:moveTo>
                  <a:pt x="0" y="0"/>
                </a:moveTo>
                <a:lnTo>
                  <a:pt x="3299321" y="0"/>
                </a:lnTo>
                <a:lnTo>
                  <a:pt x="32993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145267" y="2808188"/>
            <a:ext cx="8998793" cy="7111629"/>
          </a:xfrm>
          <a:custGeom>
            <a:avLst/>
            <a:gdLst/>
            <a:ahLst/>
            <a:cxnLst/>
            <a:rect r="r" b="b" t="t" l="l"/>
            <a:pathLst>
              <a:path h="7111629" w="8998793">
                <a:moveTo>
                  <a:pt x="0" y="0"/>
                </a:moveTo>
                <a:lnTo>
                  <a:pt x="8998794" y="0"/>
                </a:lnTo>
                <a:lnTo>
                  <a:pt x="8998794" y="7111629"/>
                </a:lnTo>
                <a:lnTo>
                  <a:pt x="0" y="711162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81007" y="371259"/>
            <a:ext cx="4204395" cy="1076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54"/>
              </a:lnSpc>
            </a:pPr>
            <a:r>
              <a:rPr lang="en-US" sz="6253">
                <a:solidFill>
                  <a:srgbClr val="191919"/>
                </a:solidFill>
                <a:latin typeface="Canva Sans Bold"/>
              </a:rPr>
              <a:t>DeepOnet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526897" y="1798866"/>
            <a:ext cx="3960147" cy="600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6"/>
              </a:lnSpc>
            </a:pPr>
            <a:r>
              <a:rPr lang="en-US" sz="3569">
                <a:solidFill>
                  <a:srgbClr val="191919"/>
                </a:solidFill>
                <a:latin typeface="Canva Sans Bold"/>
              </a:rPr>
              <a:t>Model Summary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94300" y="3675559"/>
            <a:ext cx="3293700" cy="6611441"/>
          </a:xfrm>
          <a:custGeom>
            <a:avLst/>
            <a:gdLst/>
            <a:ahLst/>
            <a:cxnLst/>
            <a:rect r="r" b="b" t="t" l="l"/>
            <a:pathLst>
              <a:path h="6611441" w="3293700">
                <a:moveTo>
                  <a:pt x="0" y="0"/>
                </a:moveTo>
                <a:lnTo>
                  <a:pt x="3293700" y="0"/>
                </a:lnTo>
                <a:lnTo>
                  <a:pt x="3293700" y="6611441"/>
                </a:lnTo>
                <a:lnTo>
                  <a:pt x="0" y="66114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1801378" y="-610072"/>
            <a:ext cx="3299321" cy="4114800"/>
          </a:xfrm>
          <a:custGeom>
            <a:avLst/>
            <a:gdLst/>
            <a:ahLst/>
            <a:cxnLst/>
            <a:rect r="r" b="b" t="t" l="l"/>
            <a:pathLst>
              <a:path h="4114800" w="3299321">
                <a:moveTo>
                  <a:pt x="0" y="0"/>
                </a:moveTo>
                <a:lnTo>
                  <a:pt x="3299321" y="0"/>
                </a:lnTo>
                <a:lnTo>
                  <a:pt x="32993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804058" y="2951139"/>
            <a:ext cx="12120578" cy="6730683"/>
          </a:xfrm>
          <a:custGeom>
            <a:avLst/>
            <a:gdLst/>
            <a:ahLst/>
            <a:cxnLst/>
            <a:rect r="r" b="b" t="t" l="l"/>
            <a:pathLst>
              <a:path h="6730683" w="12120578">
                <a:moveTo>
                  <a:pt x="0" y="0"/>
                </a:moveTo>
                <a:lnTo>
                  <a:pt x="12120578" y="0"/>
                </a:lnTo>
                <a:lnTo>
                  <a:pt x="12120578" y="6730684"/>
                </a:lnTo>
                <a:lnTo>
                  <a:pt x="0" y="67306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6544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81007" y="371259"/>
            <a:ext cx="4204395" cy="1076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54"/>
              </a:lnSpc>
            </a:pPr>
            <a:r>
              <a:rPr lang="en-US" sz="6253">
                <a:solidFill>
                  <a:srgbClr val="191919"/>
                </a:solidFill>
                <a:latin typeface="Canva Sans Bold"/>
              </a:rPr>
              <a:t>ANN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526897" y="1798866"/>
            <a:ext cx="3960147" cy="600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6"/>
              </a:lnSpc>
            </a:pPr>
            <a:r>
              <a:rPr lang="en-US" sz="3569">
                <a:solidFill>
                  <a:srgbClr val="191919"/>
                </a:solidFill>
                <a:latin typeface="Canva Sans Bold"/>
              </a:rPr>
              <a:t>Model Summary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01378" y="-610072"/>
            <a:ext cx="3299321" cy="4114800"/>
          </a:xfrm>
          <a:custGeom>
            <a:avLst/>
            <a:gdLst/>
            <a:ahLst/>
            <a:cxnLst/>
            <a:rect r="r" b="b" t="t" l="l"/>
            <a:pathLst>
              <a:path h="4114800" w="3299321">
                <a:moveTo>
                  <a:pt x="0" y="0"/>
                </a:moveTo>
                <a:lnTo>
                  <a:pt x="3299321" y="0"/>
                </a:lnTo>
                <a:lnTo>
                  <a:pt x="32993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9881120" y="2740930"/>
            <a:ext cx="7378180" cy="5768995"/>
          </a:xfrm>
          <a:custGeom>
            <a:avLst/>
            <a:gdLst/>
            <a:ahLst/>
            <a:cxnLst/>
            <a:rect r="r" b="b" t="t" l="l"/>
            <a:pathLst>
              <a:path h="5768995" w="7378180">
                <a:moveTo>
                  <a:pt x="0" y="0"/>
                </a:moveTo>
                <a:lnTo>
                  <a:pt x="7378180" y="0"/>
                </a:lnTo>
                <a:lnTo>
                  <a:pt x="7378180" y="5768995"/>
                </a:lnTo>
                <a:lnTo>
                  <a:pt x="0" y="57689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2386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2758280"/>
            <a:ext cx="7314517" cy="5889339"/>
          </a:xfrm>
          <a:custGeom>
            <a:avLst/>
            <a:gdLst/>
            <a:ahLst/>
            <a:cxnLst/>
            <a:rect r="r" b="b" t="t" l="l"/>
            <a:pathLst>
              <a:path h="5889339" w="7314517">
                <a:moveTo>
                  <a:pt x="0" y="0"/>
                </a:moveTo>
                <a:lnTo>
                  <a:pt x="7314517" y="0"/>
                </a:lnTo>
                <a:lnTo>
                  <a:pt x="7314517" y="5889339"/>
                </a:lnTo>
                <a:lnTo>
                  <a:pt x="0" y="58893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41650" y="428753"/>
            <a:ext cx="12397161" cy="1076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54"/>
              </a:lnSpc>
            </a:pPr>
            <a:r>
              <a:rPr lang="en-US" sz="6253">
                <a:solidFill>
                  <a:srgbClr val="191919"/>
                </a:solidFill>
                <a:latin typeface="Canva Sans Bold"/>
              </a:rPr>
              <a:t>Comparing DeepOnet with ANN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DAGFBII0IAQ</dc:identifier>
  <dcterms:modified xsi:type="dcterms:W3CDTF">2011-08-01T06:04:30Z</dcterms:modified>
  <cp:revision>1</cp:revision>
  <dc:title>White and Green Simple  Professional Business Project Presentation</dc:title>
</cp:coreProperties>
</file>