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1" r:id="rId35"/>
    <p:sldId id="302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3588" cy="6858000"/>
  <p:notesSz cx="6858000" cy="9144000"/>
  <p:embeddedFontLst>
    <p:embeddedFont>
      <p:font typeface="Garamond" pitchFamily="18" charset="0"/>
      <p:regular r:id="rId50"/>
      <p:bold r:id="rId51"/>
      <p:italic r:id="rId52"/>
    </p:embeddedFont>
    <p:embeddedFont>
      <p:font typeface="Wingdings 2" pitchFamily="18" charset="2"/>
      <p:regular r:id="rId53"/>
    </p:embeddedFont>
    <p:embeddedFont>
      <p:font typeface="Verdana" pitchFamily="34" charset="0"/>
      <p:regular r:id="rId54"/>
      <p:bold r:id="rId55"/>
      <p:italic r:id="rId56"/>
      <p:boldItalic r:id="rId57"/>
    </p:embeddedFont>
    <p:embeddedFont>
      <p:font typeface="Gill Sans MT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fFSg0pgQqTQ1mxLU1fHRV+rT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37736B-7AD1-4ADB-BF46-6BD7B8472AE1}">
  <a:tblStyle styleId="{D037736B-7AD1-4ADB-BF46-6BD7B8472A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1" name="Google Shape;1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3" name="Google Shape;1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9" name="Google Shape;1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1" name="Google Shape;1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9" name="Google Shape;1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5" name="Google Shape;1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1" name="Google Shape;1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7" name="Google Shape;1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3" name="Google Shape;21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9" name="Google Shape;2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4" name="Google Shape;2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0" name="Google Shape;2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7" name="Google Shape;2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8" name="Google Shape;27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8" name="Google Shape;28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5" name="Google Shape;29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8" name="Google Shape;33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5" name="Google Shape;34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1" name="Google Shape;35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7" name="Google Shape;35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3" name="Google Shape;36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9" name="Google Shape;36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" name="Google Shape;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8" name="Google Shape;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" name="Google Shape;1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329" y="359898"/>
            <a:ext cx="9876806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329" y="1850064"/>
            <a:ext cx="9876806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737" y="1413802"/>
            <a:ext cx="28045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3102" y="1345016"/>
            <a:ext cx="85355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191" y="274640"/>
            <a:ext cx="2438718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199" y="274641"/>
            <a:ext cx="7417766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4250" y="-54"/>
            <a:ext cx="914519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304" y="2600325"/>
            <a:ext cx="853551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304" y="1066800"/>
            <a:ext cx="8535512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397" y="0"/>
            <a:ext cx="10161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805" y="2814656"/>
            <a:ext cx="28045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1170" y="2745870"/>
            <a:ext cx="85355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393" y="274320"/>
            <a:ext cx="9998742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393" y="1524000"/>
            <a:ext cx="487743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700" y="1524000"/>
            <a:ext cx="487743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5160336"/>
            <a:ext cx="10974229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79" y="328278"/>
            <a:ext cx="5365179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8730" y="328278"/>
            <a:ext cx="5365179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79" y="969336"/>
            <a:ext cx="5365179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730" y="969336"/>
            <a:ext cx="5365179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393" y="274320"/>
            <a:ext cx="9998742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488" y="0"/>
            <a:ext cx="108401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488" y="-54"/>
            <a:ext cx="9754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79" y="216778"/>
            <a:ext cx="5080662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79" y="1406964"/>
            <a:ext cx="5080662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79" y="2133601"/>
            <a:ext cx="10872616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217" y="1066800"/>
            <a:ext cx="3658076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132" y="1066800"/>
            <a:ext cx="6096794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745" y="1143004"/>
            <a:ext cx="5893568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036" y="954341"/>
            <a:ext cx="914519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2425" y="936786"/>
            <a:ext cx="86574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745" y="4800600"/>
            <a:ext cx="5893568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044" y="-815922"/>
            <a:ext cx="218546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118" y="21103"/>
            <a:ext cx="2269884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74" y="1055077"/>
            <a:ext cx="1501151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674" y="-54"/>
            <a:ext cx="1084291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393" y="274638"/>
            <a:ext cx="999874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393" y="1447800"/>
            <a:ext cx="9998742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822" y="6305550"/>
            <a:ext cx="2845171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10/28/2021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992" y="6305550"/>
            <a:ext cx="3861303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6360" y="6305550"/>
            <a:ext cx="609679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488" y="-54"/>
            <a:ext cx="9754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1528762" y="1573212"/>
            <a:ext cx="9144000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54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System Software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692400" y="3584575"/>
            <a:ext cx="68151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aramond"/>
              <a:buNone/>
            </a:pPr>
            <a:r>
              <a:rPr lang="en-US" sz="2400" b="1" i="0" u="none">
                <a:solidFill>
                  <a:srgbClr val="0B5394"/>
                </a:solidFill>
                <a:latin typeface="Garamond"/>
                <a:ea typeface="Garamond"/>
                <a:cs typeface="Garamond"/>
                <a:sym typeface="Garamond"/>
              </a:rPr>
              <a:t>Course Code: 17ECSC302</a:t>
            </a:r>
            <a:endParaRPr sz="2100" b="1">
              <a:solidFill>
                <a:srgbClr val="0B539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aramond"/>
              <a:buNone/>
            </a:pPr>
            <a:r>
              <a:rPr lang="en-US" sz="2400" b="1" i="0" u="none">
                <a:solidFill>
                  <a:srgbClr val="0B5394"/>
                </a:solidFill>
                <a:latin typeface="Garamond"/>
                <a:ea typeface="Garamond"/>
                <a:cs typeface="Garamond"/>
                <a:sym typeface="Garamond"/>
              </a:rPr>
              <a:t>Credits: 3</a:t>
            </a:r>
            <a:endParaRPr sz="2100" b="1">
              <a:solidFill>
                <a:srgbClr val="0B539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aramond"/>
              <a:buNone/>
            </a:pPr>
            <a:r>
              <a:rPr lang="en-US" sz="2400" b="1" i="0" u="none">
                <a:solidFill>
                  <a:srgbClr val="0B5394"/>
                </a:solidFill>
                <a:latin typeface="Garamond"/>
                <a:ea typeface="Garamond"/>
                <a:cs typeface="Garamond"/>
                <a:sym typeface="Garamond"/>
              </a:rPr>
              <a:t> Semester: V</a:t>
            </a:r>
            <a:endParaRPr sz="2100" b="1">
              <a:solidFill>
                <a:srgbClr val="0B5394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aramond"/>
              <a:buNone/>
            </a:pPr>
            <a:r>
              <a:rPr lang="en-US" sz="2400" b="1" i="0" u="none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School of Computer Science &amp; Engineering</a:t>
            </a:r>
            <a:endParaRPr sz="2100" b="1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295400" y="2557448"/>
            <a:ext cx="96012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3032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520"/>
              <a:buChar char="•"/>
            </a:pPr>
            <a:r>
              <a:rPr lang="en-US" sz="31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Set</a:t>
            </a:r>
            <a:endParaRPr sz="1700" b="1"/>
          </a:p>
          <a:p>
            <a:pPr marL="741362" marR="0" lvl="1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transfer group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Arithmetic group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Logical group 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Branch group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Machine group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295400" y="982653"/>
            <a:ext cx="9601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295400" y="2006600"/>
            <a:ext cx="9067800" cy="4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3095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160"/>
              <a:buChar char="•"/>
            </a:pPr>
            <a:r>
              <a:rPr lang="en-US" sz="28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transfer Instructions</a:t>
            </a:r>
            <a:endParaRPr sz="1800" b="1"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LDA-load data into accumulator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LDX- load data into  index register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LDL-load data into linkage register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LDCH-load char into accumulator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STA-store the contents of A into the memory	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STX-store the contents of X into the memory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STL-store the contents of L into the memory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STSW-store the contents of SW into the 	memory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295400" y="982651"/>
            <a:ext cx="96012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677987" y="2498725"/>
            <a:ext cx="7772400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Arithmetic group of Instructions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SUB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MUL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DIV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All arithmetic operations involve register A and a word in memory, with the result being left in the register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295400" y="2033587"/>
            <a:ext cx="9964737" cy="407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41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Logical group of Instructions</a:t>
            </a: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OR</a:t>
            </a:r>
            <a:endParaRPr/>
          </a:p>
          <a:p>
            <a:pPr marL="285750" marR="0" lvl="0" indent="-28416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aramond"/>
              <a:buNone/>
            </a:pPr>
            <a:r>
              <a:rPr lang="en-US" sz="26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Both involve register A and a word in memory, with the result being left in the register. Condition flag is not affected.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53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</a:t>
            </a:r>
            <a:endParaRPr/>
          </a:p>
          <a:p>
            <a:pPr marL="285750" marR="0" lvl="0" indent="-28416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6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Compares the value in register A(&lt;,&gt;,=) with a word in memory, this instruction sets a condition code CC to indicate the result.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295400" y="1938337"/>
            <a:ext cx="8686800" cy="415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Branch group of Instructions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None/>
            </a:pPr>
            <a:endParaRPr sz="2400" b="0" i="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Conditional jump instructions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Unconditional jump instructions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Subroutine linkage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1295400" y="982652"/>
            <a:ext cx="9601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433512" y="2006600"/>
            <a:ext cx="9907587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Set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Conditional jump instructions: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JLT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JEQ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JGT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these instructions test the setting of CC (&lt;.=.&gt;)and jump accordingly.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295400" y="1901825"/>
            <a:ext cx="9601200" cy="34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Set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15E28"/>
              </a:buClr>
              <a:buSzPts val="368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Unconditional jump instructions: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This instruction without testing the setting of CC , jumps directly to assigned memory.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295400" y="2020887"/>
            <a:ext cx="9601200" cy="38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Subroutine linkage:</a:t>
            </a:r>
            <a:endParaRPr sz="1600" b="1"/>
          </a:p>
          <a:p>
            <a:pPr marL="741362" marR="0" lvl="1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99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JSUB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53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JSUB jumps to the subroutine, placing the return address in register L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53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 L </a:t>
            </a:r>
            <a:r>
              <a:rPr lang="en-US" sz="2200" b="0" i="0" u="none" strike="noStrike" cap="none">
                <a:solidFill>
                  <a:srgbClr val="2626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PC , PC </a:t>
            </a:r>
            <a:r>
              <a:rPr lang="en-US" sz="2200" b="0" i="0" u="none" strike="noStrike" cap="none">
                <a:solidFill>
                  <a:srgbClr val="2626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subroutine address)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99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RSUB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53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RSUB returns by jumping to the address contained in register L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53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 PC </a:t>
            </a:r>
            <a:r>
              <a:rPr lang="en-US" sz="2200" b="0" i="0" u="none" strike="noStrike" cap="none">
                <a:solidFill>
                  <a:srgbClr val="2626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L )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295400" y="1917700"/>
            <a:ext cx="9601200" cy="395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and Output</a:t>
            </a:r>
            <a:endParaRPr sz="1800" b="1"/>
          </a:p>
          <a:p>
            <a:pPr marL="741362" marR="0" lvl="1" indent="-284162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and output are performed by transferring 1 byte at a time to or from the rightmost 8 bits of register A.</a:t>
            </a:r>
            <a:endParaRPr/>
          </a:p>
          <a:p>
            <a:pPr marL="741362" marR="0" lvl="1" indent="-284162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 Device TD  instruction tests whether the addressed device is ready to send or receive a byte of data.</a:t>
            </a:r>
            <a:endParaRPr/>
          </a:p>
          <a:p>
            <a:pPr marL="741362" marR="0" lvl="1" indent="-284162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if CC=‘&lt;‘ the device is ready to send or receive.</a:t>
            </a:r>
            <a:endParaRPr/>
          </a:p>
          <a:p>
            <a:pPr marL="741362" marR="0" lvl="1" indent="-284162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if CC=‘=‘ the device is not ready to send or receive.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295400" y="1887537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and Output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15E28"/>
              </a:buClr>
              <a:buSzPts val="368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Read Data RD 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from the input device specified by the memory is read into A lower order byte.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None/>
            </a:pPr>
            <a:endParaRPr sz="28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15E28"/>
              </a:buClr>
              <a:buSzPts val="368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Write Data WD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is sent to output device specified by the memory.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/>
        </p:nvSpPr>
        <p:spPr>
          <a:xfrm>
            <a:off x="1528762" y="1573212"/>
            <a:ext cx="9144000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4000" b="1" i="0" u="none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Chapter 01</a:t>
            </a:r>
            <a:endParaRPr sz="100" b="1">
              <a:solidFill>
                <a:srgbClr val="20124D"/>
              </a:solidFill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419350" y="3584575"/>
            <a:ext cx="7343775" cy="139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aramond"/>
              <a:buNone/>
            </a:pPr>
            <a:r>
              <a:rPr lang="en-US" sz="3600" b="1" i="0" u="none">
                <a:solidFill>
                  <a:srgbClr val="1155CC"/>
                </a:solidFill>
                <a:latin typeface="Garamond"/>
                <a:ea typeface="Garamond"/>
                <a:cs typeface="Garamond"/>
                <a:sym typeface="Garamond"/>
              </a:rPr>
              <a:t>Introduction to a Machine Architecture</a:t>
            </a:r>
            <a:endParaRPr b="1"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295400" y="1887537"/>
            <a:ext cx="96012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and Output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TIX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Increments the content of X and compares its content with memory 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Depending on the result the conditional flags are updated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if (X) &lt; (m)  then CC = ‘&lt;‘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if (X) = (m)  then CC = ‘=‘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if (X) &gt; (m)  then CC = ‘&gt;‘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295400" y="1873250"/>
            <a:ext cx="9601200" cy="400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680"/>
              <a:buChar char="•"/>
            </a:pPr>
            <a:r>
              <a:rPr lang="en-US" sz="32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Memory</a:t>
            </a:r>
            <a:endParaRPr b="1"/>
          </a:p>
          <a:p>
            <a:pPr marL="741362" marR="0" lvl="1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Memory structure is same as that for SIC.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800" b="0" i="0" u="none" strike="noStrike" cap="none" baseline="30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bytes in the computer memory.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This increase leads to a change in instruction format and addressing modes.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295400" y="1901825"/>
            <a:ext cx="914400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More Registers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97" name="Google Shape;197;p29"/>
          <p:cNvGraphicFramePr>
            <a:graphicFrameLocks noSelect="1"/>
          </p:cNvGraphicFramePr>
          <p:nvPr/>
        </p:nvGraphicFramePr>
        <p:xfrm>
          <a:off x="2249487" y="2743200"/>
          <a:ext cx="7996237" cy="2511425"/>
        </p:xfrm>
        <a:graphic>
          <a:graphicData uri="http://schemas.openxmlformats.org/presentationml/2006/ole">
            <p:oleObj spid="_x0000_m31746" r:id="rId4" imgW="0" imgH="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1295400" y="1965325"/>
            <a:ext cx="8686800" cy="4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Char char="•"/>
            </a:pPr>
            <a:r>
              <a:rPr lang="en-US" sz="28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Formats</a:t>
            </a:r>
            <a:endParaRPr b="1"/>
          </a:p>
          <a:p>
            <a:pPr marL="741362" marR="0" lvl="1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Same data format as that of SIC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Floating-point data type of 48 bits</a:t>
            </a:r>
            <a:endParaRPr/>
          </a:p>
          <a:p>
            <a:pPr marL="1200150" marR="0" lvl="2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200150" marR="0" lvl="2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200150" marR="0" lvl="2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frac: 0~1</a:t>
            </a:r>
            <a:endParaRPr/>
          </a:p>
          <a:p>
            <a:pPr marL="1200150" marR="0" lvl="2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exp: 0~2047</a:t>
            </a:r>
            <a:endParaRPr/>
          </a:p>
          <a:p>
            <a:pPr marL="1200150" marR="0" lvl="2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S(0=+ve , 1=-ve)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The absolute value of the number is frac*2</a:t>
            </a:r>
            <a:r>
              <a:rPr lang="en-US" sz="2800" b="0" i="0" u="none" baseline="30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(exp-1024)</a:t>
            </a: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grpSp>
        <p:nvGrpSpPr>
          <p:cNvPr id="204" name="Google Shape;204;p30"/>
          <p:cNvGrpSpPr/>
          <p:nvPr/>
        </p:nvGrpSpPr>
        <p:grpSpPr>
          <a:xfrm>
            <a:off x="2020887" y="3595687"/>
            <a:ext cx="7685087" cy="552450"/>
            <a:chOff x="1273" y="2265"/>
            <a:chExt cx="4841" cy="348"/>
          </a:xfrm>
        </p:grpSpPr>
        <p:sp>
          <p:nvSpPr>
            <p:cNvPr id="205" name="Google Shape;205;p30"/>
            <p:cNvSpPr txBox="1"/>
            <p:nvPr/>
          </p:nvSpPr>
          <p:spPr>
            <a:xfrm>
              <a:off x="1330" y="2313"/>
              <a:ext cx="1200" cy="300"/>
            </a:xfrm>
            <a:prstGeom prst="rect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6" name="Google Shape;206;p30"/>
            <p:cNvSpPr txBox="1"/>
            <p:nvPr/>
          </p:nvSpPr>
          <p:spPr>
            <a:xfrm>
              <a:off x="2514" y="2313"/>
              <a:ext cx="3600" cy="300"/>
            </a:xfrm>
            <a:prstGeom prst="rect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7" name="Google Shape;207;p30"/>
            <p:cNvSpPr txBox="1"/>
            <p:nvPr/>
          </p:nvSpPr>
          <p:spPr>
            <a:xfrm>
              <a:off x="1442" y="226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exponent (11)</a:t>
              </a:r>
              <a:endParaRPr/>
            </a:p>
          </p:txBody>
        </p:sp>
        <p:sp>
          <p:nvSpPr>
            <p:cNvPr id="208" name="Google Shape;208;p30"/>
            <p:cNvSpPr txBox="1"/>
            <p:nvPr/>
          </p:nvSpPr>
          <p:spPr>
            <a:xfrm>
              <a:off x="3698" y="226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fraction (36)</a:t>
              </a:r>
              <a:endParaRPr/>
            </a:p>
          </p:txBody>
        </p:sp>
        <p:sp>
          <p:nvSpPr>
            <p:cNvPr id="209" name="Google Shape;209;p30"/>
            <p:cNvSpPr txBox="1"/>
            <p:nvPr/>
          </p:nvSpPr>
          <p:spPr>
            <a:xfrm>
              <a:off x="1273" y="22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cxnSp>
          <p:nvCxnSpPr>
            <p:cNvPr id="210" name="Google Shape;210;p30"/>
            <p:cNvCxnSpPr/>
            <p:nvPr/>
          </p:nvCxnSpPr>
          <p:spPr>
            <a:xfrm>
              <a:off x="1442" y="2313"/>
              <a:ext cx="0" cy="30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295400" y="1955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Formats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instruction format of SIC/XE is modified to suit the changes made in the hardware such as: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Enhancing the number of address lines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Increasing the number of registers</a:t>
            </a:r>
            <a:endParaRPr/>
          </a:p>
          <a:p>
            <a:pPr marL="1198562" marR="0" lvl="2" indent="-284162" algn="just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Providing floating point accumulator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2055800" y="838249"/>
            <a:ext cx="8382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847850" y="1457450"/>
            <a:ext cx="7772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9305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2900"/>
              <a:buChar char="•"/>
            </a:pPr>
            <a:r>
              <a:rPr lang="en-US" sz="29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Formats</a:t>
            </a:r>
            <a:endParaRPr sz="2900" b="1"/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3843337" y="2456175"/>
          <a:ext cx="2033575" cy="793750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20335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32"/>
          <p:cNvGraphicFramePr/>
          <p:nvPr/>
        </p:nvGraphicFramePr>
        <p:xfrm>
          <a:off x="3935412" y="3556137"/>
          <a:ext cx="4178275" cy="793750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2016125"/>
                <a:gridCol w="1154100"/>
                <a:gridCol w="10080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32"/>
          <p:cNvSpPr txBox="1"/>
          <p:nvPr/>
        </p:nvSpPr>
        <p:spPr>
          <a:xfrm>
            <a:off x="1591238" y="2723287"/>
            <a:ext cx="1970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1 (1 byte)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1542025" y="3689274"/>
            <a:ext cx="206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2 (2 bytes)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1665250" y="1904600"/>
            <a:ext cx="72771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Formats 1 and 2 are instructions that do not reference memory at all</a:t>
            </a:r>
            <a:endParaRPr/>
          </a:p>
        </p:txBody>
      </p:sp>
      <p:graphicFrame>
        <p:nvGraphicFramePr>
          <p:cNvPr id="228" name="Google Shape;228;p32"/>
          <p:cNvGraphicFramePr/>
          <p:nvPr/>
        </p:nvGraphicFramePr>
        <p:xfrm>
          <a:off x="3843325" y="4656087"/>
          <a:ext cx="6023300" cy="807589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439850"/>
                <a:gridCol w="380000"/>
                <a:gridCol w="380000"/>
                <a:gridCol w="380000"/>
                <a:gridCol w="380000"/>
                <a:gridCol w="380000"/>
                <a:gridCol w="380000"/>
                <a:gridCol w="2303450"/>
              </a:tblGrid>
              <a:tr h="37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displacement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2"/>
          <p:cNvSpPr txBox="1"/>
          <p:nvPr/>
        </p:nvSpPr>
        <p:spPr>
          <a:xfrm>
            <a:off x="1542024" y="5051437"/>
            <a:ext cx="206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3 (3 bytes)</a:t>
            </a:r>
            <a:endParaRPr/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3935412" y="5772150"/>
          <a:ext cx="6734125" cy="819150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439850"/>
                <a:gridCol w="288925"/>
                <a:gridCol w="287325"/>
                <a:gridCol w="288925"/>
                <a:gridCol w="287325"/>
                <a:gridCol w="288925"/>
                <a:gridCol w="287325"/>
                <a:gridCol w="3565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2"/>
          <p:cNvSpPr txBox="1"/>
          <p:nvPr/>
        </p:nvSpPr>
        <p:spPr>
          <a:xfrm>
            <a:off x="1452500" y="6072037"/>
            <a:ext cx="206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4 (4 bytes)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295400" y="2023373"/>
            <a:ext cx="9601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3095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160"/>
              <a:buFont typeface="Arial"/>
              <a:buChar char="•"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Format 3 and Format 4 instructions have 6 flag bits:-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n – indirect addressing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I – immediate addressing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x – indexed addressing 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b – base relative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p – PC relative</a:t>
            </a:r>
            <a:endParaRPr sz="1800"/>
          </a:p>
          <a:p>
            <a:pPr marL="284162" marR="0" lvl="0" indent="-28416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e – (0 – Format 3  1 – Format 4)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696912" y="757237"/>
            <a:ext cx="11176000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32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631852" y="1719262"/>
            <a:ext cx="9523828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Addressing modes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Base relative (n=1,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=1, b=1, p=0)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Program-counter relative (n=1,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=1, b=0, p=1)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Direct (n=1,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=1, b=0, p=0)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Immediate (n=0,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=1, x=0)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Indirect (n=1,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=0, x=0)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Indexing (both n &amp;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= 0 or 1, x=1)</a:t>
            </a:r>
            <a:endParaRPr/>
          </a:p>
          <a:p>
            <a:pPr marL="285750" marR="0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Extended (e=1)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711200" y="711204"/>
            <a:ext cx="11175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32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graphicFrame>
        <p:nvGraphicFramePr>
          <p:cNvPr id="249" name="Google Shape;249;p35"/>
          <p:cNvGraphicFramePr/>
          <p:nvPr/>
        </p:nvGraphicFramePr>
        <p:xfrm>
          <a:off x="2313512" y="2058849"/>
          <a:ext cx="6913500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817675"/>
                <a:gridCol w="366700"/>
                <a:gridCol w="361950"/>
                <a:gridCol w="363525"/>
                <a:gridCol w="363525"/>
                <a:gridCol w="368300"/>
                <a:gridCol w="363525"/>
                <a:gridCol w="290830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35"/>
          <p:cNvSpPr txBox="1"/>
          <p:nvPr/>
        </p:nvSpPr>
        <p:spPr>
          <a:xfrm>
            <a:off x="1631575" y="1429925"/>
            <a:ext cx="8390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Base Relative Addressing Mode (STCH BUF,X)</a:t>
            </a: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241550" y="2978125"/>
            <a:ext cx="77802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n=1, i=1, b=1, p=0, TA=(B)+disp      (0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disp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4095)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1774825" y="3548062"/>
            <a:ext cx="91217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PC Relative Addressing Mode (J Next)(-ve=2’s comp</a:t>
            </a:r>
            <a:endParaRPr/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3094037" y="4189412"/>
          <a:ext cx="6411875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685925"/>
                <a:gridCol w="339725"/>
                <a:gridCol w="334950"/>
                <a:gridCol w="338125"/>
                <a:gridCol w="336550"/>
                <a:gridCol w="342900"/>
                <a:gridCol w="336550"/>
                <a:gridCol w="269715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1450" marR="9145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5"/>
          <p:cNvSpPr txBox="1"/>
          <p:nvPr/>
        </p:nvSpPr>
        <p:spPr>
          <a:xfrm>
            <a:off x="1992312" y="5311775"/>
            <a:ext cx="828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n=1, i=1, b=0, p=1, TA=(PC)+disp    (-2048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disp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2047)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711200" y="949024"/>
            <a:ext cx="111759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32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graphicFrame>
        <p:nvGraphicFramePr>
          <p:cNvPr id="260" name="Google Shape;260;p36"/>
          <p:cNvGraphicFramePr/>
          <p:nvPr/>
        </p:nvGraphicFramePr>
        <p:xfrm>
          <a:off x="2733712" y="2194312"/>
          <a:ext cx="7005975" cy="8248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817675"/>
                <a:gridCol w="380000"/>
                <a:gridCol w="380000"/>
                <a:gridCol w="380000"/>
                <a:gridCol w="380000"/>
                <a:gridCol w="380000"/>
                <a:gridCol w="380000"/>
                <a:gridCol w="2908300"/>
              </a:tblGrid>
              <a:tr h="41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6"/>
          <p:cNvSpPr txBox="1"/>
          <p:nvPr/>
        </p:nvSpPr>
        <p:spPr>
          <a:xfrm>
            <a:off x="1774825" y="1729450"/>
            <a:ext cx="81630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Direct Addressing Mode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2625700" y="3223524"/>
            <a:ext cx="7129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n=1, i=1, b=0, p=0, TA=disp      (0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disp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4095)</a:t>
            </a:r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3094037" y="3887787"/>
          <a:ext cx="6410275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685925"/>
                <a:gridCol w="339725"/>
                <a:gridCol w="334950"/>
                <a:gridCol w="338125"/>
                <a:gridCol w="336550"/>
                <a:gridCol w="341300"/>
                <a:gridCol w="336550"/>
                <a:gridCol w="269715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6"/>
          <p:cNvSpPr txBox="1"/>
          <p:nvPr/>
        </p:nvSpPr>
        <p:spPr>
          <a:xfrm>
            <a:off x="1774825" y="5073650"/>
            <a:ext cx="9402762" cy="12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n=1, i=1, b=0, p=0, TA=(X)+disp     (with index addressing mode)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/>
        </p:nvSpPr>
        <p:spPr>
          <a:xfrm>
            <a:off x="1295400" y="982662"/>
            <a:ext cx="96012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295400" y="1828800"/>
            <a:ext cx="10701600" cy="4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5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lang="en-US" sz="2800" b="1" i="0" u="none">
                <a:solidFill>
                  <a:srgbClr val="0B5394"/>
                </a:solidFill>
                <a:latin typeface="Garamond"/>
                <a:ea typeface="Garamond"/>
                <a:cs typeface="Garamond"/>
                <a:sym typeface="Garamond"/>
              </a:rPr>
              <a:t>Practical computer systems divide software into two major classes: </a:t>
            </a:r>
            <a:endParaRPr sz="2800" b="1">
              <a:solidFill>
                <a:srgbClr val="0B5394"/>
              </a:solidFill>
            </a:endParaRPr>
          </a:p>
          <a:p>
            <a:pPr marL="457200" marR="0" lvl="0" indent="-45815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800"/>
              <a:buFont typeface="Times New Roman"/>
              <a:buAutoNum type="arabicParenR"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Application Software</a:t>
            </a:r>
            <a:endParaRPr sz="2800"/>
          </a:p>
          <a:p>
            <a:pPr marL="457200" marR="0" lvl="0" indent="-45815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800"/>
              <a:buFont typeface="Times New Roman"/>
              <a:buAutoNum type="arabicParenR"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System Software</a:t>
            </a:r>
            <a:endParaRPr sz="2800"/>
          </a:p>
          <a:p>
            <a:pPr marL="457200" marR="0" lvl="0" indent="-4556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None/>
            </a:pPr>
            <a:endParaRPr sz="2800" b="0" i="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56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800" b="1" i="0" u="none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System Software:</a:t>
            </a:r>
            <a:endParaRPr sz="2800" b="1">
              <a:solidFill>
                <a:srgbClr val="073763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Garamond"/>
              <a:buChar char="●"/>
            </a:pPr>
            <a:r>
              <a:rPr lang="en-US" sz="2800" i="0" u="none" strike="noStrike" cap="none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System software consists of a variety of programs that support  </a:t>
            </a:r>
            <a:endParaRPr sz="2800" i="0" u="none" strike="noStrike" cap="none">
              <a:solidFill>
                <a:srgbClr val="07376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lang="en-US" sz="2800" i="0" u="none" strike="noStrike" cap="none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the operation of a computer .</a:t>
            </a:r>
            <a:endParaRPr sz="2800">
              <a:solidFill>
                <a:srgbClr val="073763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Garamond"/>
              <a:buChar char="●"/>
            </a:pPr>
            <a:r>
              <a:rPr lang="en-US" sz="2800" i="0" u="none" strike="noStrike" cap="none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To study “behind the scene”</a:t>
            </a:r>
            <a:endParaRPr sz="2800">
              <a:solidFill>
                <a:srgbClr val="07376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/>
        </p:nvSpPr>
        <p:spPr>
          <a:xfrm>
            <a:off x="711200" y="879850"/>
            <a:ext cx="11175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32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graphicFrame>
        <p:nvGraphicFramePr>
          <p:cNvPr id="270" name="Google Shape;270;p37"/>
          <p:cNvGraphicFramePr/>
          <p:nvPr/>
        </p:nvGraphicFramePr>
        <p:xfrm>
          <a:off x="2827337" y="1822450"/>
          <a:ext cx="6913500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817675"/>
                <a:gridCol w="366700"/>
                <a:gridCol w="361950"/>
                <a:gridCol w="363525"/>
                <a:gridCol w="363525"/>
                <a:gridCol w="368300"/>
                <a:gridCol w="363525"/>
                <a:gridCol w="290830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7"/>
          <p:cNvSpPr txBox="1"/>
          <p:nvPr/>
        </p:nvSpPr>
        <p:spPr>
          <a:xfrm>
            <a:off x="1774825" y="1385298"/>
            <a:ext cx="7772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Immediate Addressing Mode (ADD #30)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4008437" y="2889250"/>
            <a:ext cx="4392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n=0, i=1, x=0, operand=disp</a:t>
            </a:r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1774825" y="3752850"/>
            <a:ext cx="777240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Indirect Addressing Mode (ADD @2000)</a:t>
            </a:r>
            <a:endParaRPr/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3000375" y="4365625"/>
          <a:ext cx="6410275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685925"/>
                <a:gridCol w="339725"/>
                <a:gridCol w="334950"/>
                <a:gridCol w="338125"/>
                <a:gridCol w="336550"/>
                <a:gridCol w="341300"/>
                <a:gridCol w="336550"/>
                <a:gridCol w="269715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37"/>
          <p:cNvSpPr txBox="1"/>
          <p:nvPr/>
        </p:nvSpPr>
        <p:spPr>
          <a:xfrm>
            <a:off x="4008437" y="5518150"/>
            <a:ext cx="39608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n=1, i=0, x=0, TA=(disp)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711200" y="769949"/>
            <a:ext cx="111759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81" name="Google Shape;281;p38"/>
          <p:cNvGraphicFramePr/>
          <p:nvPr/>
        </p:nvGraphicFramePr>
        <p:xfrm>
          <a:off x="2129911" y="2253513"/>
          <a:ext cx="6913500" cy="824339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817675"/>
                <a:gridCol w="366700"/>
                <a:gridCol w="361950"/>
                <a:gridCol w="363525"/>
                <a:gridCol w="363525"/>
                <a:gridCol w="368300"/>
                <a:gridCol w="363525"/>
                <a:gridCol w="2908300"/>
              </a:tblGrid>
              <a:tr h="30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3350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8"/>
          <p:cNvSpPr txBox="1"/>
          <p:nvPr/>
        </p:nvSpPr>
        <p:spPr>
          <a:xfrm>
            <a:off x="1774825" y="1378755"/>
            <a:ext cx="7772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1200"/>
              <a:buFont typeface="Arial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Simple Addressing Mode (LDA NUM)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2233564" y="3190752"/>
            <a:ext cx="5903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=0, n=0, TA=</a:t>
            </a:r>
            <a:r>
              <a:rPr lang="en-US" sz="2400" b="0" i="0" u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bpe+disp</a:t>
            </a:r>
            <a:r>
              <a:rPr lang="en-US" sz="2400" b="0" i="0" u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(SIC standard)</a:t>
            </a:r>
            <a:endParaRPr/>
          </a:p>
        </p:txBody>
      </p:sp>
      <p:graphicFrame>
        <p:nvGraphicFramePr>
          <p:cNvPr id="284" name="Google Shape;284;p38"/>
          <p:cNvGraphicFramePr/>
          <p:nvPr/>
        </p:nvGraphicFramePr>
        <p:xfrm>
          <a:off x="2051489" y="3914066"/>
          <a:ext cx="6410275" cy="865175"/>
        </p:xfrm>
        <a:graphic>
          <a:graphicData uri="http://schemas.openxmlformats.org/drawingml/2006/table">
            <a:tbl>
              <a:tblPr>
                <a:noFill/>
                <a:tableStyleId>{D037736B-7AD1-4ADB-BF46-6BD7B8472AE1}</a:tableStyleId>
              </a:tblPr>
              <a:tblGrid>
                <a:gridCol w="1685925"/>
                <a:gridCol w="339725"/>
                <a:gridCol w="334950"/>
                <a:gridCol w="338125"/>
                <a:gridCol w="336550"/>
                <a:gridCol w="341300"/>
                <a:gridCol w="336550"/>
                <a:gridCol w="2697150"/>
              </a:tblGrid>
              <a:tr h="43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</a:t>
                      </a:r>
                      <a:endParaRPr/>
                    </a:p>
                  </a:txBody>
                  <a:tcPr marL="90000" marR="90000" marT="644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8"/>
          <p:cNvSpPr txBox="1"/>
          <p:nvPr/>
        </p:nvSpPr>
        <p:spPr>
          <a:xfrm>
            <a:off x="2356021" y="5210175"/>
            <a:ext cx="58324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i=1, n=1, TA=disp (SIC/XE standard)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1828800" y="1911350"/>
            <a:ext cx="8382000" cy="35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68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Addressing Modes</a:t>
            </a: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92" name="Google Shape;292;p39"/>
          <p:cNvGraphicFramePr>
            <a:graphicFrameLocks noSelect="1"/>
          </p:cNvGraphicFramePr>
          <p:nvPr/>
        </p:nvGraphicFramePr>
        <p:xfrm>
          <a:off x="2078037" y="2757487"/>
          <a:ext cx="8404225" cy="2714625"/>
        </p:xfrm>
        <a:graphic>
          <a:graphicData uri="http://schemas.openxmlformats.org/presentationml/2006/ole">
            <p:oleObj spid="_x0000_m58370" r:id="rId4" imgW="0" imgH="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1828800" y="1882775"/>
            <a:ext cx="8382000" cy="423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105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Addressing Modes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aramond"/>
              <a:buNone/>
            </a:pPr>
            <a:endParaRPr sz="17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Note: Indexing cannot be used with immediate or indirect addressing modes</a:t>
            </a:r>
            <a:endParaRPr/>
          </a:p>
        </p:txBody>
      </p:sp>
      <p:graphicFrame>
        <p:nvGraphicFramePr>
          <p:cNvPr id="299" name="Google Shape;299;p40"/>
          <p:cNvGraphicFramePr>
            <a:graphicFrameLocks noSelect="1"/>
          </p:cNvGraphicFramePr>
          <p:nvPr/>
        </p:nvGraphicFramePr>
        <p:xfrm>
          <a:off x="1528762" y="2957512"/>
          <a:ext cx="9134475" cy="1697037"/>
        </p:xfrm>
        <a:graphic>
          <a:graphicData uri="http://schemas.openxmlformats.org/presentationml/2006/ole">
            <p:oleObj spid="_x0000_m78850" r:id="rId4" imgW="0" imgH="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gb2c9d37f54_0_10"/>
          <p:cNvSpPr txBox="1"/>
          <p:nvPr/>
        </p:nvSpPr>
        <p:spPr>
          <a:xfrm>
            <a:off x="1878752" y="1368541"/>
            <a:ext cx="9783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Solve the following examples</a:t>
            </a:r>
            <a:endParaRPr sz="3400" b="1">
              <a:solidFill>
                <a:srgbClr val="07376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6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.LDA #3</a:t>
            </a: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GivenLDA</a:t>
            </a:r>
            <a:r>
              <a:rPr lang="en-US" sz="26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=00H</a:t>
            </a: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ii.+JSUB</a:t>
            </a:r>
            <a:r>
              <a:rPr lang="en-US" sz="26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RDREC</a:t>
            </a: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JSUB=4B</a:t>
            </a: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GIVEN RDREC =1036</a:t>
            </a:r>
            <a:endParaRPr sz="26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gb2c9d37f54_0_16"/>
          <p:cNvSpPr txBox="1"/>
          <p:nvPr/>
        </p:nvSpPr>
        <p:spPr>
          <a:xfrm>
            <a:off x="1505273" y="1380064"/>
            <a:ext cx="76995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Solve the following examples</a:t>
            </a:r>
            <a:endParaRPr sz="3400" b="1">
              <a:solidFill>
                <a:srgbClr val="07376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AutoNum type="romanUcPeriod"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STX LENGTH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Given EA=0033,[B]=0033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EA=[B]+DISP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AutoNum type="romanUcPeriod"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STL RETADR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Given RETADR=0030 PC=0003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We know EA=[PC]+DISP</a:t>
            </a:r>
            <a:endParaRPr sz="2800"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208212" y="2006600"/>
            <a:ext cx="7773987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transfer Instructions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LDB(68)-load data into BASE register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LDS(6E)- load data into S register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LPS(D0)-load processor status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LDT(04)-load data into T register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LDF(70)-load data into F register</a:t>
            </a:r>
            <a:endParaRPr/>
          </a:p>
          <a:p>
            <a:pPr marL="742950" marR="0" lvl="1" indent="-284162" algn="just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STB-store the contents of B into the	memory	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STS-store the contents of S into the memory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STL(14)-store the contents of L into the memory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aramond"/>
              <a:buNone/>
            </a:pPr>
            <a:r>
              <a:rPr lang="en-US" sz="2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STSW(E8)-store the contents of SW into the 	memory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1295400" y="2019300"/>
            <a:ext cx="9601200" cy="390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2530"/>
              <a:buFont typeface="Arial"/>
              <a:buChar char="•"/>
            </a:pPr>
            <a:r>
              <a:rPr lang="en-US" sz="3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</a:t>
            </a:r>
            <a:r>
              <a:rPr lang="en-US" sz="3000" b="1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Set</a:t>
            </a:r>
          </a:p>
          <a:p>
            <a:pPr marL="741362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new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registers: LDB,LDL,LDS, STB, etc.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floating-point arithmetic: ADDF, SUBF, MULF, DIVF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register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move:data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transfer from 1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to another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RMO S,A   (S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A)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register-register arithmetic: </a:t>
            </a:r>
            <a:r>
              <a:rPr lang="en-US" sz="19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ADDR, SUBR, MULR, DIVR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Logical : </a:t>
            </a:r>
            <a:endParaRPr/>
          </a:p>
          <a:p>
            <a:pPr marL="1198562" marR="0" lvl="2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5E28"/>
              </a:buClr>
              <a:buSzPts val="195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COMPR A,S</a:t>
            </a:r>
            <a:endParaRPr/>
          </a:p>
          <a:p>
            <a:pPr marL="1198562" marR="0" lvl="2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5E28"/>
              </a:buClr>
              <a:buSzPts val="195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CLEAR X</a:t>
            </a:r>
            <a:endParaRPr/>
          </a:p>
          <a:p>
            <a:pPr marL="1198562" marR="0" lvl="2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5E28"/>
              </a:buClr>
              <a:buSzPts val="195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SHIFTL </a:t>
            </a:r>
            <a:r>
              <a:rPr lang="en-US" sz="17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T,n</a:t>
            </a:r>
            <a:endParaRPr/>
          </a:p>
          <a:p>
            <a:pPr marL="1198562" marR="0" lvl="2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5E28"/>
              </a:buClr>
              <a:buSzPts val="195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SHIFTR </a:t>
            </a:r>
            <a:r>
              <a:rPr lang="en-US" sz="17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T,n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1295400" y="1844675"/>
            <a:ext cx="9601200" cy="4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3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Machine group of instructions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TIO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test I/O channel.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HIO 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halt the  I/O channel.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Channel address is provided in A register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SIO</a:t>
            </a:r>
            <a:endParaRPr/>
          </a:p>
          <a:p>
            <a:pPr marL="1198562" marR="0" lvl="2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start the  I/O channel.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9988" y="695325"/>
            <a:ext cx="9817636" cy="5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5049500" y="976300"/>
            <a:ext cx="64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Example of SIC/XE instructions and addressing modes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1295400" y="982648"/>
            <a:ext cx="96012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Simplified Instructional Computer (SIC)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1295400" y="2557462"/>
            <a:ext cx="9601200" cy="369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322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360"/>
              <a:buChar char="•"/>
            </a:pPr>
            <a:r>
              <a:rPr lang="en-US" sz="30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SIC </a:t>
            </a:r>
            <a:r>
              <a:rPr lang="en-US" sz="300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 a </a:t>
            </a:r>
            <a:r>
              <a:rPr lang="en-US" sz="30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hypothetical </a:t>
            </a:r>
            <a:r>
              <a:rPr lang="en-US" sz="300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computer that includes the hardware features most often found on real machines</a:t>
            </a:r>
            <a:endParaRPr sz="2000"/>
          </a:p>
          <a:p>
            <a:pPr marL="284162" marR="0" lvl="0" indent="-3222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3360"/>
              <a:buChar char="•"/>
            </a:pPr>
            <a:r>
              <a:rPr lang="en-US" sz="30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Two</a:t>
            </a:r>
            <a:r>
              <a:rPr lang="en-US" sz="300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versions of SIC</a:t>
            </a:r>
            <a:endParaRPr sz="2000"/>
          </a:p>
          <a:p>
            <a:pPr marL="741362" marR="0" lvl="1" indent="-3413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200"/>
              <a:buChar char="•"/>
            </a:pPr>
            <a:r>
              <a:rPr lang="en-US" sz="320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standard model</a:t>
            </a:r>
            <a:endParaRPr sz="3200"/>
          </a:p>
          <a:p>
            <a:pPr marL="741362" marR="0" lvl="1" indent="-3413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200"/>
              <a:buChar char="•"/>
            </a:pPr>
            <a:r>
              <a:rPr lang="en-US" sz="320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extension version  (XE version)</a:t>
            </a: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1282700" y="1307150"/>
            <a:ext cx="92631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Programming Examples (Fig 1.2a)</a:t>
            </a:r>
            <a:b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 		To store 5 in ALPHA and z in C1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5582" y="2435226"/>
            <a:ext cx="9263869" cy="3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1722437" y="765175"/>
            <a:ext cx="8747125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Programming Examples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633" y="1628775"/>
            <a:ext cx="950526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895300" y="662525"/>
            <a:ext cx="94695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Programming Example </a:t>
            </a:r>
            <a:endParaRPr/>
          </a:p>
        </p:txBody>
      </p:sp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898025"/>
            <a:ext cx="9777400" cy="4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1"/>
          <p:cNvSpPr txBox="1"/>
          <p:nvPr/>
        </p:nvSpPr>
        <p:spPr>
          <a:xfrm>
            <a:off x="6427787" y="5329237"/>
            <a:ext cx="4471987" cy="82550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D37A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GAMMA[I]=ALPHA[I]+BETA[I]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7A2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D37A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I=0 to 100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1608137" y="54292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Programming Example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905" y="1468301"/>
            <a:ext cx="9641070" cy="46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1893875" y="769912"/>
            <a:ext cx="84978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Programming Example</a:t>
            </a:r>
            <a:b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 b="1">
                <a:latin typeface="Garamond"/>
                <a:ea typeface="Garamond"/>
                <a:cs typeface="Garamond"/>
                <a:sym typeface="Garamond"/>
              </a:rPr>
              <a:t>to read 1 byte of data from device F1 and copy it to</a:t>
            </a: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 b="1">
                <a:latin typeface="Garamond"/>
                <a:ea typeface="Garamond"/>
                <a:cs typeface="Garamond"/>
                <a:sym typeface="Garamond"/>
              </a:rPr>
              <a:t>device 05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54" name="Google Shape;35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837" y="2435225"/>
            <a:ext cx="9669437" cy="44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1949450" y="741362"/>
            <a:ext cx="84978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Programming Example</a:t>
            </a:r>
            <a:r>
              <a:rPr lang="en-US" sz="29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en-US" sz="29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2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read 100 bytes of record from an input device into memory</a:t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311" y="1622425"/>
            <a:ext cx="9350301" cy="451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/>
        </p:nvSpPr>
        <p:spPr>
          <a:xfrm>
            <a:off x="1538287" y="66357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SIC/XE Programming Example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378" y="1349375"/>
            <a:ext cx="9807722" cy="4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1528750" y="2166625"/>
            <a:ext cx="9144000" cy="1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sz="4000" b="1">
                <a:solidFill>
                  <a:srgbClr val="073763"/>
                </a:solidFill>
                <a:latin typeface="Garamond"/>
                <a:ea typeface="Garamond"/>
                <a:cs typeface="Garamond"/>
                <a:sym typeface="Garamond"/>
              </a:rPr>
              <a:t>ANY  QUESTIONS??</a:t>
            </a:r>
            <a:endParaRPr sz="100" b="1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</a:t>
            </a:r>
            <a:endParaRPr sz="100"/>
          </a:p>
        </p:txBody>
      </p:sp>
      <p:sp>
        <p:nvSpPr>
          <p:cNvPr id="85" name="Google Shape;85;p10"/>
          <p:cNvSpPr txBox="1"/>
          <p:nvPr/>
        </p:nvSpPr>
        <p:spPr>
          <a:xfrm>
            <a:off x="1295400" y="2112900"/>
            <a:ext cx="9601200" cy="4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lang="en-US" sz="30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Features</a:t>
            </a:r>
            <a:endParaRPr sz="3000" b="1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Memory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Register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Format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Format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Addressing Mode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Input/output	</a:t>
            </a:r>
            <a:endParaRPr sz="3000"/>
          </a:p>
          <a:p>
            <a:pPr marL="1198562" marR="0" lvl="2" indent="-31400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B15E28"/>
              </a:buClr>
              <a:buSzPts val="3000"/>
              <a:buFont typeface="Noto Sans Symbols"/>
              <a:buChar char="⮚"/>
            </a:pPr>
            <a:r>
              <a:rPr lang="en-US" sz="3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Set	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295400" y="2285999"/>
            <a:ext cx="96012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Memory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8-bit </a:t>
            </a:r>
            <a:r>
              <a:rPr lang="en-US" sz="2800" b="0" i="0" u="none" strike="noStrike" cap="none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bytes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 consecutive bytes form a </a:t>
            </a:r>
            <a:r>
              <a:rPr lang="en-US" sz="2800" b="0" i="0" u="none" strike="noStrike" cap="none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word  (24 bits)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All addresses in SIC are byte addresses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800" b="0" i="0" u="none" strike="noStrike" cap="none" baseline="30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15</a:t>
            </a: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bytes =32768 bytes in the computer memory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1295400" y="982654"/>
            <a:ext cx="96012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95400" y="2130825"/>
            <a:ext cx="9601200" cy="3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Registers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There are 5 registers all of 24 bits in length</a:t>
            </a:r>
            <a:endParaRPr/>
          </a:p>
        </p:txBody>
      </p:sp>
      <p:graphicFrame>
        <p:nvGraphicFramePr>
          <p:cNvPr id="98" name="Google Shape;98;p12"/>
          <p:cNvGraphicFramePr>
            <a:graphicFrameLocks noSelect="1"/>
          </p:cNvGraphicFramePr>
          <p:nvPr/>
        </p:nvGraphicFramePr>
        <p:xfrm>
          <a:off x="2819400" y="3429000"/>
          <a:ext cx="6948477" cy="2492375"/>
        </p:xfrm>
        <a:graphic>
          <a:graphicData uri="http://schemas.openxmlformats.org/presentationml/2006/ole">
            <p:oleObj spid="_x0000_m1026" r:id="rId4" imgW="0" imgH="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</a:t>
            </a:r>
            <a:r>
              <a:rPr lang="en-US" sz="4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295400" y="2285999"/>
            <a:ext cx="9601200" cy="3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968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5E28"/>
              </a:buClr>
              <a:buSzPts val="3420"/>
              <a:buChar char="•"/>
            </a:pPr>
            <a:r>
              <a:rPr lang="en-US" sz="3000" b="1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Formats</a:t>
            </a:r>
            <a:endParaRPr sz="1600" b="1"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Integers are stored as 24-bit binary numbers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2’s complement representation is used for negative values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 bit ASCII code for characters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B15E28"/>
              </a:buClr>
              <a:buSzPts val="322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 floating-point hardware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295400" y="982662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000" b="1">
                <a:solidFill>
                  <a:srgbClr val="20124D"/>
                </a:solidFill>
                <a:latin typeface="Garamond"/>
                <a:ea typeface="Garamond"/>
                <a:cs typeface="Garamond"/>
                <a:sym typeface="Garamond"/>
              </a:rPr>
              <a:t>SIC Machine Architecture </a:t>
            </a:r>
            <a:endParaRPr sz="4000" b="1">
              <a:solidFill>
                <a:srgbClr val="2012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295400" y="2005473"/>
            <a:ext cx="96012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Instruction Formats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Garamond"/>
              <a:buNone/>
            </a:pPr>
            <a:endParaRPr sz="2600" b="0" i="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4162" marR="0" lvl="0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990"/>
              <a:buFont typeface="Arial"/>
              <a:buChar char="•"/>
            </a:pPr>
            <a:r>
              <a:rPr lang="en-US" sz="26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All instructions are of 24 bit format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15E28"/>
              </a:buClr>
              <a:buSzPts val="2760"/>
              <a:buFont typeface="Arial"/>
              <a:buChar char="•"/>
            </a:pPr>
            <a:r>
              <a:rPr lang="en-US" sz="2400" b="0" i="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Addressing Modes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2620950" y="2632173"/>
            <a:ext cx="6472250" cy="3239975"/>
            <a:chOff x="1651" y="1924"/>
            <a:chExt cx="4077" cy="1775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651" y="1990"/>
              <a:ext cx="1007" cy="263"/>
            </a:xfrm>
            <a:prstGeom prst="rect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2659" y="1990"/>
              <a:ext cx="2975" cy="263"/>
            </a:xfrm>
            <a:prstGeom prst="rect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843" y="1944"/>
              <a:ext cx="73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 (8)</a:t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763" y="1944"/>
              <a:ext cx="82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 (15)</a:t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659" y="1924"/>
              <a:ext cx="194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cxnSp>
          <p:nvCxnSpPr>
            <p:cNvPr id="117" name="Google Shape;117;p16"/>
            <p:cNvCxnSpPr/>
            <p:nvPr/>
          </p:nvCxnSpPr>
          <p:spPr>
            <a:xfrm>
              <a:off x="2851" y="1990"/>
              <a:ext cx="0" cy="263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aphicFrame>
          <p:nvGraphicFramePr>
            <p:cNvPr id="118" name="Google Shape;118;p16"/>
            <p:cNvGraphicFramePr>
              <a:graphicFrameLocks noSelect="1"/>
            </p:cNvGraphicFramePr>
            <p:nvPr/>
          </p:nvGraphicFramePr>
          <p:xfrm>
            <a:off x="1653" y="2921"/>
            <a:ext cx="4075" cy="778"/>
          </p:xfrm>
          <a:graphic>
            <a:graphicData uri="http://schemas.openxmlformats.org/presentationml/2006/ole">
              <p:oleObj spid="_x0000_m27650" r:id="rId4" imgW="0" imgH="0" progId="Excel.Sheet.8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</TotalTime>
  <Words>1224</Words>
  <PresentationFormat>Custom</PresentationFormat>
  <Paragraphs>411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Garamond</vt:lpstr>
      <vt:lpstr>Times New Roman</vt:lpstr>
      <vt:lpstr>Noto Sans Symbols</vt:lpstr>
      <vt:lpstr>Wingdings 2</vt:lpstr>
      <vt:lpstr>Verdana</vt:lpstr>
      <vt:lpstr>Gill Sans MT</vt:lpstr>
      <vt:lpstr>Solstice</vt:lpstr>
      <vt:lpstr>Microsoft Office Excel 97-2003 Worksheet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Indira</dc:creator>
  <cp:lastModifiedBy>Hp</cp:lastModifiedBy>
  <cp:revision>4</cp:revision>
  <dcterms:created xsi:type="dcterms:W3CDTF">2017-07-31T04:49:15Z</dcterms:created>
  <dcterms:modified xsi:type="dcterms:W3CDTF">2021-10-28T06:33:46Z</dcterms:modified>
</cp:coreProperties>
</file>