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Revenue Generating Products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TEC-CO-10004722</c:v>
                </c:pt>
                <c:pt idx="1">
                  <c:v>OFF-BI-10003527</c:v>
                </c:pt>
                <c:pt idx="2">
                  <c:v>TEC-MA-10002412</c:v>
                </c:pt>
                <c:pt idx="3">
                  <c:v>FUR-CH-10002024</c:v>
                </c:pt>
                <c:pt idx="4">
                  <c:v>OFF-BI-10001359</c:v>
                </c:pt>
                <c:pt idx="5">
                  <c:v>OFF-BI-10000545</c:v>
                </c:pt>
                <c:pt idx="6">
                  <c:v>TEC-CO-10001449</c:v>
                </c:pt>
                <c:pt idx="7">
                  <c:v>TEC-MA-10001127</c:v>
                </c:pt>
                <c:pt idx="8">
                  <c:v>OFF-BI-10004995</c:v>
                </c:pt>
                <c:pt idx="9">
                  <c:v>OFF-SU-10000151</c:v>
                </c:pt>
              </c:strCache>
            </c:strRef>
          </c:cat>
          <c:val>
            <c:numRef>
              <c:f>Sheet1!$B$2:$B$11</c:f>
              <c:numCache>
                <c:formatCode>0</c:formatCode>
                <c:ptCount val="10"/>
                <c:pt idx="0">
                  <c:v>59514</c:v>
                </c:pt>
                <c:pt idx="1">
                  <c:v>26525.3</c:v>
                </c:pt>
                <c:pt idx="2">
                  <c:v>21734.400000000001</c:v>
                </c:pt>
                <c:pt idx="3">
                  <c:v>21096.2</c:v>
                </c:pt>
                <c:pt idx="4">
                  <c:v>19090.2</c:v>
                </c:pt>
                <c:pt idx="5">
                  <c:v>18249</c:v>
                </c:pt>
                <c:pt idx="6">
                  <c:v>18151.2</c:v>
                </c:pt>
                <c:pt idx="7">
                  <c:v>17906.400000000001</c:v>
                </c:pt>
                <c:pt idx="8">
                  <c:v>17354.8</c:v>
                </c:pt>
                <c:pt idx="9">
                  <c:v>16325.8</c:v>
                </c:pt>
              </c:numCache>
            </c:numRef>
          </c:val>
          <c:extLst>
            <c:ext xmlns:c16="http://schemas.microsoft.com/office/drawing/2014/chart" uri="{C3380CC4-5D6E-409C-BE32-E72D297353CC}">
              <c16:uniqueId val="{00000000-C648-400E-8364-518866FFFF8F}"/>
            </c:ext>
          </c:extLst>
        </c:ser>
        <c:dLbls>
          <c:dLblPos val="outEnd"/>
          <c:showLegendKey val="0"/>
          <c:showVal val="1"/>
          <c:showCatName val="0"/>
          <c:showSerName val="0"/>
          <c:showPercent val="0"/>
          <c:showBubbleSize val="0"/>
        </c:dLbls>
        <c:gapWidth val="219"/>
        <c:overlap val="-27"/>
        <c:axId val="370637488"/>
        <c:axId val="370635328"/>
      </c:barChart>
      <c:catAx>
        <c:axId val="370637488"/>
        <c:scaling>
          <c:orientation val="minMax"/>
        </c:scaling>
        <c:delete val="1"/>
        <c:axPos val="b"/>
        <c:numFmt formatCode="General" sourceLinked="1"/>
        <c:majorTickMark val="out"/>
        <c:minorTickMark val="none"/>
        <c:tickLblPos val="nextTo"/>
        <c:crossAx val="370635328"/>
        <c:crosses val="autoZero"/>
        <c:auto val="1"/>
        <c:lblAlgn val="ctr"/>
        <c:lblOffset val="100"/>
        <c:noMultiLvlLbl val="0"/>
      </c:catAx>
      <c:valAx>
        <c:axId val="370635328"/>
        <c:scaling>
          <c:orientation val="minMax"/>
        </c:scaling>
        <c:delete val="1"/>
        <c:axPos val="l"/>
        <c:numFmt formatCode="0" sourceLinked="1"/>
        <c:majorTickMark val="out"/>
        <c:minorTickMark val="none"/>
        <c:tickLblPos val="nextTo"/>
        <c:crossAx val="370637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product_id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Central</c:v>
                </c:pt>
                <c:pt idx="1">
                  <c:v>Central</c:v>
                </c:pt>
                <c:pt idx="2">
                  <c:v>Central</c:v>
                </c:pt>
                <c:pt idx="3">
                  <c:v>Central</c:v>
                </c:pt>
                <c:pt idx="4">
                  <c:v>Central</c:v>
                </c:pt>
                <c:pt idx="5">
                  <c:v>East</c:v>
                </c:pt>
                <c:pt idx="6">
                  <c:v>East</c:v>
                </c:pt>
                <c:pt idx="7">
                  <c:v>East</c:v>
                </c:pt>
                <c:pt idx="8">
                  <c:v>East</c:v>
                </c:pt>
                <c:pt idx="9">
                  <c:v>East</c:v>
                </c:pt>
                <c:pt idx="10">
                  <c:v>South</c:v>
                </c:pt>
                <c:pt idx="11">
                  <c:v>South</c:v>
                </c:pt>
                <c:pt idx="12">
                  <c:v>South</c:v>
                </c:pt>
                <c:pt idx="13">
                  <c:v>South</c:v>
                </c:pt>
                <c:pt idx="14">
                  <c:v>South</c:v>
                </c:pt>
                <c:pt idx="15">
                  <c:v>West</c:v>
                </c:pt>
                <c:pt idx="16">
                  <c:v>West</c:v>
                </c:pt>
                <c:pt idx="17">
                  <c:v>West</c:v>
                </c:pt>
                <c:pt idx="18">
                  <c:v>West</c:v>
                </c:pt>
                <c:pt idx="19">
                  <c:v>West</c:v>
                </c:pt>
              </c:strCache>
            </c:strRef>
          </c:cat>
          <c:val>
            <c:numRef>
              <c:f>Sheet1!$B$2:$B$21</c:f>
              <c:numCache>
                <c:formatCode>General</c:formatCode>
                <c:ptCount val="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numCache>
            </c:numRef>
          </c:val>
          <c:extLst>
            <c:ext xmlns:c16="http://schemas.microsoft.com/office/drawing/2014/chart" uri="{C3380CC4-5D6E-409C-BE32-E72D297353CC}">
              <c16:uniqueId val="{00000000-3DF2-4845-A118-A1F6FE3FE516}"/>
            </c:ext>
          </c:extLst>
        </c:ser>
        <c:ser>
          <c:idx val="1"/>
          <c:order val="1"/>
          <c:tx>
            <c:strRef>
              <c:f>Sheet1!$C$1</c:f>
              <c:strCache>
                <c:ptCount val="1"/>
                <c:pt idx="0">
                  <c:v>Sales</c:v>
                </c:pt>
              </c:strCache>
            </c:strRef>
          </c:tx>
          <c:spPr>
            <a:solidFill>
              <a:schemeClr val="accent2"/>
            </a:solidFill>
            <a:ln>
              <a:noFill/>
            </a:ln>
            <a:effectLst/>
          </c:spPr>
          <c:invertIfNegative val="0"/>
          <c:dPt>
            <c:idx val="5"/>
            <c:invertIfNegative val="0"/>
            <c:bubble3D val="0"/>
            <c:spPr>
              <a:solidFill>
                <a:schemeClr val="tx2">
                  <a:lumMod val="50000"/>
                </a:schemeClr>
              </a:solidFill>
              <a:ln>
                <a:noFill/>
              </a:ln>
              <a:effectLst/>
            </c:spPr>
            <c:extLst>
              <c:ext xmlns:c16="http://schemas.microsoft.com/office/drawing/2014/chart" uri="{C3380CC4-5D6E-409C-BE32-E72D297353CC}">
                <c16:uniqueId val="{00000003-3DF2-4845-A118-A1F6FE3FE516}"/>
              </c:ext>
            </c:extLst>
          </c:dPt>
          <c:dPt>
            <c:idx val="6"/>
            <c:invertIfNegative val="0"/>
            <c:bubble3D val="0"/>
            <c:spPr>
              <a:solidFill>
                <a:srgbClr val="0070C0"/>
              </a:solidFill>
              <a:ln>
                <a:noFill/>
              </a:ln>
              <a:effectLst/>
            </c:spPr>
            <c:extLst>
              <c:ext xmlns:c16="http://schemas.microsoft.com/office/drawing/2014/chart" uri="{C3380CC4-5D6E-409C-BE32-E72D297353CC}">
                <c16:uniqueId val="{00000004-3DF2-4845-A118-A1F6FE3FE516}"/>
              </c:ext>
            </c:extLst>
          </c:dPt>
          <c:dPt>
            <c:idx val="7"/>
            <c:invertIfNegative val="0"/>
            <c:bubble3D val="0"/>
            <c:spPr>
              <a:solidFill>
                <a:srgbClr val="0070C0"/>
              </a:solidFill>
              <a:ln>
                <a:noFill/>
              </a:ln>
              <a:effectLst/>
            </c:spPr>
            <c:extLst>
              <c:ext xmlns:c16="http://schemas.microsoft.com/office/drawing/2014/chart" uri="{C3380CC4-5D6E-409C-BE32-E72D297353CC}">
                <c16:uniqueId val="{00000005-3DF2-4845-A118-A1F6FE3FE516}"/>
              </c:ext>
            </c:extLst>
          </c:dPt>
          <c:dPt>
            <c:idx val="8"/>
            <c:invertIfNegative val="0"/>
            <c:bubble3D val="0"/>
            <c:spPr>
              <a:solidFill>
                <a:srgbClr val="0070C0"/>
              </a:solidFill>
              <a:ln>
                <a:noFill/>
              </a:ln>
              <a:effectLst/>
            </c:spPr>
            <c:extLst>
              <c:ext xmlns:c16="http://schemas.microsoft.com/office/drawing/2014/chart" uri="{C3380CC4-5D6E-409C-BE32-E72D297353CC}">
                <c16:uniqueId val="{00000006-3DF2-4845-A118-A1F6FE3FE516}"/>
              </c:ext>
            </c:extLst>
          </c:dPt>
          <c:dPt>
            <c:idx val="9"/>
            <c:invertIfNegative val="0"/>
            <c:bubble3D val="0"/>
            <c:spPr>
              <a:solidFill>
                <a:srgbClr val="0070C0"/>
              </a:solidFill>
              <a:ln>
                <a:noFill/>
              </a:ln>
              <a:effectLst/>
            </c:spPr>
            <c:extLst>
              <c:ext xmlns:c16="http://schemas.microsoft.com/office/drawing/2014/chart" uri="{C3380CC4-5D6E-409C-BE32-E72D297353CC}">
                <c16:uniqueId val="{00000007-3DF2-4845-A118-A1F6FE3FE516}"/>
              </c:ext>
            </c:extLst>
          </c:dPt>
          <c:dPt>
            <c:idx val="10"/>
            <c:invertIfNegative val="0"/>
            <c:bubble3D val="0"/>
            <c:spPr>
              <a:solidFill>
                <a:srgbClr val="7030A0"/>
              </a:solidFill>
              <a:ln>
                <a:noFill/>
              </a:ln>
              <a:effectLst/>
            </c:spPr>
            <c:extLst>
              <c:ext xmlns:c16="http://schemas.microsoft.com/office/drawing/2014/chart" uri="{C3380CC4-5D6E-409C-BE32-E72D297353CC}">
                <c16:uniqueId val="{00000008-3DF2-4845-A118-A1F6FE3FE516}"/>
              </c:ext>
            </c:extLst>
          </c:dPt>
          <c:dPt>
            <c:idx val="11"/>
            <c:invertIfNegative val="0"/>
            <c:bubble3D val="0"/>
            <c:spPr>
              <a:solidFill>
                <a:srgbClr val="7030A0"/>
              </a:solidFill>
              <a:ln>
                <a:noFill/>
              </a:ln>
              <a:effectLst/>
            </c:spPr>
            <c:extLst>
              <c:ext xmlns:c16="http://schemas.microsoft.com/office/drawing/2014/chart" uri="{C3380CC4-5D6E-409C-BE32-E72D297353CC}">
                <c16:uniqueId val="{00000009-3DF2-4845-A118-A1F6FE3FE516}"/>
              </c:ext>
            </c:extLst>
          </c:dPt>
          <c:dPt>
            <c:idx val="12"/>
            <c:invertIfNegative val="0"/>
            <c:bubble3D val="0"/>
            <c:spPr>
              <a:solidFill>
                <a:srgbClr val="7030A0"/>
              </a:solidFill>
              <a:ln>
                <a:noFill/>
              </a:ln>
              <a:effectLst/>
            </c:spPr>
            <c:extLst>
              <c:ext xmlns:c16="http://schemas.microsoft.com/office/drawing/2014/chart" uri="{C3380CC4-5D6E-409C-BE32-E72D297353CC}">
                <c16:uniqueId val="{0000000A-3DF2-4845-A118-A1F6FE3FE516}"/>
              </c:ext>
            </c:extLst>
          </c:dPt>
          <c:dPt>
            <c:idx val="13"/>
            <c:invertIfNegative val="0"/>
            <c:bubble3D val="0"/>
            <c:spPr>
              <a:solidFill>
                <a:srgbClr val="7030A0"/>
              </a:solidFill>
              <a:ln>
                <a:noFill/>
              </a:ln>
              <a:effectLst/>
            </c:spPr>
            <c:extLst>
              <c:ext xmlns:c16="http://schemas.microsoft.com/office/drawing/2014/chart" uri="{C3380CC4-5D6E-409C-BE32-E72D297353CC}">
                <c16:uniqueId val="{0000000B-3DF2-4845-A118-A1F6FE3FE516}"/>
              </c:ext>
            </c:extLst>
          </c:dPt>
          <c:dPt>
            <c:idx val="14"/>
            <c:invertIfNegative val="0"/>
            <c:bubble3D val="0"/>
            <c:spPr>
              <a:solidFill>
                <a:srgbClr val="7030A0"/>
              </a:solidFill>
              <a:ln>
                <a:noFill/>
              </a:ln>
              <a:effectLst/>
            </c:spPr>
            <c:extLst>
              <c:ext xmlns:c16="http://schemas.microsoft.com/office/drawing/2014/chart" uri="{C3380CC4-5D6E-409C-BE32-E72D297353CC}">
                <c16:uniqueId val="{0000000C-3DF2-4845-A118-A1F6FE3FE516}"/>
              </c:ext>
            </c:extLst>
          </c:dPt>
          <c:dPt>
            <c:idx val="15"/>
            <c:invertIfNegative val="0"/>
            <c:bubble3D val="0"/>
            <c:spPr>
              <a:solidFill>
                <a:schemeClr val="accent6"/>
              </a:solidFill>
              <a:ln>
                <a:noFill/>
              </a:ln>
              <a:effectLst/>
            </c:spPr>
            <c:extLst>
              <c:ext xmlns:c16="http://schemas.microsoft.com/office/drawing/2014/chart" uri="{C3380CC4-5D6E-409C-BE32-E72D297353CC}">
                <c16:uniqueId val="{0000000D-3DF2-4845-A118-A1F6FE3FE516}"/>
              </c:ext>
            </c:extLst>
          </c:dPt>
          <c:dPt>
            <c:idx val="16"/>
            <c:invertIfNegative val="0"/>
            <c:bubble3D val="0"/>
            <c:spPr>
              <a:solidFill>
                <a:schemeClr val="accent6"/>
              </a:solidFill>
              <a:ln>
                <a:noFill/>
              </a:ln>
              <a:effectLst/>
            </c:spPr>
            <c:extLst>
              <c:ext xmlns:c16="http://schemas.microsoft.com/office/drawing/2014/chart" uri="{C3380CC4-5D6E-409C-BE32-E72D297353CC}">
                <c16:uniqueId val="{0000000E-3DF2-4845-A118-A1F6FE3FE516}"/>
              </c:ext>
            </c:extLst>
          </c:dPt>
          <c:dPt>
            <c:idx val="17"/>
            <c:invertIfNegative val="0"/>
            <c:bubble3D val="0"/>
            <c:spPr>
              <a:solidFill>
                <a:schemeClr val="accent6"/>
              </a:solidFill>
              <a:ln>
                <a:noFill/>
              </a:ln>
              <a:effectLst/>
            </c:spPr>
            <c:extLst>
              <c:ext xmlns:c16="http://schemas.microsoft.com/office/drawing/2014/chart" uri="{C3380CC4-5D6E-409C-BE32-E72D297353CC}">
                <c16:uniqueId val="{0000000F-3DF2-4845-A118-A1F6FE3FE516}"/>
              </c:ext>
            </c:extLst>
          </c:dPt>
          <c:dPt>
            <c:idx val="18"/>
            <c:invertIfNegative val="0"/>
            <c:bubble3D val="0"/>
            <c:spPr>
              <a:solidFill>
                <a:schemeClr val="accent6"/>
              </a:solidFill>
              <a:ln>
                <a:noFill/>
              </a:ln>
              <a:effectLst/>
            </c:spPr>
            <c:extLst>
              <c:ext xmlns:c16="http://schemas.microsoft.com/office/drawing/2014/chart" uri="{C3380CC4-5D6E-409C-BE32-E72D297353CC}">
                <c16:uniqueId val="{00000010-3DF2-4845-A118-A1F6FE3FE516}"/>
              </c:ext>
            </c:extLst>
          </c:dPt>
          <c:dPt>
            <c:idx val="19"/>
            <c:invertIfNegative val="0"/>
            <c:bubble3D val="0"/>
            <c:spPr>
              <a:solidFill>
                <a:schemeClr val="accent6"/>
              </a:solidFill>
              <a:ln>
                <a:noFill/>
              </a:ln>
              <a:effectLst/>
            </c:spPr>
            <c:extLst>
              <c:ext xmlns:c16="http://schemas.microsoft.com/office/drawing/2014/chart" uri="{C3380CC4-5D6E-409C-BE32-E72D297353CC}">
                <c16:uniqueId val="{00000011-3DF2-4845-A118-A1F6FE3FE51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Central</c:v>
                </c:pt>
                <c:pt idx="1">
                  <c:v>Central</c:v>
                </c:pt>
                <c:pt idx="2">
                  <c:v>Central</c:v>
                </c:pt>
                <c:pt idx="3">
                  <c:v>Central</c:v>
                </c:pt>
                <c:pt idx="4">
                  <c:v>Central</c:v>
                </c:pt>
                <c:pt idx="5">
                  <c:v>East</c:v>
                </c:pt>
                <c:pt idx="6">
                  <c:v>East</c:v>
                </c:pt>
                <c:pt idx="7">
                  <c:v>East</c:v>
                </c:pt>
                <c:pt idx="8">
                  <c:v>East</c:v>
                </c:pt>
                <c:pt idx="9">
                  <c:v>East</c:v>
                </c:pt>
                <c:pt idx="10">
                  <c:v>South</c:v>
                </c:pt>
                <c:pt idx="11">
                  <c:v>South</c:v>
                </c:pt>
                <c:pt idx="12">
                  <c:v>South</c:v>
                </c:pt>
                <c:pt idx="13">
                  <c:v>South</c:v>
                </c:pt>
                <c:pt idx="14">
                  <c:v>South</c:v>
                </c:pt>
                <c:pt idx="15">
                  <c:v>West</c:v>
                </c:pt>
                <c:pt idx="16">
                  <c:v>West</c:v>
                </c:pt>
                <c:pt idx="17">
                  <c:v>West</c:v>
                </c:pt>
                <c:pt idx="18">
                  <c:v>West</c:v>
                </c:pt>
                <c:pt idx="19">
                  <c:v>West</c:v>
                </c:pt>
              </c:strCache>
            </c:strRef>
          </c:cat>
          <c:val>
            <c:numRef>
              <c:f>Sheet1!$C$2:$C$21</c:f>
              <c:numCache>
                <c:formatCode>General</c:formatCode>
                <c:ptCount val="20"/>
                <c:pt idx="0">
                  <c:v>16975</c:v>
                </c:pt>
                <c:pt idx="1">
                  <c:v>13770</c:v>
                </c:pt>
                <c:pt idx="2">
                  <c:v>11056.5</c:v>
                </c:pt>
                <c:pt idx="3">
                  <c:v>10132.700000000001</c:v>
                </c:pt>
                <c:pt idx="4">
                  <c:v>8416.1</c:v>
                </c:pt>
                <c:pt idx="5">
                  <c:v>29099</c:v>
                </c:pt>
                <c:pt idx="6">
                  <c:v>13767</c:v>
                </c:pt>
                <c:pt idx="7">
                  <c:v>11274.1</c:v>
                </c:pt>
                <c:pt idx="8">
                  <c:v>8463.6</c:v>
                </c:pt>
                <c:pt idx="9">
                  <c:v>8316</c:v>
                </c:pt>
                <c:pt idx="10">
                  <c:v>21734.400000000001</c:v>
                </c:pt>
                <c:pt idx="11">
                  <c:v>11116.4</c:v>
                </c:pt>
                <c:pt idx="12">
                  <c:v>8053.2</c:v>
                </c:pt>
                <c:pt idx="13">
                  <c:v>7840</c:v>
                </c:pt>
                <c:pt idx="14">
                  <c:v>7391.4</c:v>
                </c:pt>
                <c:pt idx="15">
                  <c:v>13440</c:v>
                </c:pt>
                <c:pt idx="16">
                  <c:v>12592.3</c:v>
                </c:pt>
                <c:pt idx="17">
                  <c:v>9604</c:v>
                </c:pt>
                <c:pt idx="18">
                  <c:v>7804.8</c:v>
                </c:pt>
                <c:pt idx="19">
                  <c:v>7722.7</c:v>
                </c:pt>
              </c:numCache>
            </c:numRef>
          </c:val>
          <c:extLst>
            <c:ext xmlns:c16="http://schemas.microsoft.com/office/drawing/2014/chart" uri="{C3380CC4-5D6E-409C-BE32-E72D297353CC}">
              <c16:uniqueId val="{00000001-3DF2-4845-A118-A1F6FE3FE516}"/>
            </c:ext>
          </c:extLst>
        </c:ser>
        <c:dLbls>
          <c:dLblPos val="outEnd"/>
          <c:showLegendKey val="0"/>
          <c:showVal val="1"/>
          <c:showCatName val="0"/>
          <c:showSerName val="0"/>
          <c:showPercent val="0"/>
          <c:showBubbleSize val="0"/>
        </c:dLbls>
        <c:gapWidth val="219"/>
        <c:overlap val="-27"/>
        <c:axId val="721827240"/>
        <c:axId val="721825080"/>
      </c:barChart>
      <c:catAx>
        <c:axId val="7218272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1825080"/>
        <c:crosses val="autoZero"/>
        <c:auto val="1"/>
        <c:lblAlgn val="ctr"/>
        <c:lblOffset val="100"/>
        <c:noMultiLvlLbl val="0"/>
      </c:catAx>
      <c:valAx>
        <c:axId val="721825080"/>
        <c:scaling>
          <c:orientation val="minMax"/>
        </c:scaling>
        <c:delete val="1"/>
        <c:axPos val="l"/>
        <c:numFmt formatCode="General" sourceLinked="1"/>
        <c:majorTickMark val="none"/>
        <c:minorTickMark val="none"/>
        <c:tickLblPos val="nextTo"/>
        <c:crossAx val="721827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sales_2022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0,"k"</c:formatCode>
                <c:ptCount val="12"/>
                <c:pt idx="0">
                  <c:v>94712.5</c:v>
                </c:pt>
                <c:pt idx="1">
                  <c:v>90091</c:v>
                </c:pt>
                <c:pt idx="2">
                  <c:v>80106</c:v>
                </c:pt>
                <c:pt idx="3">
                  <c:v>95451.6</c:v>
                </c:pt>
                <c:pt idx="4">
                  <c:v>79448.3</c:v>
                </c:pt>
                <c:pt idx="5">
                  <c:v>94170.5</c:v>
                </c:pt>
                <c:pt idx="6">
                  <c:v>78652.2</c:v>
                </c:pt>
                <c:pt idx="7">
                  <c:v>104808</c:v>
                </c:pt>
                <c:pt idx="8">
                  <c:v>79142.2</c:v>
                </c:pt>
                <c:pt idx="9">
                  <c:v>118912.7</c:v>
                </c:pt>
                <c:pt idx="10">
                  <c:v>84225.3</c:v>
                </c:pt>
                <c:pt idx="11">
                  <c:v>95869.9</c:v>
                </c:pt>
              </c:numCache>
            </c:numRef>
          </c:val>
          <c:extLst>
            <c:ext xmlns:c16="http://schemas.microsoft.com/office/drawing/2014/chart" uri="{C3380CC4-5D6E-409C-BE32-E72D297353CC}">
              <c16:uniqueId val="{00000000-FF06-4F0F-A44F-E2BC1E7BA280}"/>
            </c:ext>
          </c:extLst>
        </c:ser>
        <c:ser>
          <c:idx val="1"/>
          <c:order val="1"/>
          <c:tx>
            <c:strRef>
              <c:f>Sheet1!$C$1</c:f>
              <c:strCache>
                <c:ptCount val="1"/>
                <c:pt idx="0">
                  <c:v>sales_2023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0,"k"</c:formatCode>
                <c:ptCount val="12"/>
                <c:pt idx="0">
                  <c:v>88632.6</c:v>
                </c:pt>
                <c:pt idx="1">
                  <c:v>128124.2</c:v>
                </c:pt>
                <c:pt idx="2">
                  <c:v>82512.3</c:v>
                </c:pt>
                <c:pt idx="3">
                  <c:v>111568.6</c:v>
                </c:pt>
                <c:pt idx="4">
                  <c:v>86447.9</c:v>
                </c:pt>
                <c:pt idx="5">
                  <c:v>68976.5</c:v>
                </c:pt>
                <c:pt idx="6">
                  <c:v>90563.8</c:v>
                </c:pt>
                <c:pt idx="7">
                  <c:v>87733.6</c:v>
                </c:pt>
                <c:pt idx="8">
                  <c:v>76658.600000000006</c:v>
                </c:pt>
                <c:pt idx="9">
                  <c:v>121061.5</c:v>
                </c:pt>
                <c:pt idx="10">
                  <c:v>75432.800000000003</c:v>
                </c:pt>
                <c:pt idx="11">
                  <c:v>102556.1</c:v>
                </c:pt>
              </c:numCache>
            </c:numRef>
          </c:val>
          <c:extLst>
            <c:ext xmlns:c16="http://schemas.microsoft.com/office/drawing/2014/chart" uri="{C3380CC4-5D6E-409C-BE32-E72D297353CC}">
              <c16:uniqueId val="{00000001-FF06-4F0F-A44F-E2BC1E7BA280}"/>
            </c:ext>
          </c:extLst>
        </c:ser>
        <c:dLbls>
          <c:dLblPos val="outEnd"/>
          <c:showLegendKey val="0"/>
          <c:showVal val="1"/>
          <c:showCatName val="0"/>
          <c:showSerName val="0"/>
          <c:showPercent val="0"/>
          <c:showBubbleSize val="0"/>
        </c:dLbls>
        <c:gapWidth val="219"/>
        <c:overlap val="-27"/>
        <c:axId val="721818240"/>
        <c:axId val="721823640"/>
      </c:barChart>
      <c:catAx>
        <c:axId val="7218182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1823640"/>
        <c:crosses val="autoZero"/>
        <c:auto val="1"/>
        <c:lblAlgn val="ctr"/>
        <c:lblOffset val="100"/>
        <c:noMultiLvlLbl val="0"/>
      </c:catAx>
      <c:valAx>
        <c:axId val="721823640"/>
        <c:scaling>
          <c:orientation val="minMax"/>
        </c:scaling>
        <c:delete val="1"/>
        <c:axPos val="l"/>
        <c:numFmt formatCode="0,&quot;k&quot;" sourceLinked="1"/>
        <c:majorTickMark val="none"/>
        <c:minorTickMark val="none"/>
        <c:tickLblPos val="nextTo"/>
        <c:crossAx val="7218182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Sheet1!$B$1</c:f>
              <c:strCache>
                <c:ptCount val="1"/>
                <c:pt idx="0">
                  <c:v>order_yearmonth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7-B87C-4D11-A33D-9B12BF5FEF3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6-B87C-4D11-A33D-9B12BF5FEF3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87C-4D11-A33D-9B12BF5FEF30}"/>
              </c:ext>
            </c:extLst>
          </c:dPt>
          <c:dLbls>
            <c:delete val="1"/>
          </c:dLbls>
          <c:cat>
            <c:strRef>
              <c:f>Sheet1!$A$2:$A$4</c:f>
              <c:strCache>
                <c:ptCount val="3"/>
                <c:pt idx="0">
                  <c:v>Furniture</c:v>
                </c:pt>
                <c:pt idx="1">
                  <c:v>Office Supplies</c:v>
                </c:pt>
                <c:pt idx="2">
                  <c:v>Technology</c:v>
                </c:pt>
              </c:strCache>
            </c:strRef>
          </c:cat>
          <c:val>
            <c:numRef>
              <c:f>Sheet1!$B$2:$B$4</c:f>
              <c:numCache>
                <c:formatCode>General</c:formatCode>
                <c:ptCount val="3"/>
                <c:pt idx="0">
                  <c:v>0</c:v>
                </c:pt>
                <c:pt idx="1">
                  <c:v>0</c:v>
                </c:pt>
                <c:pt idx="2">
                  <c:v>0</c:v>
                </c:pt>
              </c:numCache>
            </c:numRef>
          </c:val>
          <c:extLst>
            <c:ext xmlns:c16="http://schemas.microsoft.com/office/drawing/2014/chart" uri="{C3380CC4-5D6E-409C-BE32-E72D297353CC}">
              <c16:uniqueId val="{00000000-B87C-4D11-A33D-9B12BF5FEF30}"/>
            </c:ext>
          </c:extLst>
        </c:ser>
        <c:ser>
          <c:idx val="1"/>
          <c:order val="1"/>
          <c:tx>
            <c:strRef>
              <c:f>Sheet1!$C$1</c:f>
              <c:strCache>
                <c:ptCount val="1"/>
                <c:pt idx="0">
                  <c:v>sales</c:v>
                </c:pt>
              </c:strCache>
            </c:strRef>
          </c:tx>
          <c:dPt>
            <c:idx val="0"/>
            <c:bubble3D val="0"/>
            <c:spPr>
              <a:solidFill>
                <a:schemeClr val="accent1"/>
              </a:solidFill>
              <a:ln w="19050">
                <a:noFill/>
              </a:ln>
              <a:effectLst/>
            </c:spPr>
            <c:extLst>
              <c:ext xmlns:c16="http://schemas.microsoft.com/office/drawing/2014/chart" uri="{C3380CC4-5D6E-409C-BE32-E72D297353CC}">
                <c16:uniqueId val="{00000003-B87C-4D11-A33D-9B12BF5FEF30}"/>
              </c:ext>
            </c:extLst>
          </c:dPt>
          <c:dPt>
            <c:idx val="1"/>
            <c:bubble3D val="0"/>
            <c:spPr>
              <a:solidFill>
                <a:schemeClr val="accent2"/>
              </a:solidFill>
              <a:ln w="19050">
                <a:noFill/>
              </a:ln>
              <a:effectLst/>
            </c:spPr>
            <c:extLst>
              <c:ext xmlns:c16="http://schemas.microsoft.com/office/drawing/2014/chart" uri="{C3380CC4-5D6E-409C-BE32-E72D297353CC}">
                <c16:uniqueId val="{00000002-B87C-4D11-A33D-9B12BF5FEF30}"/>
              </c:ext>
            </c:extLst>
          </c:dPt>
          <c:dPt>
            <c:idx val="2"/>
            <c:bubble3D val="0"/>
            <c:spPr>
              <a:solidFill>
                <a:schemeClr val="accent3"/>
              </a:solidFill>
              <a:ln w="19050">
                <a:noFill/>
              </a:ln>
              <a:effectLst/>
            </c:spPr>
            <c:extLst>
              <c:ext xmlns:c16="http://schemas.microsoft.com/office/drawing/2014/chart" uri="{C3380CC4-5D6E-409C-BE32-E72D297353CC}">
                <c16:uniqueId val="{00000004-B87C-4D11-A33D-9B12BF5FEF30}"/>
              </c:ext>
            </c:extLst>
          </c:dPt>
          <c:dLbls>
            <c:dLbl>
              <c:idx val="0"/>
              <c:layout>
                <c:manualLayout>
                  <c:x val="0.14796879203658864"/>
                  <c:y val="-7.851348623680228E-2"/>
                </c:manualLayout>
              </c:layout>
              <c:spPr>
                <a:noFill/>
                <a:ln>
                  <a:noFill/>
                </a:ln>
                <a:effectLst/>
              </c:spPr>
              <c:txPr>
                <a:bodyPr rot="0" spcFirstLastPara="1" vertOverflow="ellipsis" vert="horz" wrap="square" lIns="38100" tIns="19050" rIns="38100" bIns="19050" anchor="ctr" anchorCtr="0">
                  <a:spAutoFit/>
                </a:bodyPr>
                <a:lstStyle/>
                <a:p>
                  <a:pPr algn="ctr" rtl="0">
                    <a:defRPr lang="en-US" sz="1197" b="1" i="0" u="none" strike="noStrike" kern="1200" baseline="0">
                      <a:solidFill>
                        <a:prstClr val="white">
                          <a:lumMod val="75000"/>
                          <a:lumOff val="25000"/>
                        </a:prst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7C-4D11-A33D-9B12BF5FEF30}"/>
                </c:ext>
              </c:extLst>
            </c:dLbl>
            <c:dLbl>
              <c:idx val="1"/>
              <c:layout>
                <c:manualLayout>
                  <c:x val="0.17487220877051385"/>
                  <c:y val="8.2439160548642212E-2"/>
                </c:manualLayout>
              </c:layout>
              <c:spPr>
                <a:noFill/>
                <a:ln>
                  <a:noFill/>
                </a:ln>
                <a:effectLst/>
              </c:spPr>
              <c:txPr>
                <a:bodyPr rot="0" spcFirstLastPara="1" vertOverflow="ellipsis" vert="horz" wrap="square" lIns="38100" tIns="19050" rIns="38100" bIns="19050" anchor="ctr" anchorCtr="0">
                  <a:spAutoFit/>
                </a:bodyPr>
                <a:lstStyle/>
                <a:p>
                  <a:pPr algn="ctr" rtl="0">
                    <a:defRPr lang="en-US" sz="1197" b="1" i="0" u="none" strike="noStrike" kern="1200" baseline="0">
                      <a:solidFill>
                        <a:prstClr val="white">
                          <a:lumMod val="75000"/>
                          <a:lumOff val="25000"/>
                        </a:prst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87C-4D11-A33D-9B12BF5FEF30}"/>
                </c:ext>
              </c:extLst>
            </c:dLbl>
            <c:dLbl>
              <c:idx val="2"/>
              <c:layout>
                <c:manualLayout>
                  <c:x val="-5.9187516814635459E-2"/>
                  <c:y val="-0.19628371559200561"/>
                </c:manualLayout>
              </c:layout>
              <c:tx>
                <c:rich>
                  <a:bodyPr/>
                  <a:lstStyle/>
                  <a:p>
                    <a:fld id="{A98841C8-F0B3-48CD-AE78-C330051A4AAA}" type="VALUE">
                      <a:rPr lang="en-US" b="1"/>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B87C-4D11-A33D-9B12BF5FEF3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Furniture</c:v>
                </c:pt>
                <c:pt idx="1">
                  <c:v>Office Supplies</c:v>
                </c:pt>
                <c:pt idx="2">
                  <c:v>Technology</c:v>
                </c:pt>
              </c:strCache>
            </c:strRef>
          </c:cat>
          <c:val>
            <c:numRef>
              <c:f>Sheet1!$C$2:$C$4</c:f>
              <c:numCache>
                <c:formatCode>General</c:formatCode>
                <c:ptCount val="3"/>
                <c:pt idx="0">
                  <c:v>42888.9</c:v>
                </c:pt>
                <c:pt idx="1">
                  <c:v>44118.5</c:v>
                </c:pt>
                <c:pt idx="2">
                  <c:v>53000.1</c:v>
                </c:pt>
              </c:numCache>
            </c:numRef>
          </c:val>
          <c:extLst>
            <c:ext xmlns:c16="http://schemas.microsoft.com/office/drawing/2014/chart" uri="{C3380CC4-5D6E-409C-BE32-E72D297353CC}">
              <c16:uniqueId val="{00000001-B87C-4D11-A33D-9B12BF5FEF30}"/>
            </c:ext>
          </c:extLst>
        </c:ser>
        <c:dLbls>
          <c:showLegendKey val="0"/>
          <c:showVal val="1"/>
          <c:showCatName val="0"/>
          <c:showSerName val="0"/>
          <c:showPercent val="0"/>
          <c:showBubbleSize val="0"/>
          <c:showLeaderLines val="1"/>
        </c:dLbls>
        <c:firstSliceAng val="0"/>
        <c:holeSize val="35"/>
      </c:doughnutChart>
      <c:spPr>
        <a:noFill/>
        <a:ln>
          <a:noFill/>
        </a:ln>
        <a:effectLst>
          <a:softEdge rad="0"/>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2225">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7D52A2-5736-4544-AD07-0FF0AA6A6178}"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100324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52A2-5736-4544-AD07-0FF0AA6A6178}"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211245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52A2-5736-4544-AD07-0FF0AA6A6178}"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222068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52A2-5736-4544-AD07-0FF0AA6A6178}"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B77BC-135D-4392-9171-6FDC201D1F0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1587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52A2-5736-4544-AD07-0FF0AA6A6178}"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2489246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7D52A2-5736-4544-AD07-0FF0AA6A6178}"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81766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7D52A2-5736-4544-AD07-0FF0AA6A6178}"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4265501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52A2-5736-4544-AD07-0FF0AA6A6178}"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2698544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52A2-5736-4544-AD07-0FF0AA6A6178}"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245792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D52A2-5736-4544-AD07-0FF0AA6A6178}"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17055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7D52A2-5736-4544-AD07-0FF0AA6A6178}"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257368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7D52A2-5736-4544-AD07-0FF0AA6A6178}"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211434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7D52A2-5736-4544-AD07-0FF0AA6A6178}" type="datetimeFigureOut">
              <a:rPr lang="en-IN" smtClean="0"/>
              <a:t>17-05-2024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617140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7D52A2-5736-4544-AD07-0FF0AA6A6178}"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316287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52A2-5736-4544-AD07-0FF0AA6A6178}" type="datetimeFigureOut">
              <a:rPr lang="en-IN" smtClean="0"/>
              <a:t>17-05-2024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429327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52A2-5736-4544-AD07-0FF0AA6A6178}"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410334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7D52A2-5736-4544-AD07-0FF0AA6A6178}"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B77BC-135D-4392-9171-6FDC201D1F03}" type="slidenum">
              <a:rPr lang="en-IN" smtClean="0"/>
              <a:t>‹#›</a:t>
            </a:fld>
            <a:endParaRPr lang="en-IN"/>
          </a:p>
        </p:txBody>
      </p:sp>
    </p:spTree>
    <p:extLst>
      <p:ext uri="{BB962C8B-B14F-4D97-AF65-F5344CB8AC3E}">
        <p14:creationId xmlns:p14="http://schemas.microsoft.com/office/powerpoint/2010/main" val="61163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7D52A2-5736-4544-AD07-0FF0AA6A6178}" type="datetimeFigureOut">
              <a:rPr lang="en-IN" smtClean="0"/>
              <a:t>17-05-2024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24B77BC-135D-4392-9171-6FDC201D1F03}" type="slidenum">
              <a:rPr lang="en-IN" smtClean="0"/>
              <a:t>‹#›</a:t>
            </a:fld>
            <a:endParaRPr lang="en-IN"/>
          </a:p>
        </p:txBody>
      </p:sp>
    </p:spTree>
    <p:extLst>
      <p:ext uri="{BB962C8B-B14F-4D97-AF65-F5344CB8AC3E}">
        <p14:creationId xmlns:p14="http://schemas.microsoft.com/office/powerpoint/2010/main" val="7213488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linktr.ee/VineetPatyal" TargetMode="Externa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hyperlink" Target="https://github.com/VineetPatyal?tab=repositories" TargetMode="External"/><Relationship Id="rId1" Type="http://schemas.openxmlformats.org/officeDocument/2006/relationships/slideLayout" Target="../slideLayouts/slideLayout7.xml"/><Relationship Id="rId6" Type="http://schemas.openxmlformats.org/officeDocument/2006/relationships/hyperlink" Target="http://www.youtube.com/@VineetPatyal" TargetMode="External"/><Relationship Id="rId5" Type="http://schemas.openxmlformats.org/officeDocument/2006/relationships/image" Target="../media/image20.png"/><Relationship Id="rId4" Type="http://schemas.openxmlformats.org/officeDocument/2006/relationships/hyperlink" Target="https://www.linkedin.com/in/vineet-patyal-533878175/" TargetMode="External"/><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12AE137C-761E-4733-8236-EF47ABFDFA4A}"/>
              </a:ext>
            </a:extLst>
          </p:cNvPr>
          <p:cNvGrpSpPr/>
          <p:nvPr/>
        </p:nvGrpSpPr>
        <p:grpSpPr>
          <a:xfrm>
            <a:off x="936182" y="587344"/>
            <a:ext cx="9969415" cy="5723698"/>
            <a:chOff x="1066521" y="567151"/>
            <a:chExt cx="9969415" cy="5723698"/>
          </a:xfrm>
        </p:grpSpPr>
        <p:pic>
          <p:nvPicPr>
            <p:cNvPr id="1026" name="Picture 2" descr="Download Retail Clipart Retail Outlet - Ringo Starr Rare Tracks PNG Image  with No Background - PNGkey.com">
              <a:extLst>
                <a:ext uri="{FF2B5EF4-FFF2-40B4-BE49-F238E27FC236}">
                  <a16:creationId xmlns:a16="http://schemas.microsoft.com/office/drawing/2014/main" id="{366E9E39-8A1E-42A8-ACC3-2FCED0387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521" y="567151"/>
              <a:ext cx="4581243" cy="57236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3D791D10-5F3A-4D46-805E-8979F0C8AE11}"/>
                </a:ext>
              </a:extLst>
            </p:cNvPr>
            <p:cNvSpPr/>
            <p:nvPr/>
          </p:nvSpPr>
          <p:spPr>
            <a:xfrm>
              <a:off x="1756942" y="662989"/>
              <a:ext cx="3200400" cy="914686"/>
            </a:xfrm>
            <a:prstGeom prst="roundRect">
              <a:avLst>
                <a:gd name="adj" fmla="val 795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latin typeface="Georgia" panose="02040502050405020303" pitchFamily="18" charset="0"/>
                </a:rPr>
                <a:t>Retail Orders</a:t>
              </a:r>
              <a:endParaRPr lang="en-IN" sz="3200" b="1" dirty="0">
                <a:latin typeface="Georgia" panose="02040502050405020303" pitchFamily="18" charset="0"/>
              </a:endParaRPr>
            </a:p>
          </p:txBody>
        </p:sp>
        <p:grpSp>
          <p:nvGrpSpPr>
            <p:cNvPr id="23" name="Group 22">
              <a:extLst>
                <a:ext uri="{FF2B5EF4-FFF2-40B4-BE49-F238E27FC236}">
                  <a16:creationId xmlns:a16="http://schemas.microsoft.com/office/drawing/2014/main" id="{86E1728D-B3E8-4588-AA91-E53A4062A472}"/>
                </a:ext>
              </a:extLst>
            </p:cNvPr>
            <p:cNvGrpSpPr/>
            <p:nvPr/>
          </p:nvGrpSpPr>
          <p:grpSpPr>
            <a:xfrm>
              <a:off x="6544238" y="5084962"/>
              <a:ext cx="4491698" cy="803182"/>
              <a:chOff x="7161972" y="1435337"/>
              <a:chExt cx="4491698" cy="803182"/>
            </a:xfrm>
          </p:grpSpPr>
          <p:grpSp>
            <p:nvGrpSpPr>
              <p:cNvPr id="24" name="Group 23">
                <a:extLst>
                  <a:ext uri="{FF2B5EF4-FFF2-40B4-BE49-F238E27FC236}">
                    <a16:creationId xmlns:a16="http://schemas.microsoft.com/office/drawing/2014/main" id="{76A4125B-8A9C-4069-96FF-DE020DEE4F5E}"/>
                  </a:ext>
                </a:extLst>
              </p:cNvPr>
              <p:cNvGrpSpPr/>
              <p:nvPr/>
            </p:nvGrpSpPr>
            <p:grpSpPr>
              <a:xfrm>
                <a:off x="7161972" y="1435337"/>
                <a:ext cx="4491698" cy="803182"/>
                <a:chOff x="1212435" y="1267097"/>
                <a:chExt cx="4491698" cy="803182"/>
              </a:xfrm>
            </p:grpSpPr>
            <p:sp>
              <p:nvSpPr>
                <p:cNvPr id="26" name="Donut 59">
                  <a:extLst>
                    <a:ext uri="{FF2B5EF4-FFF2-40B4-BE49-F238E27FC236}">
                      <a16:creationId xmlns:a16="http://schemas.microsoft.com/office/drawing/2014/main" id="{4F70273D-413F-4C6F-8AA9-646CC6EFE7E0}"/>
                    </a:ext>
                  </a:extLst>
                </p:cNvPr>
                <p:cNvSpPr/>
                <p:nvPr/>
              </p:nvSpPr>
              <p:spPr>
                <a:xfrm>
                  <a:off x="1212435" y="1267097"/>
                  <a:ext cx="803182" cy="803182"/>
                </a:xfrm>
                <a:prstGeom prst="donut">
                  <a:avLst>
                    <a:gd name="adj" fmla="val 87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9" name="TextBox 28">
                  <a:extLst>
                    <a:ext uri="{FF2B5EF4-FFF2-40B4-BE49-F238E27FC236}">
                      <a16:creationId xmlns:a16="http://schemas.microsoft.com/office/drawing/2014/main" id="{DB3A0F31-5199-4E56-8309-2D4ED689886B}"/>
                    </a:ext>
                  </a:extLst>
                </p:cNvPr>
                <p:cNvSpPr txBox="1"/>
                <p:nvPr/>
              </p:nvSpPr>
              <p:spPr>
                <a:xfrm>
                  <a:off x="2061372" y="1619764"/>
                  <a:ext cx="3642761" cy="307777"/>
                </a:xfrm>
                <a:prstGeom prst="rect">
                  <a:avLst/>
                </a:prstGeom>
                <a:noFill/>
              </p:spPr>
              <p:txBody>
                <a:bodyPr wrap="square" rtlCol="0">
                  <a:spAutoFit/>
                </a:bodyPr>
                <a:lstStyle/>
                <a:p>
                  <a:pPr lvl="0"/>
                  <a:r>
                    <a:rPr lang="en-GB" sz="1400" b="1" dirty="0">
                      <a:latin typeface="Georgia" panose="02040502050405020303" pitchFamily="18" charset="0"/>
                    </a:rPr>
                    <a:t>Presented By : V</a:t>
                  </a:r>
                  <a:r>
                    <a:rPr lang="en-US" sz="1400" b="1" dirty="0">
                      <a:latin typeface="Georgia" panose="02040502050405020303" pitchFamily="18" charset="0"/>
                    </a:rPr>
                    <a:t>ineet Patyal</a:t>
                  </a:r>
                </a:p>
              </p:txBody>
            </p:sp>
          </p:grpSp>
          <p:cxnSp>
            <p:nvCxnSpPr>
              <p:cNvPr id="25" name="Straight Connector 24">
                <a:extLst>
                  <a:ext uri="{FF2B5EF4-FFF2-40B4-BE49-F238E27FC236}">
                    <a16:creationId xmlns:a16="http://schemas.microsoft.com/office/drawing/2014/main" id="{6F9D3D84-42BB-452D-89C7-7403520C96B7}"/>
                  </a:ext>
                </a:extLst>
              </p:cNvPr>
              <p:cNvCxnSpPr>
                <a:cxnSpLocks/>
              </p:cNvCxnSpPr>
              <p:nvPr/>
            </p:nvCxnSpPr>
            <p:spPr>
              <a:xfrm>
                <a:off x="8107659" y="2097494"/>
                <a:ext cx="3292653" cy="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836032F6-9007-45C6-9B39-669EDE69FC03}"/>
                </a:ext>
              </a:extLst>
            </p:cNvPr>
            <p:cNvSpPr txBox="1"/>
            <p:nvPr/>
          </p:nvSpPr>
          <p:spPr>
            <a:xfrm>
              <a:off x="7489925" y="2552797"/>
              <a:ext cx="2941185" cy="553998"/>
            </a:xfrm>
            <a:prstGeom prst="rect">
              <a:avLst/>
            </a:prstGeom>
            <a:noFill/>
          </p:spPr>
          <p:txBody>
            <a:bodyPr wrap="square" rtlCol="0">
              <a:spAutoFit/>
            </a:bodyPr>
            <a:lstStyle/>
            <a:p>
              <a:r>
                <a:rPr lang="en-IN" sz="3000" dirty="0">
                  <a:latin typeface="Georgia" panose="02040502050405020303" pitchFamily="18" charset="0"/>
                  <a:ea typeface="Cambria" panose="02040503050406030204" pitchFamily="18" charset="0"/>
                  <a:cs typeface="+mj-cs"/>
                </a:rPr>
                <a:t>RETAIL STORE</a:t>
              </a:r>
            </a:p>
          </p:txBody>
        </p:sp>
      </p:grpSp>
      <p:sp>
        <p:nvSpPr>
          <p:cNvPr id="2" name="TextBox 1">
            <a:extLst>
              <a:ext uri="{FF2B5EF4-FFF2-40B4-BE49-F238E27FC236}">
                <a16:creationId xmlns:a16="http://schemas.microsoft.com/office/drawing/2014/main" id="{3D9A3860-E01B-9707-2025-CCD92D904C2D}"/>
              </a:ext>
            </a:extLst>
          </p:cNvPr>
          <p:cNvSpPr txBox="1"/>
          <p:nvPr/>
        </p:nvSpPr>
        <p:spPr>
          <a:xfrm>
            <a:off x="6813555" y="2993049"/>
            <a:ext cx="4384713" cy="553998"/>
          </a:xfrm>
          <a:prstGeom prst="rect">
            <a:avLst/>
          </a:prstGeom>
          <a:noFill/>
        </p:spPr>
        <p:txBody>
          <a:bodyPr wrap="square" rtlCol="0">
            <a:spAutoFit/>
          </a:bodyPr>
          <a:lstStyle/>
          <a:p>
            <a:r>
              <a:rPr lang="en-IN" sz="3000" dirty="0">
                <a:latin typeface="Georgia" panose="02040502050405020303" pitchFamily="18" charset="0"/>
                <a:ea typeface="Cambria" panose="02040503050406030204" pitchFamily="18" charset="0"/>
                <a:cs typeface="+mj-cs"/>
              </a:rPr>
              <a:t>BUSINESS ANALYSIS</a:t>
            </a:r>
          </a:p>
        </p:txBody>
      </p:sp>
      <p:pic>
        <p:nvPicPr>
          <p:cNvPr id="5" name="Picture 4" descr="A green person icon on a black background&#10;&#10;Description automatically generated">
            <a:extLst>
              <a:ext uri="{FF2B5EF4-FFF2-40B4-BE49-F238E27FC236}">
                <a16:creationId xmlns:a16="http://schemas.microsoft.com/office/drawing/2014/main" id="{DFAA0F1A-A84B-CB5D-2BD2-0DF82CE62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770" y="5281620"/>
            <a:ext cx="420540" cy="420540"/>
          </a:xfrm>
          <a:prstGeom prst="rect">
            <a:avLst/>
          </a:prstGeom>
        </p:spPr>
      </p:pic>
    </p:spTree>
    <p:extLst>
      <p:ext uri="{BB962C8B-B14F-4D97-AF65-F5344CB8AC3E}">
        <p14:creationId xmlns:p14="http://schemas.microsoft.com/office/powerpoint/2010/main" val="2145956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F7125-54BF-8397-C3A5-AB41DEEB83B2}"/>
              </a:ext>
            </a:extLst>
          </p:cNvPr>
          <p:cNvSpPr txBox="1"/>
          <p:nvPr/>
        </p:nvSpPr>
        <p:spPr>
          <a:xfrm>
            <a:off x="-98521" y="15144"/>
            <a:ext cx="1552747" cy="461665"/>
          </a:xfrm>
          <a:prstGeom prst="rect">
            <a:avLst/>
          </a:prstGeom>
          <a:noFill/>
        </p:spPr>
        <p:txBody>
          <a:bodyPr wrap="square" rtlCol="0">
            <a:spAutoFit/>
          </a:bodyPr>
          <a:lstStyle/>
          <a:p>
            <a:pPr algn="ctr"/>
            <a:r>
              <a:rPr lang="en-IN" sz="2400" dirty="0">
                <a:latin typeface="Georgia" panose="02040502050405020303" pitchFamily="18" charset="0"/>
                <a:ea typeface="Cambria" panose="02040503050406030204" pitchFamily="18" charset="0"/>
                <a:cs typeface="+mj-cs"/>
              </a:rPr>
              <a:t>PART 4</a:t>
            </a:r>
          </a:p>
        </p:txBody>
      </p:sp>
      <p:sp>
        <p:nvSpPr>
          <p:cNvPr id="16" name="TextBox 15">
            <a:extLst>
              <a:ext uri="{FF2B5EF4-FFF2-40B4-BE49-F238E27FC236}">
                <a16:creationId xmlns:a16="http://schemas.microsoft.com/office/drawing/2014/main" id="{F91D98F0-7516-491C-F6F2-B7AEEDC62872}"/>
              </a:ext>
            </a:extLst>
          </p:cNvPr>
          <p:cNvSpPr txBox="1"/>
          <p:nvPr/>
        </p:nvSpPr>
        <p:spPr>
          <a:xfrm>
            <a:off x="351617" y="590063"/>
            <a:ext cx="10433895" cy="369332"/>
          </a:xfrm>
          <a:prstGeom prst="rect">
            <a:avLst/>
          </a:prstGeom>
          <a:noFill/>
        </p:spPr>
        <p:txBody>
          <a:bodyPr wrap="square" rtlCol="0">
            <a:spAutoFit/>
          </a:bodyPr>
          <a:lstStyle/>
          <a:p>
            <a:r>
              <a:rPr lang="en-GB" dirty="0"/>
              <a:t>#4 For each category which month had highest sales</a:t>
            </a:r>
            <a:endParaRPr lang="en-US" dirty="0"/>
          </a:p>
        </p:txBody>
      </p:sp>
      <p:pic>
        <p:nvPicPr>
          <p:cNvPr id="5" name="Picture 4" descr="A computer screen shot of a code&#10;&#10;Description automatically generated">
            <a:extLst>
              <a:ext uri="{FF2B5EF4-FFF2-40B4-BE49-F238E27FC236}">
                <a16:creationId xmlns:a16="http://schemas.microsoft.com/office/drawing/2014/main" id="{C099F184-3A3F-DBD8-BA8C-A4A3D01B5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27" y="959395"/>
            <a:ext cx="7137567" cy="2664961"/>
          </a:xfrm>
          <a:prstGeom prst="rect">
            <a:avLst/>
          </a:prstGeom>
        </p:spPr>
      </p:pic>
      <p:graphicFrame>
        <p:nvGraphicFramePr>
          <p:cNvPr id="11" name="Chart 10">
            <a:extLst>
              <a:ext uri="{FF2B5EF4-FFF2-40B4-BE49-F238E27FC236}">
                <a16:creationId xmlns:a16="http://schemas.microsoft.com/office/drawing/2014/main" id="{0EC33531-AD7A-0C06-D029-EFCBACE7AB2F}"/>
              </a:ext>
            </a:extLst>
          </p:cNvPr>
          <p:cNvGraphicFramePr/>
          <p:nvPr>
            <p:extLst>
              <p:ext uri="{D42A27DB-BD31-4B8C-83A1-F6EECF244321}">
                <p14:modId xmlns:p14="http://schemas.microsoft.com/office/powerpoint/2010/main" val="2666434966"/>
              </p:ext>
            </p:extLst>
          </p:nvPr>
        </p:nvGraphicFramePr>
        <p:xfrm>
          <a:off x="6962583" y="3525204"/>
          <a:ext cx="4720590" cy="32351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3500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F7125-54BF-8397-C3A5-AB41DEEB83B2}"/>
              </a:ext>
            </a:extLst>
          </p:cNvPr>
          <p:cNvSpPr txBox="1"/>
          <p:nvPr/>
        </p:nvSpPr>
        <p:spPr>
          <a:xfrm>
            <a:off x="-98521" y="15144"/>
            <a:ext cx="1552747" cy="461665"/>
          </a:xfrm>
          <a:prstGeom prst="rect">
            <a:avLst/>
          </a:prstGeom>
          <a:noFill/>
        </p:spPr>
        <p:txBody>
          <a:bodyPr wrap="square" rtlCol="0">
            <a:spAutoFit/>
          </a:bodyPr>
          <a:lstStyle/>
          <a:p>
            <a:pPr algn="ctr"/>
            <a:r>
              <a:rPr lang="en-IN" sz="2400" dirty="0">
                <a:latin typeface="Georgia" panose="02040502050405020303" pitchFamily="18" charset="0"/>
                <a:ea typeface="Cambria" panose="02040503050406030204" pitchFamily="18" charset="0"/>
                <a:cs typeface="+mj-cs"/>
              </a:rPr>
              <a:t>PART 4</a:t>
            </a:r>
          </a:p>
        </p:txBody>
      </p:sp>
      <p:sp>
        <p:nvSpPr>
          <p:cNvPr id="16" name="TextBox 15">
            <a:extLst>
              <a:ext uri="{FF2B5EF4-FFF2-40B4-BE49-F238E27FC236}">
                <a16:creationId xmlns:a16="http://schemas.microsoft.com/office/drawing/2014/main" id="{F91D98F0-7516-491C-F6F2-B7AEEDC62872}"/>
              </a:ext>
            </a:extLst>
          </p:cNvPr>
          <p:cNvSpPr txBox="1"/>
          <p:nvPr/>
        </p:nvSpPr>
        <p:spPr>
          <a:xfrm>
            <a:off x="363047" y="696535"/>
            <a:ext cx="10433895" cy="369332"/>
          </a:xfrm>
          <a:prstGeom prst="rect">
            <a:avLst/>
          </a:prstGeom>
          <a:noFill/>
        </p:spPr>
        <p:txBody>
          <a:bodyPr wrap="square" rtlCol="0">
            <a:spAutoFit/>
          </a:bodyPr>
          <a:lstStyle/>
          <a:p>
            <a:r>
              <a:rPr lang="en-GB" dirty="0"/>
              <a:t>#5. Which subcategory had highest growth by profit in 2023 compared to 2022</a:t>
            </a:r>
            <a:endParaRPr lang="en-US" dirty="0"/>
          </a:p>
        </p:txBody>
      </p:sp>
      <p:pic>
        <p:nvPicPr>
          <p:cNvPr id="4" name="Picture 3" descr="A screenshot of a computer code&#10;&#10;Description automatically generated">
            <a:extLst>
              <a:ext uri="{FF2B5EF4-FFF2-40B4-BE49-F238E27FC236}">
                <a16:creationId xmlns:a16="http://schemas.microsoft.com/office/drawing/2014/main" id="{EE89A76D-2F33-38B5-D05F-88DE21E3A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019" y="1285593"/>
            <a:ext cx="9273950" cy="3709317"/>
          </a:xfrm>
          <a:prstGeom prst="rect">
            <a:avLst/>
          </a:prstGeom>
        </p:spPr>
      </p:pic>
      <p:graphicFrame>
        <p:nvGraphicFramePr>
          <p:cNvPr id="6" name="Table 5">
            <a:extLst>
              <a:ext uri="{FF2B5EF4-FFF2-40B4-BE49-F238E27FC236}">
                <a16:creationId xmlns:a16="http://schemas.microsoft.com/office/drawing/2014/main" id="{2E86593D-7D15-DC39-160E-A6DDB6653390}"/>
              </a:ext>
            </a:extLst>
          </p:cNvPr>
          <p:cNvGraphicFramePr>
            <a:graphicFrameLocks noGrp="1"/>
          </p:cNvGraphicFramePr>
          <p:nvPr>
            <p:extLst>
              <p:ext uri="{D42A27DB-BD31-4B8C-83A1-F6EECF244321}">
                <p14:modId xmlns:p14="http://schemas.microsoft.com/office/powerpoint/2010/main" val="1905402094"/>
              </p:ext>
            </p:extLst>
          </p:nvPr>
        </p:nvGraphicFramePr>
        <p:xfrm>
          <a:off x="1454225" y="5214636"/>
          <a:ext cx="8762744" cy="1266174"/>
        </p:xfrm>
        <a:graphic>
          <a:graphicData uri="http://schemas.openxmlformats.org/drawingml/2006/table">
            <a:tbl>
              <a:tblPr firstRow="1" bandRow="1">
                <a:tableStyleId>{5C22544A-7EE6-4342-B048-85BDC9FD1C3A}</a:tableStyleId>
              </a:tblPr>
              <a:tblGrid>
                <a:gridCol w="2190686">
                  <a:extLst>
                    <a:ext uri="{9D8B030D-6E8A-4147-A177-3AD203B41FA5}">
                      <a16:colId xmlns:a16="http://schemas.microsoft.com/office/drawing/2014/main" val="3793853441"/>
                    </a:ext>
                  </a:extLst>
                </a:gridCol>
                <a:gridCol w="2190686">
                  <a:extLst>
                    <a:ext uri="{9D8B030D-6E8A-4147-A177-3AD203B41FA5}">
                      <a16:colId xmlns:a16="http://schemas.microsoft.com/office/drawing/2014/main" val="4158664606"/>
                    </a:ext>
                  </a:extLst>
                </a:gridCol>
                <a:gridCol w="2190686">
                  <a:extLst>
                    <a:ext uri="{9D8B030D-6E8A-4147-A177-3AD203B41FA5}">
                      <a16:colId xmlns:a16="http://schemas.microsoft.com/office/drawing/2014/main" val="1763304923"/>
                    </a:ext>
                  </a:extLst>
                </a:gridCol>
                <a:gridCol w="2190686">
                  <a:extLst>
                    <a:ext uri="{9D8B030D-6E8A-4147-A177-3AD203B41FA5}">
                      <a16:colId xmlns:a16="http://schemas.microsoft.com/office/drawing/2014/main" val="3288219669"/>
                    </a:ext>
                  </a:extLst>
                </a:gridCol>
              </a:tblGrid>
              <a:tr h="633087">
                <a:tc>
                  <a:txBody>
                    <a:bodyPr/>
                    <a:lstStyle/>
                    <a:p>
                      <a:pPr algn="l" fontAlgn="b"/>
                      <a:r>
                        <a:rPr lang="en-US" sz="1600" b="1" i="0" u="none" strike="noStrike" dirty="0">
                          <a:solidFill>
                            <a:srgbClr val="000000"/>
                          </a:solidFill>
                          <a:effectLst/>
                          <a:latin typeface="Aptos Narrow" panose="020B0004020202020204" pitchFamily="34" charset="0"/>
                        </a:rPr>
                        <a:t>Subcategory</a:t>
                      </a:r>
                    </a:p>
                  </a:txBody>
                  <a:tcPr marL="9525" marR="9525" marT="9525" marB="0" anchor="b"/>
                </a:tc>
                <a:tc>
                  <a:txBody>
                    <a:bodyPr/>
                    <a:lstStyle/>
                    <a:p>
                      <a:pPr algn="l" fontAlgn="b"/>
                      <a:r>
                        <a:rPr lang="en-US" sz="1600" b="1" i="0" u="none" strike="noStrike" dirty="0">
                          <a:solidFill>
                            <a:srgbClr val="000000"/>
                          </a:solidFill>
                          <a:effectLst/>
                          <a:latin typeface="Aptos Narrow" panose="020B0004020202020204" pitchFamily="34" charset="0"/>
                        </a:rPr>
                        <a:t>Profit_2022</a:t>
                      </a:r>
                    </a:p>
                  </a:txBody>
                  <a:tcPr marL="9525" marR="9525" marT="9525" marB="0" anchor="b"/>
                </a:tc>
                <a:tc>
                  <a:txBody>
                    <a:bodyPr/>
                    <a:lstStyle/>
                    <a:p>
                      <a:pPr algn="l" fontAlgn="b"/>
                      <a:r>
                        <a:rPr lang="en-US" sz="1600" b="1" i="0" u="none" strike="noStrike" dirty="0">
                          <a:solidFill>
                            <a:srgbClr val="000000"/>
                          </a:solidFill>
                          <a:effectLst/>
                          <a:latin typeface="Aptos Narrow" panose="020B0004020202020204" pitchFamily="34" charset="0"/>
                        </a:rPr>
                        <a:t>Profit_2023</a:t>
                      </a:r>
                    </a:p>
                  </a:txBody>
                  <a:tcPr marL="9525" marR="9525" marT="9525" marB="0" anchor="b"/>
                </a:tc>
                <a:tc>
                  <a:txBody>
                    <a:bodyPr/>
                    <a:lstStyle/>
                    <a:p>
                      <a:pPr algn="l" fontAlgn="b"/>
                      <a:r>
                        <a:rPr lang="en-US" sz="1600" b="1" i="0" u="none" strike="noStrike" dirty="0">
                          <a:solidFill>
                            <a:srgbClr val="000000"/>
                          </a:solidFill>
                          <a:effectLst/>
                          <a:latin typeface="Aptos Narrow" panose="020B0004020202020204" pitchFamily="34" charset="0"/>
                        </a:rPr>
                        <a:t>Profit Growth</a:t>
                      </a:r>
                    </a:p>
                  </a:txBody>
                  <a:tcPr marL="9525" marR="9525" marT="9525" marB="0" anchor="b"/>
                </a:tc>
                <a:extLst>
                  <a:ext uri="{0D108BD9-81ED-4DB2-BD59-A6C34878D82A}">
                    <a16:rowId xmlns:a16="http://schemas.microsoft.com/office/drawing/2014/main" val="1644447381"/>
                  </a:ext>
                </a:extLst>
              </a:tr>
              <a:tr h="633087">
                <a:tc>
                  <a:txBody>
                    <a:bodyPr/>
                    <a:lstStyle/>
                    <a:p>
                      <a:pPr algn="l" fontAlgn="b"/>
                      <a:r>
                        <a:rPr lang="en-US" sz="1400" b="1" i="0" u="none" strike="noStrike" dirty="0">
                          <a:solidFill>
                            <a:srgbClr val="000000"/>
                          </a:solidFill>
                          <a:effectLst/>
                          <a:latin typeface="Aptos Narrow" panose="020B0004020202020204" pitchFamily="34" charset="0"/>
                        </a:rPr>
                        <a:t>Machines</a:t>
                      </a:r>
                    </a:p>
                  </a:txBody>
                  <a:tcPr marL="9525" marR="9525" marT="9525" marB="0" anchor="ctr"/>
                </a:tc>
                <a:tc>
                  <a:txBody>
                    <a:bodyPr/>
                    <a:lstStyle/>
                    <a:p>
                      <a:pPr algn="l" fontAlgn="b"/>
                      <a:r>
                        <a:rPr lang="en-US" sz="1400" b="1" i="0" u="none" strike="noStrike" dirty="0">
                          <a:solidFill>
                            <a:srgbClr val="000000"/>
                          </a:solidFill>
                          <a:effectLst/>
                          <a:latin typeface="Aptos Narrow" panose="020B0004020202020204" pitchFamily="34" charset="0"/>
                        </a:rPr>
                        <a:t>7243.2</a:t>
                      </a:r>
                    </a:p>
                  </a:txBody>
                  <a:tcPr marL="9525" marR="9525" marT="9525" marB="0" anchor="ctr"/>
                </a:tc>
                <a:tc>
                  <a:txBody>
                    <a:bodyPr/>
                    <a:lstStyle/>
                    <a:p>
                      <a:pPr algn="l" fontAlgn="b"/>
                      <a:r>
                        <a:rPr lang="en-US" sz="1400" b="1" i="0" u="none" strike="noStrike" dirty="0">
                          <a:solidFill>
                            <a:srgbClr val="000000"/>
                          </a:solidFill>
                          <a:effectLst/>
                          <a:latin typeface="Aptos Narrow" panose="020B0004020202020204" pitchFamily="34" charset="0"/>
                        </a:rPr>
                        <a:t>10878.5</a:t>
                      </a:r>
                    </a:p>
                  </a:txBody>
                  <a:tcPr marL="9525" marR="9525" marT="9525" marB="0" anchor="ctr"/>
                </a:tc>
                <a:tc>
                  <a:txBody>
                    <a:bodyPr/>
                    <a:lstStyle/>
                    <a:p>
                      <a:pPr algn="l" fontAlgn="b"/>
                      <a:r>
                        <a:rPr lang="en-US" sz="1400" b="1" i="0" u="none" strike="noStrike" dirty="0">
                          <a:solidFill>
                            <a:srgbClr val="000000"/>
                          </a:solidFill>
                          <a:effectLst/>
                          <a:latin typeface="Aptos Narrow" panose="020B0004020202020204" pitchFamily="34" charset="0"/>
                        </a:rPr>
                        <a:t>3635.3</a:t>
                      </a:r>
                    </a:p>
                  </a:txBody>
                  <a:tcPr marL="9525" marR="9525" marT="9525" marB="0" anchor="ctr"/>
                </a:tc>
                <a:extLst>
                  <a:ext uri="{0D108BD9-81ED-4DB2-BD59-A6C34878D82A}">
                    <a16:rowId xmlns:a16="http://schemas.microsoft.com/office/drawing/2014/main" val="764275499"/>
                  </a:ext>
                </a:extLst>
              </a:tr>
            </a:tbl>
          </a:graphicData>
        </a:graphic>
      </p:graphicFrame>
    </p:spTree>
    <p:extLst>
      <p:ext uri="{BB962C8B-B14F-4D97-AF65-F5344CB8AC3E}">
        <p14:creationId xmlns:p14="http://schemas.microsoft.com/office/powerpoint/2010/main" val="396938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22032C-BABF-10B2-422D-AB39E0BB62F0}"/>
              </a:ext>
            </a:extLst>
          </p:cNvPr>
          <p:cNvSpPr txBox="1"/>
          <p:nvPr/>
        </p:nvSpPr>
        <p:spPr>
          <a:xfrm>
            <a:off x="3390441" y="2321671"/>
            <a:ext cx="6097836" cy="1200329"/>
          </a:xfrm>
          <a:prstGeom prst="rect">
            <a:avLst/>
          </a:prstGeom>
          <a:noFill/>
        </p:spPr>
        <p:txBody>
          <a:bodyPr wrap="square">
            <a:spAutoFit/>
          </a:bodyPr>
          <a:lstStyle/>
          <a:p>
            <a:r>
              <a:rPr lang="en-US" sz="7200" dirty="0">
                <a:latin typeface="Algerian" panose="04020705040A02060702" pitchFamily="82" charset="0"/>
              </a:rPr>
              <a:t>THANK YOU!</a:t>
            </a:r>
          </a:p>
        </p:txBody>
      </p:sp>
      <p:pic>
        <p:nvPicPr>
          <p:cNvPr id="7" name="Picture 6" descr="A black cat with a white circle around it&#10;&#10;Description automatically generated">
            <a:hlinkClick r:id="rId2"/>
            <a:extLst>
              <a:ext uri="{FF2B5EF4-FFF2-40B4-BE49-F238E27FC236}">
                <a16:creationId xmlns:a16="http://schemas.microsoft.com/office/drawing/2014/main" id="{0D84A79E-A729-78AB-1DE5-7DC858B6E19F}"/>
              </a:ext>
            </a:extLst>
          </p:cNvPr>
          <p:cNvPicPr>
            <a:picLocks noChangeAspect="1"/>
          </p:cNvPicPr>
          <p:nvPr/>
        </p:nvPicPr>
        <p:blipFill>
          <a:blip r:embed="rId3"/>
          <a:stretch>
            <a:fillRect/>
          </a:stretch>
        </p:blipFill>
        <p:spPr>
          <a:xfrm>
            <a:off x="3521066" y="3522000"/>
            <a:ext cx="493200" cy="493200"/>
          </a:xfrm>
          <a:prstGeom prst="rect">
            <a:avLst/>
          </a:prstGeom>
        </p:spPr>
      </p:pic>
      <p:pic>
        <p:nvPicPr>
          <p:cNvPr id="8" name="Picture 7" descr="A blue circle with white letters on it&#10;&#10;Description automatically generated">
            <a:hlinkClick r:id="rId4"/>
            <a:extLst>
              <a:ext uri="{FF2B5EF4-FFF2-40B4-BE49-F238E27FC236}">
                <a16:creationId xmlns:a16="http://schemas.microsoft.com/office/drawing/2014/main" id="{50753C10-8541-6238-B649-3C4BB129AB5C}"/>
              </a:ext>
            </a:extLst>
          </p:cNvPr>
          <p:cNvPicPr>
            <a:picLocks noChangeAspect="1"/>
          </p:cNvPicPr>
          <p:nvPr/>
        </p:nvPicPr>
        <p:blipFill>
          <a:blip r:embed="rId5"/>
          <a:stretch>
            <a:fillRect/>
          </a:stretch>
        </p:blipFill>
        <p:spPr>
          <a:xfrm>
            <a:off x="8228798" y="3522000"/>
            <a:ext cx="493200" cy="493200"/>
          </a:xfrm>
          <a:prstGeom prst="rect">
            <a:avLst/>
          </a:prstGeom>
        </p:spPr>
      </p:pic>
      <p:pic>
        <p:nvPicPr>
          <p:cNvPr id="9" name="Picture 8" descr="A red circle with a white play button&#10;&#10;Description automatically generated">
            <a:hlinkClick r:id="rId6"/>
            <a:extLst>
              <a:ext uri="{FF2B5EF4-FFF2-40B4-BE49-F238E27FC236}">
                <a16:creationId xmlns:a16="http://schemas.microsoft.com/office/drawing/2014/main" id="{AD626AAF-6A67-EA29-010A-55C3E29A64D6}"/>
              </a:ext>
            </a:extLst>
          </p:cNvPr>
          <p:cNvPicPr>
            <a:picLocks noChangeAspect="1"/>
          </p:cNvPicPr>
          <p:nvPr/>
        </p:nvPicPr>
        <p:blipFill>
          <a:blip r:embed="rId7"/>
          <a:stretch>
            <a:fillRect/>
          </a:stretch>
        </p:blipFill>
        <p:spPr>
          <a:xfrm>
            <a:off x="6740795" y="3522000"/>
            <a:ext cx="493200" cy="493200"/>
          </a:xfrm>
          <a:prstGeom prst="rect">
            <a:avLst/>
          </a:prstGeom>
        </p:spPr>
      </p:pic>
      <p:pic>
        <p:nvPicPr>
          <p:cNvPr id="10" name="Picture 9" descr="A green circle with a black symbol&#10;&#10;Description automatically generated">
            <a:hlinkClick r:id="rId8"/>
            <a:extLst>
              <a:ext uri="{FF2B5EF4-FFF2-40B4-BE49-F238E27FC236}">
                <a16:creationId xmlns:a16="http://schemas.microsoft.com/office/drawing/2014/main" id="{A648451F-2BEA-8F5F-1357-D011AC9732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25214" y="3522000"/>
            <a:ext cx="493200" cy="493200"/>
          </a:xfrm>
          <a:prstGeom prst="rect">
            <a:avLst/>
          </a:prstGeom>
        </p:spPr>
      </p:pic>
    </p:spTree>
    <p:extLst>
      <p:ext uri="{BB962C8B-B14F-4D97-AF65-F5344CB8AC3E}">
        <p14:creationId xmlns:p14="http://schemas.microsoft.com/office/powerpoint/2010/main" val="97388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DCA8194D-6FB5-31B7-11D7-4516CB45225E}"/>
              </a:ext>
            </a:extLst>
          </p:cNvPr>
          <p:cNvSpPr/>
          <p:nvPr/>
        </p:nvSpPr>
        <p:spPr>
          <a:xfrm>
            <a:off x="5546863" y="4546696"/>
            <a:ext cx="1248070" cy="818519"/>
          </a:xfrm>
          <a:prstGeom prst="roundRect">
            <a:avLst/>
          </a:prstGeom>
          <a:solidFill>
            <a:schemeClr val="tx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9" name="Picture 58" descr="A logo with a black background&#10;&#10;Description automatically generated">
            <a:extLst>
              <a:ext uri="{FF2B5EF4-FFF2-40B4-BE49-F238E27FC236}">
                <a16:creationId xmlns:a16="http://schemas.microsoft.com/office/drawing/2014/main" id="{53F30406-E2F6-437E-0F9A-8F1C48B4F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833" y="4461791"/>
            <a:ext cx="1444129" cy="1444129"/>
          </a:xfrm>
          <a:prstGeom prst="rect">
            <a:avLst/>
          </a:prstGeom>
        </p:spPr>
      </p:pic>
      <p:sp>
        <p:nvSpPr>
          <p:cNvPr id="28" name="TextBox 27">
            <a:extLst>
              <a:ext uri="{FF2B5EF4-FFF2-40B4-BE49-F238E27FC236}">
                <a16:creationId xmlns:a16="http://schemas.microsoft.com/office/drawing/2014/main" id="{D2D05D61-FD7B-47F3-9513-87288134BDBA}"/>
              </a:ext>
            </a:extLst>
          </p:cNvPr>
          <p:cNvSpPr txBox="1"/>
          <p:nvPr/>
        </p:nvSpPr>
        <p:spPr>
          <a:xfrm>
            <a:off x="9614162" y="2412671"/>
            <a:ext cx="1987615" cy="276999"/>
          </a:xfrm>
          <a:prstGeom prst="rect">
            <a:avLst/>
          </a:prstGeom>
          <a:noFill/>
        </p:spPr>
        <p:txBody>
          <a:bodyPr wrap="square" rtlCol="0">
            <a:spAutoFit/>
          </a:bodyPr>
          <a:lstStyle/>
          <a:p>
            <a:r>
              <a:rPr lang="en-GB" sz="1200" dirty="0">
                <a:latin typeface="Georgia Pro Light" panose="02040302050405020303" pitchFamily="18" charset="0"/>
              </a:rPr>
              <a:t>Data Analysis with MySQL</a:t>
            </a:r>
            <a:endParaRPr lang="en-US" sz="1200" dirty="0">
              <a:latin typeface="Georgia Pro Light" panose="02040302050405020303" pitchFamily="18" charset="0"/>
            </a:endParaRPr>
          </a:p>
        </p:txBody>
      </p:sp>
      <p:sp>
        <p:nvSpPr>
          <p:cNvPr id="41" name="TextBox 40">
            <a:extLst>
              <a:ext uri="{FF2B5EF4-FFF2-40B4-BE49-F238E27FC236}">
                <a16:creationId xmlns:a16="http://schemas.microsoft.com/office/drawing/2014/main" id="{836032F6-9007-45C6-9B39-669EDE69FC03}"/>
              </a:ext>
            </a:extLst>
          </p:cNvPr>
          <p:cNvSpPr txBox="1"/>
          <p:nvPr/>
        </p:nvSpPr>
        <p:spPr>
          <a:xfrm>
            <a:off x="3854063" y="397694"/>
            <a:ext cx="4841921" cy="1938992"/>
          </a:xfrm>
          <a:prstGeom prst="rect">
            <a:avLst/>
          </a:prstGeom>
          <a:noFill/>
        </p:spPr>
        <p:txBody>
          <a:bodyPr wrap="square" rtlCol="0">
            <a:spAutoFit/>
          </a:bodyPr>
          <a:lstStyle/>
          <a:p>
            <a:pPr algn="ctr"/>
            <a:r>
              <a:rPr lang="en-IN" sz="4000" dirty="0">
                <a:latin typeface="Georgia" panose="02040502050405020303" pitchFamily="18" charset="0"/>
                <a:ea typeface="Cambria" panose="02040503050406030204" pitchFamily="18" charset="0"/>
                <a:cs typeface="+mj-cs"/>
              </a:rPr>
              <a:t>AUTOMATE YOUR DATA ANALYSIS PROJECT</a:t>
            </a:r>
          </a:p>
        </p:txBody>
      </p:sp>
      <p:grpSp>
        <p:nvGrpSpPr>
          <p:cNvPr id="51" name="Group 50">
            <a:extLst>
              <a:ext uri="{FF2B5EF4-FFF2-40B4-BE49-F238E27FC236}">
                <a16:creationId xmlns:a16="http://schemas.microsoft.com/office/drawing/2014/main" id="{4007DBE9-F6FC-1DE8-B24B-332022D3FFF3}"/>
              </a:ext>
            </a:extLst>
          </p:cNvPr>
          <p:cNvGrpSpPr/>
          <p:nvPr/>
        </p:nvGrpSpPr>
        <p:grpSpPr>
          <a:xfrm>
            <a:off x="521223" y="1096828"/>
            <a:ext cx="2552481" cy="1205693"/>
            <a:chOff x="928849" y="1680722"/>
            <a:chExt cx="2552481" cy="1205693"/>
          </a:xfrm>
        </p:grpSpPr>
        <p:sp>
          <p:nvSpPr>
            <p:cNvPr id="19" name="Donut 59">
              <a:extLst>
                <a:ext uri="{FF2B5EF4-FFF2-40B4-BE49-F238E27FC236}">
                  <a16:creationId xmlns:a16="http://schemas.microsoft.com/office/drawing/2014/main" id="{BC666525-12B6-4A45-8BD9-74F577C48752}"/>
                </a:ext>
              </a:extLst>
            </p:cNvPr>
            <p:cNvSpPr/>
            <p:nvPr/>
          </p:nvSpPr>
          <p:spPr>
            <a:xfrm>
              <a:off x="928849" y="1680722"/>
              <a:ext cx="2552481" cy="1205693"/>
            </a:xfrm>
            <a:prstGeom prst="donut">
              <a:avLst>
                <a:gd name="adj" fmla="val 8736"/>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sz="2700" dirty="0">
                <a:solidFill>
                  <a:schemeClr val="tx1">
                    <a:lumMod val="75000"/>
                    <a:lumOff val="25000"/>
                  </a:schemeClr>
                </a:solidFill>
              </a:endParaRPr>
            </a:p>
          </p:txBody>
        </p:sp>
        <p:pic>
          <p:nvPicPr>
            <p:cNvPr id="7" name="Picture 6" descr="A blue text on a black background&#10;&#10;Description automatically generated">
              <a:extLst>
                <a:ext uri="{FF2B5EF4-FFF2-40B4-BE49-F238E27FC236}">
                  <a16:creationId xmlns:a16="http://schemas.microsoft.com/office/drawing/2014/main" id="{C63C656B-3049-B09E-D0F7-ECDBA1585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973" y="1917580"/>
              <a:ext cx="1572041" cy="842145"/>
            </a:xfrm>
            <a:prstGeom prst="rect">
              <a:avLst/>
            </a:prstGeom>
          </p:spPr>
        </p:pic>
        <p:pic>
          <p:nvPicPr>
            <p:cNvPr id="45" name="Picture 44" descr="A logo of an application&#10;&#10;Description automatically generated">
              <a:extLst>
                <a:ext uri="{FF2B5EF4-FFF2-40B4-BE49-F238E27FC236}">
                  <a16:creationId xmlns:a16="http://schemas.microsoft.com/office/drawing/2014/main" id="{E9EE9AB8-2390-75C3-33A5-56A207CC24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2655" y="2010089"/>
              <a:ext cx="640966" cy="546958"/>
            </a:xfrm>
            <a:prstGeom prst="rect">
              <a:avLst/>
            </a:prstGeom>
          </p:spPr>
        </p:pic>
      </p:grpSp>
      <p:sp>
        <p:nvSpPr>
          <p:cNvPr id="46" name="Arrow: Striped Right 45">
            <a:extLst>
              <a:ext uri="{FF2B5EF4-FFF2-40B4-BE49-F238E27FC236}">
                <a16:creationId xmlns:a16="http://schemas.microsoft.com/office/drawing/2014/main" id="{6F615E16-DD6A-E3A4-7D72-FCEBC558347F}"/>
              </a:ext>
            </a:extLst>
          </p:cNvPr>
          <p:cNvSpPr/>
          <p:nvPr/>
        </p:nvSpPr>
        <p:spPr>
          <a:xfrm rot="5400000">
            <a:off x="1143746" y="3199696"/>
            <a:ext cx="1205694" cy="440675"/>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id="{0E042139-BB97-48E6-A007-8907903945D3}"/>
              </a:ext>
            </a:extLst>
          </p:cNvPr>
          <p:cNvGrpSpPr/>
          <p:nvPr/>
        </p:nvGrpSpPr>
        <p:grpSpPr>
          <a:xfrm>
            <a:off x="514422" y="4281399"/>
            <a:ext cx="2552481" cy="1205693"/>
            <a:chOff x="822898" y="4865293"/>
            <a:chExt cx="2552481" cy="1205693"/>
          </a:xfrm>
        </p:grpSpPr>
        <p:sp>
          <p:nvSpPr>
            <p:cNvPr id="47" name="Donut 59">
              <a:extLst>
                <a:ext uri="{FF2B5EF4-FFF2-40B4-BE49-F238E27FC236}">
                  <a16:creationId xmlns:a16="http://schemas.microsoft.com/office/drawing/2014/main" id="{A8942377-8BB7-BF40-8E5B-478429853FFA}"/>
                </a:ext>
              </a:extLst>
            </p:cNvPr>
            <p:cNvSpPr/>
            <p:nvPr/>
          </p:nvSpPr>
          <p:spPr>
            <a:xfrm>
              <a:off x="822898" y="4865293"/>
              <a:ext cx="2552481" cy="1205693"/>
            </a:xfrm>
            <a:prstGeom prst="donut">
              <a:avLst>
                <a:gd name="adj" fmla="val 8736"/>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sz="2700" dirty="0">
                <a:solidFill>
                  <a:schemeClr val="tx1">
                    <a:lumMod val="75000"/>
                    <a:lumOff val="25000"/>
                  </a:schemeClr>
                </a:solidFill>
              </a:endParaRPr>
            </a:p>
          </p:txBody>
        </p:sp>
        <p:pic>
          <p:nvPicPr>
            <p:cNvPr id="49" name="Picture 48" descr="A close-up of a black background&#10;&#10;Description automatically generated">
              <a:extLst>
                <a:ext uri="{FF2B5EF4-FFF2-40B4-BE49-F238E27FC236}">
                  <a16:creationId xmlns:a16="http://schemas.microsoft.com/office/drawing/2014/main" id="{5734AAEC-E4E8-39AE-CAAE-30580E5B0D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819" y="5214703"/>
              <a:ext cx="1878802" cy="506871"/>
            </a:xfrm>
            <a:prstGeom prst="rect">
              <a:avLst/>
            </a:prstGeom>
          </p:spPr>
        </p:pic>
      </p:grpSp>
      <p:sp>
        <p:nvSpPr>
          <p:cNvPr id="50" name="Arrow: Striped Right 49">
            <a:extLst>
              <a:ext uri="{FF2B5EF4-FFF2-40B4-BE49-F238E27FC236}">
                <a16:creationId xmlns:a16="http://schemas.microsoft.com/office/drawing/2014/main" id="{854ABAA0-9AB3-A3C1-BC30-58C730FC1593}"/>
              </a:ext>
            </a:extLst>
          </p:cNvPr>
          <p:cNvSpPr/>
          <p:nvPr/>
        </p:nvSpPr>
        <p:spPr>
          <a:xfrm>
            <a:off x="3381754" y="4743180"/>
            <a:ext cx="1231510" cy="440675"/>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4" name="Donut 59">
            <a:extLst>
              <a:ext uri="{FF2B5EF4-FFF2-40B4-BE49-F238E27FC236}">
                <a16:creationId xmlns:a16="http://schemas.microsoft.com/office/drawing/2014/main" id="{D06A0511-4F3B-9D07-EFB1-6B623C31B139}"/>
              </a:ext>
            </a:extLst>
          </p:cNvPr>
          <p:cNvSpPr/>
          <p:nvPr/>
        </p:nvSpPr>
        <p:spPr>
          <a:xfrm>
            <a:off x="4903270" y="4341078"/>
            <a:ext cx="2552481" cy="1205693"/>
          </a:xfrm>
          <a:prstGeom prst="donut">
            <a:avLst>
              <a:gd name="adj" fmla="val 8736"/>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sz="2700" dirty="0">
              <a:solidFill>
                <a:schemeClr val="tx1">
                  <a:lumMod val="75000"/>
                  <a:lumOff val="25000"/>
                </a:schemeClr>
              </a:solidFill>
            </a:endParaRPr>
          </a:p>
        </p:txBody>
      </p:sp>
      <p:pic>
        <p:nvPicPr>
          <p:cNvPr id="57" name="Picture 56" descr="A blue and black text&#10;&#10;Description automatically generated">
            <a:extLst>
              <a:ext uri="{FF2B5EF4-FFF2-40B4-BE49-F238E27FC236}">
                <a16:creationId xmlns:a16="http://schemas.microsoft.com/office/drawing/2014/main" id="{357E7B53-A279-BFDA-7464-AB85B9F2F5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6318" y="4513645"/>
            <a:ext cx="1306384" cy="527997"/>
          </a:xfrm>
          <a:prstGeom prst="rect">
            <a:avLst/>
          </a:prstGeom>
        </p:spPr>
      </p:pic>
      <p:sp>
        <p:nvSpPr>
          <p:cNvPr id="61" name="Arrow: Striped Right 60">
            <a:extLst>
              <a:ext uri="{FF2B5EF4-FFF2-40B4-BE49-F238E27FC236}">
                <a16:creationId xmlns:a16="http://schemas.microsoft.com/office/drawing/2014/main" id="{5BCC2A12-7F57-A98E-4E5B-B090C6E3F49A}"/>
              </a:ext>
            </a:extLst>
          </p:cNvPr>
          <p:cNvSpPr/>
          <p:nvPr/>
        </p:nvSpPr>
        <p:spPr>
          <a:xfrm>
            <a:off x="7817101" y="4723586"/>
            <a:ext cx="1117338" cy="440675"/>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Donut 59">
            <a:extLst>
              <a:ext uri="{FF2B5EF4-FFF2-40B4-BE49-F238E27FC236}">
                <a16:creationId xmlns:a16="http://schemas.microsoft.com/office/drawing/2014/main" id="{C1D21D3A-580E-C66D-7795-8B62B3B02347}"/>
              </a:ext>
            </a:extLst>
          </p:cNvPr>
          <p:cNvSpPr/>
          <p:nvPr/>
        </p:nvSpPr>
        <p:spPr>
          <a:xfrm>
            <a:off x="9295790" y="4281397"/>
            <a:ext cx="2552481" cy="1205693"/>
          </a:xfrm>
          <a:prstGeom prst="donut">
            <a:avLst>
              <a:gd name="adj" fmla="val 8736"/>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sz="2700" dirty="0">
              <a:solidFill>
                <a:schemeClr val="tx1">
                  <a:lumMod val="75000"/>
                  <a:lumOff val="25000"/>
                </a:schemeClr>
              </a:solidFill>
            </a:endParaRPr>
          </a:p>
        </p:txBody>
      </p:sp>
      <p:sp>
        <p:nvSpPr>
          <p:cNvPr id="63" name="Arrow: Striped Right 62">
            <a:extLst>
              <a:ext uri="{FF2B5EF4-FFF2-40B4-BE49-F238E27FC236}">
                <a16:creationId xmlns:a16="http://schemas.microsoft.com/office/drawing/2014/main" id="{52974C2E-1F3F-9C4E-3336-7738408E2766}"/>
              </a:ext>
            </a:extLst>
          </p:cNvPr>
          <p:cNvSpPr/>
          <p:nvPr/>
        </p:nvSpPr>
        <p:spPr>
          <a:xfrm rot="16200000">
            <a:off x="9980199" y="3144612"/>
            <a:ext cx="1205692" cy="440675"/>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24" name="Donut 59">
            <a:extLst>
              <a:ext uri="{FF2B5EF4-FFF2-40B4-BE49-F238E27FC236}">
                <a16:creationId xmlns:a16="http://schemas.microsoft.com/office/drawing/2014/main" id="{855D0691-5AF7-C501-ACB2-7B9D3EC1F38B}"/>
              </a:ext>
            </a:extLst>
          </p:cNvPr>
          <p:cNvSpPr/>
          <p:nvPr/>
        </p:nvSpPr>
        <p:spPr>
          <a:xfrm>
            <a:off x="9295788" y="1151893"/>
            <a:ext cx="2552481" cy="1205693"/>
          </a:xfrm>
          <a:prstGeom prst="donut">
            <a:avLst>
              <a:gd name="adj" fmla="val 8736"/>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ko-KR" altLang="en-US" sz="2700" dirty="0">
              <a:solidFill>
                <a:schemeClr val="tx1">
                  <a:lumMod val="75000"/>
                  <a:lumOff val="25000"/>
                </a:schemeClr>
              </a:solidFill>
            </a:endParaRPr>
          </a:p>
        </p:txBody>
      </p:sp>
      <p:pic>
        <p:nvPicPr>
          <p:cNvPr id="1033" name="Picture 1032" descr="A logo of a server&#10;&#10;Description automatically generated">
            <a:extLst>
              <a:ext uri="{FF2B5EF4-FFF2-40B4-BE49-F238E27FC236}">
                <a16:creationId xmlns:a16="http://schemas.microsoft.com/office/drawing/2014/main" id="{090C4CFD-8704-3DA0-50F5-D93A4798FF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1352" y="4515279"/>
            <a:ext cx="440676" cy="440676"/>
          </a:xfrm>
          <a:prstGeom prst="rect">
            <a:avLst/>
          </a:prstGeom>
        </p:spPr>
      </p:pic>
      <p:pic>
        <p:nvPicPr>
          <p:cNvPr id="1035" name="Picture 1034" descr="A dolphin and text on a black background&#10;&#10;Description automatically generated">
            <a:extLst>
              <a:ext uri="{FF2B5EF4-FFF2-40B4-BE49-F238E27FC236}">
                <a16:creationId xmlns:a16="http://schemas.microsoft.com/office/drawing/2014/main" id="{9D7EED69-AC4B-A814-E7B3-5CD6421EC9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22398" y="4455576"/>
            <a:ext cx="1371144" cy="857239"/>
          </a:xfrm>
          <a:prstGeom prst="rect">
            <a:avLst/>
          </a:prstGeom>
        </p:spPr>
      </p:pic>
      <p:pic>
        <p:nvPicPr>
          <p:cNvPr id="1039" name="Picture 1038" descr="A magnifying glass and a gear&#10;&#10;Description automatically generated">
            <a:extLst>
              <a:ext uri="{FF2B5EF4-FFF2-40B4-BE49-F238E27FC236}">
                <a16:creationId xmlns:a16="http://schemas.microsoft.com/office/drawing/2014/main" id="{84D21B08-3CB7-012B-06D7-BF2AFC9E1F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94840" y="1378443"/>
            <a:ext cx="785431" cy="785431"/>
          </a:xfrm>
          <a:prstGeom prst="rect">
            <a:avLst/>
          </a:prstGeom>
        </p:spPr>
      </p:pic>
      <p:sp>
        <p:nvSpPr>
          <p:cNvPr id="1040" name="TextBox 1039">
            <a:extLst>
              <a:ext uri="{FF2B5EF4-FFF2-40B4-BE49-F238E27FC236}">
                <a16:creationId xmlns:a16="http://schemas.microsoft.com/office/drawing/2014/main" id="{68B09393-C8CF-DEEC-1992-CA93BFD9A9CE}"/>
              </a:ext>
            </a:extLst>
          </p:cNvPr>
          <p:cNvSpPr txBox="1"/>
          <p:nvPr/>
        </p:nvSpPr>
        <p:spPr>
          <a:xfrm>
            <a:off x="9664411" y="5624381"/>
            <a:ext cx="2127112" cy="461665"/>
          </a:xfrm>
          <a:prstGeom prst="rect">
            <a:avLst/>
          </a:prstGeom>
          <a:noFill/>
        </p:spPr>
        <p:txBody>
          <a:bodyPr wrap="square" rtlCol="0">
            <a:spAutoFit/>
          </a:bodyPr>
          <a:lstStyle/>
          <a:p>
            <a:pPr algn="ctr"/>
            <a:r>
              <a:rPr lang="en-GB" sz="1200" dirty="0">
                <a:latin typeface="Georgia Pro Light" panose="02040302050405020303" pitchFamily="18" charset="0"/>
              </a:rPr>
              <a:t>Load Data &amp; Prepare Data for Analysis</a:t>
            </a:r>
          </a:p>
        </p:txBody>
      </p:sp>
      <p:sp>
        <p:nvSpPr>
          <p:cNvPr id="1041" name="TextBox 1040">
            <a:extLst>
              <a:ext uri="{FF2B5EF4-FFF2-40B4-BE49-F238E27FC236}">
                <a16:creationId xmlns:a16="http://schemas.microsoft.com/office/drawing/2014/main" id="{970D01F1-D52B-A9E5-EF0F-AAD183421093}"/>
              </a:ext>
            </a:extLst>
          </p:cNvPr>
          <p:cNvSpPr txBox="1"/>
          <p:nvPr/>
        </p:nvSpPr>
        <p:spPr>
          <a:xfrm>
            <a:off x="5231136" y="5598625"/>
            <a:ext cx="2006918" cy="276999"/>
          </a:xfrm>
          <a:prstGeom prst="rect">
            <a:avLst/>
          </a:prstGeom>
          <a:noFill/>
        </p:spPr>
        <p:txBody>
          <a:bodyPr wrap="square" rtlCol="0">
            <a:spAutoFit/>
          </a:bodyPr>
          <a:lstStyle/>
          <a:p>
            <a:r>
              <a:rPr lang="en-GB" sz="1200" dirty="0">
                <a:latin typeface="Georgia Pro Light" panose="02040302050405020303" pitchFamily="18" charset="0"/>
              </a:rPr>
              <a:t>Data Cleaning &amp; Processing</a:t>
            </a:r>
            <a:endParaRPr lang="en-US" sz="1200" dirty="0">
              <a:latin typeface="Georgia Pro Light" panose="02040302050405020303" pitchFamily="18" charset="0"/>
            </a:endParaRPr>
          </a:p>
        </p:txBody>
      </p:sp>
      <p:sp>
        <p:nvSpPr>
          <p:cNvPr id="1042" name="TextBox 1041">
            <a:extLst>
              <a:ext uri="{FF2B5EF4-FFF2-40B4-BE49-F238E27FC236}">
                <a16:creationId xmlns:a16="http://schemas.microsoft.com/office/drawing/2014/main" id="{4A633F16-435C-E0C9-F89A-3D9EF7C732CE}"/>
              </a:ext>
            </a:extLst>
          </p:cNvPr>
          <p:cNvSpPr txBox="1"/>
          <p:nvPr/>
        </p:nvSpPr>
        <p:spPr>
          <a:xfrm>
            <a:off x="450699" y="2325317"/>
            <a:ext cx="2830533" cy="461665"/>
          </a:xfrm>
          <a:prstGeom prst="rect">
            <a:avLst/>
          </a:prstGeom>
          <a:noFill/>
        </p:spPr>
        <p:txBody>
          <a:bodyPr wrap="square" rtlCol="0">
            <a:spAutoFit/>
          </a:bodyPr>
          <a:lstStyle/>
          <a:p>
            <a:pPr algn="ctr"/>
            <a:r>
              <a:rPr lang="en-GB" sz="1200" dirty="0">
                <a:latin typeface="Georgia Pro Light" panose="02040302050405020303" pitchFamily="18" charset="0"/>
              </a:rPr>
              <a:t>Create Public API token and select project data URL</a:t>
            </a:r>
            <a:endParaRPr lang="en-US" sz="1200" dirty="0">
              <a:latin typeface="Georgia Pro Light" panose="02040302050405020303" pitchFamily="18" charset="0"/>
            </a:endParaRPr>
          </a:p>
        </p:txBody>
      </p:sp>
      <p:sp>
        <p:nvSpPr>
          <p:cNvPr id="1043" name="TextBox 1042">
            <a:extLst>
              <a:ext uri="{FF2B5EF4-FFF2-40B4-BE49-F238E27FC236}">
                <a16:creationId xmlns:a16="http://schemas.microsoft.com/office/drawing/2014/main" id="{B03068C2-3324-15ED-CF0B-5127B3F7C471}"/>
              </a:ext>
            </a:extLst>
          </p:cNvPr>
          <p:cNvSpPr txBox="1"/>
          <p:nvPr/>
        </p:nvSpPr>
        <p:spPr>
          <a:xfrm>
            <a:off x="400477" y="5508498"/>
            <a:ext cx="2830533" cy="461665"/>
          </a:xfrm>
          <a:prstGeom prst="rect">
            <a:avLst/>
          </a:prstGeom>
          <a:noFill/>
        </p:spPr>
        <p:txBody>
          <a:bodyPr wrap="square" rtlCol="0">
            <a:spAutoFit/>
          </a:bodyPr>
          <a:lstStyle/>
          <a:p>
            <a:pPr algn="ctr"/>
            <a:r>
              <a:rPr lang="en-GB" sz="1200" dirty="0">
                <a:latin typeface="Georgia Pro Light" panose="02040302050405020303" pitchFamily="18" charset="0"/>
              </a:rPr>
              <a:t>Download Dataset from Kaggle Public API</a:t>
            </a:r>
            <a:endParaRPr lang="en-US" sz="1200" dirty="0">
              <a:latin typeface="Georgia Pro Light" panose="02040302050405020303" pitchFamily="18" charset="0"/>
            </a:endParaRPr>
          </a:p>
        </p:txBody>
      </p:sp>
    </p:spTree>
    <p:extLst>
      <p:ext uri="{BB962C8B-B14F-4D97-AF65-F5344CB8AC3E}">
        <p14:creationId xmlns:p14="http://schemas.microsoft.com/office/powerpoint/2010/main" val="96016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TextBox 1041">
            <a:extLst>
              <a:ext uri="{FF2B5EF4-FFF2-40B4-BE49-F238E27FC236}">
                <a16:creationId xmlns:a16="http://schemas.microsoft.com/office/drawing/2014/main" id="{4A633F16-435C-E0C9-F89A-3D9EF7C732CE}"/>
              </a:ext>
            </a:extLst>
          </p:cNvPr>
          <p:cNvSpPr txBox="1"/>
          <p:nvPr/>
        </p:nvSpPr>
        <p:spPr>
          <a:xfrm>
            <a:off x="1376115" y="1701152"/>
            <a:ext cx="1293572" cy="338554"/>
          </a:xfrm>
          <a:prstGeom prst="rect">
            <a:avLst/>
          </a:prstGeom>
          <a:noFill/>
        </p:spPr>
        <p:txBody>
          <a:bodyPr wrap="square" rtlCol="0">
            <a:spAutoFit/>
          </a:bodyPr>
          <a:lstStyle/>
          <a:p>
            <a:pPr algn="ctr"/>
            <a:r>
              <a:rPr lang="en-GB" sz="1600" dirty="0">
                <a:latin typeface="Georgia Pro Light" panose="02040302050405020303" pitchFamily="18" charset="0"/>
              </a:rPr>
              <a:t>STEP 1</a:t>
            </a:r>
            <a:endParaRPr lang="en-US" sz="1600" dirty="0">
              <a:latin typeface="Georgia Pro Light" panose="02040302050405020303" pitchFamily="18" charset="0"/>
            </a:endParaRPr>
          </a:p>
        </p:txBody>
      </p:sp>
      <p:sp>
        <p:nvSpPr>
          <p:cNvPr id="1043" name="TextBox 1042">
            <a:extLst>
              <a:ext uri="{FF2B5EF4-FFF2-40B4-BE49-F238E27FC236}">
                <a16:creationId xmlns:a16="http://schemas.microsoft.com/office/drawing/2014/main" id="{B03068C2-3324-15ED-CF0B-5127B3F7C471}"/>
              </a:ext>
            </a:extLst>
          </p:cNvPr>
          <p:cNvSpPr txBox="1"/>
          <p:nvPr/>
        </p:nvSpPr>
        <p:spPr>
          <a:xfrm>
            <a:off x="2835205" y="1708255"/>
            <a:ext cx="5805889" cy="338554"/>
          </a:xfrm>
          <a:prstGeom prst="rect">
            <a:avLst/>
          </a:prstGeom>
          <a:noFill/>
        </p:spPr>
        <p:txBody>
          <a:bodyPr wrap="square" rtlCol="0">
            <a:spAutoFit/>
          </a:bodyPr>
          <a:lstStyle/>
          <a:p>
            <a:r>
              <a:rPr lang="en-GB" sz="1600" dirty="0">
                <a:latin typeface="Georgia Pro Light" panose="02040302050405020303" pitchFamily="18" charset="0"/>
              </a:rPr>
              <a:t>Go to </a:t>
            </a:r>
            <a:r>
              <a:rPr lang="en-GB" sz="1600" dirty="0">
                <a:latin typeface="Georgia Pro Light" panose="02040302050405020303" pitchFamily="18" charset="0"/>
                <a:hlinkClick r:id="rId2"/>
              </a:rPr>
              <a:t>kaggle</a:t>
            </a:r>
            <a:r>
              <a:rPr lang="en-GB" sz="1600" dirty="0">
                <a:latin typeface="Georgia Pro Light" panose="02040302050405020303" pitchFamily="18" charset="0"/>
              </a:rPr>
              <a:t> website and sign in or sign up for a kaggle account</a:t>
            </a:r>
            <a:endParaRPr lang="en-US" sz="1600" dirty="0">
              <a:latin typeface="Georgia Pro Light" panose="02040302050405020303" pitchFamily="18" charset="0"/>
            </a:endParaRPr>
          </a:p>
        </p:txBody>
      </p:sp>
      <p:sp>
        <p:nvSpPr>
          <p:cNvPr id="2" name="TextBox 1">
            <a:extLst>
              <a:ext uri="{FF2B5EF4-FFF2-40B4-BE49-F238E27FC236}">
                <a16:creationId xmlns:a16="http://schemas.microsoft.com/office/drawing/2014/main" id="{4AAF7125-54BF-8397-C3A5-AB41DEEB83B2}"/>
              </a:ext>
            </a:extLst>
          </p:cNvPr>
          <p:cNvSpPr txBox="1"/>
          <p:nvPr/>
        </p:nvSpPr>
        <p:spPr>
          <a:xfrm>
            <a:off x="3664022" y="1085"/>
            <a:ext cx="4841921" cy="707886"/>
          </a:xfrm>
          <a:prstGeom prst="rect">
            <a:avLst/>
          </a:prstGeom>
          <a:noFill/>
        </p:spPr>
        <p:txBody>
          <a:bodyPr wrap="square" rtlCol="0">
            <a:spAutoFit/>
          </a:bodyPr>
          <a:lstStyle/>
          <a:p>
            <a:pPr algn="ctr"/>
            <a:r>
              <a:rPr lang="en-IN" sz="4000" dirty="0">
                <a:latin typeface="Georgia" panose="02040502050405020303" pitchFamily="18" charset="0"/>
                <a:ea typeface="Cambria" panose="02040503050406030204" pitchFamily="18" charset="0"/>
                <a:cs typeface="+mj-cs"/>
              </a:rPr>
              <a:t>PART 1 </a:t>
            </a:r>
          </a:p>
        </p:txBody>
      </p:sp>
      <p:sp>
        <p:nvSpPr>
          <p:cNvPr id="3" name="TextBox 2">
            <a:extLst>
              <a:ext uri="{FF2B5EF4-FFF2-40B4-BE49-F238E27FC236}">
                <a16:creationId xmlns:a16="http://schemas.microsoft.com/office/drawing/2014/main" id="{ACDCBFFD-46BF-3B83-455D-0A3E7809B096}"/>
              </a:ext>
            </a:extLst>
          </p:cNvPr>
          <p:cNvSpPr txBox="1"/>
          <p:nvPr/>
        </p:nvSpPr>
        <p:spPr>
          <a:xfrm>
            <a:off x="3664022" y="708971"/>
            <a:ext cx="4841921" cy="461665"/>
          </a:xfrm>
          <a:prstGeom prst="rect">
            <a:avLst/>
          </a:prstGeom>
          <a:noFill/>
        </p:spPr>
        <p:txBody>
          <a:bodyPr wrap="square" rtlCol="0">
            <a:spAutoFit/>
          </a:bodyPr>
          <a:lstStyle/>
          <a:p>
            <a:pPr algn="ctr"/>
            <a:r>
              <a:rPr lang="en-IN" sz="2400" dirty="0">
                <a:latin typeface="Georgia" panose="02040502050405020303" pitchFamily="18" charset="0"/>
                <a:ea typeface="Cambria" panose="02040503050406030204" pitchFamily="18" charset="0"/>
                <a:cs typeface="+mj-cs"/>
              </a:rPr>
              <a:t>Download Dataset </a:t>
            </a:r>
          </a:p>
        </p:txBody>
      </p:sp>
      <p:sp>
        <p:nvSpPr>
          <p:cNvPr id="4" name="TextBox 3">
            <a:extLst>
              <a:ext uri="{FF2B5EF4-FFF2-40B4-BE49-F238E27FC236}">
                <a16:creationId xmlns:a16="http://schemas.microsoft.com/office/drawing/2014/main" id="{F94A82C7-750C-606F-268A-90C16244D63A}"/>
              </a:ext>
            </a:extLst>
          </p:cNvPr>
          <p:cNvSpPr txBox="1"/>
          <p:nvPr/>
        </p:nvSpPr>
        <p:spPr>
          <a:xfrm>
            <a:off x="1376115" y="2364915"/>
            <a:ext cx="1293572" cy="338554"/>
          </a:xfrm>
          <a:prstGeom prst="rect">
            <a:avLst/>
          </a:prstGeom>
          <a:noFill/>
        </p:spPr>
        <p:txBody>
          <a:bodyPr wrap="square" rtlCol="0">
            <a:spAutoFit/>
          </a:bodyPr>
          <a:lstStyle/>
          <a:p>
            <a:pPr algn="ctr"/>
            <a:r>
              <a:rPr lang="en-GB" sz="1600" dirty="0">
                <a:latin typeface="Georgia Pro Light" panose="02040302050405020303" pitchFamily="18" charset="0"/>
              </a:rPr>
              <a:t>STEP 2</a:t>
            </a:r>
            <a:endParaRPr lang="en-US" sz="1600" dirty="0">
              <a:latin typeface="Georgia Pro Light" panose="02040302050405020303" pitchFamily="18" charset="0"/>
            </a:endParaRPr>
          </a:p>
        </p:txBody>
      </p:sp>
      <p:sp>
        <p:nvSpPr>
          <p:cNvPr id="5" name="TextBox 4">
            <a:extLst>
              <a:ext uri="{FF2B5EF4-FFF2-40B4-BE49-F238E27FC236}">
                <a16:creationId xmlns:a16="http://schemas.microsoft.com/office/drawing/2014/main" id="{88E9CB91-C135-2B9B-DB3C-87C1A0E6EBEE}"/>
              </a:ext>
            </a:extLst>
          </p:cNvPr>
          <p:cNvSpPr txBox="1"/>
          <p:nvPr/>
        </p:nvSpPr>
        <p:spPr>
          <a:xfrm>
            <a:off x="2817162" y="2357272"/>
            <a:ext cx="8449105" cy="338554"/>
          </a:xfrm>
          <a:prstGeom prst="rect">
            <a:avLst/>
          </a:prstGeom>
          <a:noFill/>
        </p:spPr>
        <p:txBody>
          <a:bodyPr wrap="square" rtlCol="0">
            <a:spAutoFit/>
          </a:bodyPr>
          <a:lstStyle/>
          <a:p>
            <a:r>
              <a:rPr lang="en-GB" sz="1600" dirty="0">
                <a:latin typeface="Georgia Pro Light" panose="02040302050405020303" pitchFamily="18" charset="0"/>
              </a:rPr>
              <a:t>Go to settings option scroll down and look for API section and click on Create New Token</a:t>
            </a:r>
            <a:endParaRPr lang="en-US" sz="1600" dirty="0">
              <a:latin typeface="Georgia Pro Light" panose="02040302050405020303" pitchFamily="18" charset="0"/>
            </a:endParaRPr>
          </a:p>
        </p:txBody>
      </p:sp>
      <p:sp>
        <p:nvSpPr>
          <p:cNvPr id="6" name="TextBox 5">
            <a:extLst>
              <a:ext uri="{FF2B5EF4-FFF2-40B4-BE49-F238E27FC236}">
                <a16:creationId xmlns:a16="http://schemas.microsoft.com/office/drawing/2014/main" id="{9CC1DF9B-9521-892F-F416-3F3950DE570B}"/>
              </a:ext>
            </a:extLst>
          </p:cNvPr>
          <p:cNvSpPr txBox="1"/>
          <p:nvPr/>
        </p:nvSpPr>
        <p:spPr>
          <a:xfrm>
            <a:off x="1354081" y="3028678"/>
            <a:ext cx="1293572" cy="338554"/>
          </a:xfrm>
          <a:prstGeom prst="rect">
            <a:avLst/>
          </a:prstGeom>
          <a:noFill/>
        </p:spPr>
        <p:txBody>
          <a:bodyPr wrap="square" rtlCol="0">
            <a:spAutoFit/>
          </a:bodyPr>
          <a:lstStyle/>
          <a:p>
            <a:pPr algn="ctr"/>
            <a:r>
              <a:rPr lang="en-GB" sz="1600" dirty="0">
                <a:latin typeface="Georgia Pro Light" panose="02040302050405020303" pitchFamily="18" charset="0"/>
              </a:rPr>
              <a:t>STEP 3</a:t>
            </a:r>
            <a:endParaRPr lang="en-US" sz="1600" dirty="0">
              <a:latin typeface="Georgia Pro Light" panose="02040302050405020303" pitchFamily="18" charset="0"/>
            </a:endParaRPr>
          </a:p>
        </p:txBody>
      </p:sp>
      <p:sp>
        <p:nvSpPr>
          <p:cNvPr id="8" name="TextBox 7">
            <a:extLst>
              <a:ext uri="{FF2B5EF4-FFF2-40B4-BE49-F238E27FC236}">
                <a16:creationId xmlns:a16="http://schemas.microsoft.com/office/drawing/2014/main" id="{98E07BF2-7835-568E-0373-739577E535DF}"/>
              </a:ext>
            </a:extLst>
          </p:cNvPr>
          <p:cNvSpPr txBox="1"/>
          <p:nvPr/>
        </p:nvSpPr>
        <p:spPr>
          <a:xfrm>
            <a:off x="2835205" y="3017306"/>
            <a:ext cx="8060477" cy="584775"/>
          </a:xfrm>
          <a:prstGeom prst="rect">
            <a:avLst/>
          </a:prstGeom>
          <a:noFill/>
        </p:spPr>
        <p:txBody>
          <a:bodyPr wrap="square" rtlCol="0">
            <a:spAutoFit/>
          </a:bodyPr>
          <a:lstStyle/>
          <a:p>
            <a:r>
              <a:rPr lang="en-GB" sz="1600" dirty="0">
                <a:latin typeface="Georgia Pro Light" panose="02040302050405020303" pitchFamily="18" charset="0"/>
              </a:rPr>
              <a:t>Once API token file is download, we need to paste that file in our local user directory where we will find .kaggle folder we will replace the existing file with our new Api token file </a:t>
            </a:r>
            <a:endParaRPr lang="en-US" sz="1600" dirty="0">
              <a:latin typeface="Georgia Pro Light" panose="02040302050405020303" pitchFamily="18" charset="0"/>
            </a:endParaRPr>
          </a:p>
        </p:txBody>
      </p:sp>
      <p:sp>
        <p:nvSpPr>
          <p:cNvPr id="9" name="TextBox 8">
            <a:extLst>
              <a:ext uri="{FF2B5EF4-FFF2-40B4-BE49-F238E27FC236}">
                <a16:creationId xmlns:a16="http://schemas.microsoft.com/office/drawing/2014/main" id="{1F6E104F-B7A8-B700-62F4-467B70E04941}"/>
              </a:ext>
            </a:extLst>
          </p:cNvPr>
          <p:cNvSpPr txBox="1"/>
          <p:nvPr/>
        </p:nvSpPr>
        <p:spPr>
          <a:xfrm>
            <a:off x="1343064" y="3692441"/>
            <a:ext cx="1293572" cy="338554"/>
          </a:xfrm>
          <a:prstGeom prst="rect">
            <a:avLst/>
          </a:prstGeom>
          <a:noFill/>
        </p:spPr>
        <p:txBody>
          <a:bodyPr wrap="square" rtlCol="0">
            <a:spAutoFit/>
          </a:bodyPr>
          <a:lstStyle/>
          <a:p>
            <a:pPr algn="ctr"/>
            <a:r>
              <a:rPr lang="en-GB" sz="1600" dirty="0">
                <a:latin typeface="Georgia Pro Light" panose="02040302050405020303" pitchFamily="18" charset="0"/>
              </a:rPr>
              <a:t>STEP 4</a:t>
            </a:r>
            <a:endParaRPr lang="en-US" sz="1600" dirty="0">
              <a:latin typeface="Georgia Pro Light" panose="02040302050405020303" pitchFamily="18" charset="0"/>
            </a:endParaRPr>
          </a:p>
        </p:txBody>
      </p:sp>
      <p:sp>
        <p:nvSpPr>
          <p:cNvPr id="10" name="TextBox 9">
            <a:extLst>
              <a:ext uri="{FF2B5EF4-FFF2-40B4-BE49-F238E27FC236}">
                <a16:creationId xmlns:a16="http://schemas.microsoft.com/office/drawing/2014/main" id="{0ED763A5-B795-0900-7C6C-C2DF4858CB6A}"/>
              </a:ext>
            </a:extLst>
          </p:cNvPr>
          <p:cNvSpPr txBox="1"/>
          <p:nvPr/>
        </p:nvSpPr>
        <p:spPr>
          <a:xfrm>
            <a:off x="2879273" y="3681187"/>
            <a:ext cx="8721488" cy="584775"/>
          </a:xfrm>
          <a:prstGeom prst="rect">
            <a:avLst/>
          </a:prstGeom>
          <a:noFill/>
        </p:spPr>
        <p:txBody>
          <a:bodyPr wrap="square" rtlCol="0">
            <a:spAutoFit/>
          </a:bodyPr>
          <a:lstStyle/>
          <a:p>
            <a:r>
              <a:rPr lang="en-GB" sz="1600" dirty="0">
                <a:latin typeface="Georgia Pro Light" panose="02040302050405020303" pitchFamily="18" charset="0"/>
              </a:rPr>
              <a:t>Open the project dataset and copy the URL showing as in example:- {only copy the green highlighted part of url }  </a:t>
            </a:r>
            <a:r>
              <a:rPr lang="en-GB" sz="1600" b="1" dirty="0">
                <a:solidFill>
                  <a:srgbClr val="FF0000"/>
                </a:solidFill>
                <a:latin typeface="Georgia Pro Light" panose="02040302050405020303" pitchFamily="18" charset="0"/>
              </a:rPr>
              <a:t>https://www.kaggle.com/datasets/ </a:t>
            </a:r>
            <a:r>
              <a:rPr lang="en-GB" sz="1600" b="1" dirty="0">
                <a:solidFill>
                  <a:srgbClr val="92D050"/>
                </a:solidFill>
                <a:latin typeface="Georgia Pro Light" panose="02040302050405020303" pitchFamily="18" charset="0"/>
              </a:rPr>
              <a:t>vineetpatyal/retail-order-dataset</a:t>
            </a:r>
            <a:endParaRPr lang="en-US" sz="1600" b="1" dirty="0">
              <a:solidFill>
                <a:srgbClr val="92D050"/>
              </a:solidFill>
              <a:latin typeface="Georgia Pro Light" panose="02040302050405020303" pitchFamily="18" charset="0"/>
            </a:endParaRPr>
          </a:p>
        </p:txBody>
      </p:sp>
      <p:sp>
        <p:nvSpPr>
          <p:cNvPr id="11" name="TextBox 10">
            <a:extLst>
              <a:ext uri="{FF2B5EF4-FFF2-40B4-BE49-F238E27FC236}">
                <a16:creationId xmlns:a16="http://schemas.microsoft.com/office/drawing/2014/main" id="{9318D881-4E53-3C22-5DD1-AE6B48190097}"/>
              </a:ext>
            </a:extLst>
          </p:cNvPr>
          <p:cNvSpPr txBox="1"/>
          <p:nvPr/>
        </p:nvSpPr>
        <p:spPr>
          <a:xfrm>
            <a:off x="1338862" y="4356204"/>
            <a:ext cx="1293572" cy="338554"/>
          </a:xfrm>
          <a:prstGeom prst="rect">
            <a:avLst/>
          </a:prstGeom>
          <a:noFill/>
        </p:spPr>
        <p:txBody>
          <a:bodyPr wrap="square" rtlCol="0">
            <a:spAutoFit/>
          </a:bodyPr>
          <a:lstStyle/>
          <a:p>
            <a:pPr algn="ctr"/>
            <a:r>
              <a:rPr lang="en-GB" sz="1600" dirty="0">
                <a:latin typeface="Georgia Pro Light" panose="02040302050405020303" pitchFamily="18" charset="0"/>
              </a:rPr>
              <a:t>STEP 5</a:t>
            </a:r>
            <a:endParaRPr lang="en-US" sz="1600" dirty="0">
              <a:latin typeface="Georgia Pro Light" panose="02040302050405020303" pitchFamily="18" charset="0"/>
            </a:endParaRPr>
          </a:p>
        </p:txBody>
      </p:sp>
      <p:sp>
        <p:nvSpPr>
          <p:cNvPr id="12" name="TextBox 11">
            <a:extLst>
              <a:ext uri="{FF2B5EF4-FFF2-40B4-BE49-F238E27FC236}">
                <a16:creationId xmlns:a16="http://schemas.microsoft.com/office/drawing/2014/main" id="{4988A5B1-BB1C-FE82-80E8-F606C1591CA8}"/>
              </a:ext>
            </a:extLst>
          </p:cNvPr>
          <p:cNvSpPr txBox="1"/>
          <p:nvPr/>
        </p:nvSpPr>
        <p:spPr>
          <a:xfrm>
            <a:off x="2879010" y="4370950"/>
            <a:ext cx="8449105" cy="338554"/>
          </a:xfrm>
          <a:prstGeom prst="rect">
            <a:avLst/>
          </a:prstGeom>
          <a:noFill/>
        </p:spPr>
        <p:txBody>
          <a:bodyPr wrap="square" rtlCol="0">
            <a:spAutoFit/>
          </a:bodyPr>
          <a:lstStyle/>
          <a:p>
            <a:r>
              <a:rPr lang="en-GB" sz="1600" dirty="0">
                <a:latin typeface="Georgia Pro Light" panose="02040302050405020303" pitchFamily="18" charset="0"/>
              </a:rPr>
              <a:t>Launch Jupyter Notebook , where you will install python kaggle package and import kaggle</a:t>
            </a:r>
            <a:endParaRPr lang="en-US" sz="1600" dirty="0">
              <a:latin typeface="Georgia Pro Light" panose="02040302050405020303" pitchFamily="18" charset="0"/>
            </a:endParaRPr>
          </a:p>
        </p:txBody>
      </p:sp>
      <p:sp>
        <p:nvSpPr>
          <p:cNvPr id="13" name="TextBox 12">
            <a:extLst>
              <a:ext uri="{FF2B5EF4-FFF2-40B4-BE49-F238E27FC236}">
                <a16:creationId xmlns:a16="http://schemas.microsoft.com/office/drawing/2014/main" id="{06F61ED3-E2B3-5030-9EB2-AA473FF6737E}"/>
              </a:ext>
            </a:extLst>
          </p:cNvPr>
          <p:cNvSpPr txBox="1"/>
          <p:nvPr/>
        </p:nvSpPr>
        <p:spPr>
          <a:xfrm>
            <a:off x="1354081" y="5019965"/>
            <a:ext cx="1293572" cy="338554"/>
          </a:xfrm>
          <a:prstGeom prst="rect">
            <a:avLst/>
          </a:prstGeom>
          <a:noFill/>
        </p:spPr>
        <p:txBody>
          <a:bodyPr wrap="square" rtlCol="0">
            <a:spAutoFit/>
          </a:bodyPr>
          <a:lstStyle/>
          <a:p>
            <a:pPr algn="ctr"/>
            <a:r>
              <a:rPr lang="en-GB" sz="1600" dirty="0">
                <a:latin typeface="Georgia Pro Light" panose="02040302050405020303" pitchFamily="18" charset="0"/>
              </a:rPr>
              <a:t>STEP 6</a:t>
            </a:r>
            <a:endParaRPr lang="en-US" sz="1600" dirty="0">
              <a:latin typeface="Georgia Pro Light" panose="02040302050405020303" pitchFamily="18" charset="0"/>
            </a:endParaRPr>
          </a:p>
        </p:txBody>
      </p:sp>
      <p:sp>
        <p:nvSpPr>
          <p:cNvPr id="15" name="TextBox 14">
            <a:extLst>
              <a:ext uri="{FF2B5EF4-FFF2-40B4-BE49-F238E27FC236}">
                <a16:creationId xmlns:a16="http://schemas.microsoft.com/office/drawing/2014/main" id="{7D1744E5-A6EF-7A8A-EC88-49370EE4F62E}"/>
              </a:ext>
            </a:extLst>
          </p:cNvPr>
          <p:cNvSpPr txBox="1"/>
          <p:nvPr/>
        </p:nvSpPr>
        <p:spPr>
          <a:xfrm>
            <a:off x="2879273" y="4975897"/>
            <a:ext cx="8166654" cy="615553"/>
          </a:xfrm>
          <a:prstGeom prst="rect">
            <a:avLst/>
          </a:prstGeom>
          <a:noFill/>
        </p:spPr>
        <p:txBody>
          <a:bodyPr wrap="square">
            <a:spAutoFit/>
          </a:bodyPr>
          <a:lstStyle/>
          <a:p>
            <a:r>
              <a:rPr lang="en-US" i="1" dirty="0"/>
              <a:t>!kaggle datasets download </a:t>
            </a:r>
            <a:r>
              <a:rPr lang="en-US" i="1" dirty="0">
                <a:solidFill>
                  <a:srgbClr val="92D050"/>
                </a:solidFill>
              </a:rPr>
              <a:t>vineetpatyal/retail-order-dataset</a:t>
            </a:r>
            <a:r>
              <a:rPr lang="en-US" i="1" dirty="0"/>
              <a:t> -f orders.csv</a:t>
            </a:r>
            <a:br>
              <a:rPr lang="en-US" i="1" dirty="0"/>
            </a:br>
            <a:r>
              <a:rPr lang="en-US" sz="1600" dirty="0">
                <a:latin typeface="Georgia Pro Light" panose="02040302050405020303" pitchFamily="18" charset="0"/>
              </a:rPr>
              <a:t>paste the copied url and run the above code to download zip file directly from Kaggle </a:t>
            </a:r>
            <a:endParaRPr lang="en-US" i="1" dirty="0"/>
          </a:p>
        </p:txBody>
      </p:sp>
      <p:sp>
        <p:nvSpPr>
          <p:cNvPr id="7" name="TextBox 6">
            <a:extLst>
              <a:ext uri="{FF2B5EF4-FFF2-40B4-BE49-F238E27FC236}">
                <a16:creationId xmlns:a16="http://schemas.microsoft.com/office/drawing/2014/main" id="{3141A761-8A29-AD91-B264-1DAE53B86297}"/>
              </a:ext>
            </a:extLst>
          </p:cNvPr>
          <p:cNvSpPr txBox="1"/>
          <p:nvPr/>
        </p:nvSpPr>
        <p:spPr>
          <a:xfrm>
            <a:off x="1354081" y="5683726"/>
            <a:ext cx="1293572" cy="338554"/>
          </a:xfrm>
          <a:prstGeom prst="rect">
            <a:avLst/>
          </a:prstGeom>
          <a:noFill/>
        </p:spPr>
        <p:txBody>
          <a:bodyPr wrap="square" rtlCol="0">
            <a:spAutoFit/>
          </a:bodyPr>
          <a:lstStyle/>
          <a:p>
            <a:pPr algn="ctr"/>
            <a:r>
              <a:rPr lang="en-GB" sz="1600" dirty="0">
                <a:latin typeface="Georgia Pro Light" panose="02040302050405020303" pitchFamily="18" charset="0"/>
              </a:rPr>
              <a:t>STEP 7</a:t>
            </a:r>
            <a:endParaRPr lang="en-US" sz="1600" dirty="0">
              <a:latin typeface="Georgia Pro Light" panose="02040302050405020303" pitchFamily="18" charset="0"/>
            </a:endParaRPr>
          </a:p>
        </p:txBody>
      </p:sp>
      <p:sp>
        <p:nvSpPr>
          <p:cNvPr id="14" name="TextBox 13">
            <a:extLst>
              <a:ext uri="{FF2B5EF4-FFF2-40B4-BE49-F238E27FC236}">
                <a16:creationId xmlns:a16="http://schemas.microsoft.com/office/drawing/2014/main" id="{E570F69D-509E-F436-0180-32787E2276D7}"/>
              </a:ext>
            </a:extLst>
          </p:cNvPr>
          <p:cNvSpPr txBox="1"/>
          <p:nvPr/>
        </p:nvSpPr>
        <p:spPr>
          <a:xfrm>
            <a:off x="2879010" y="5683726"/>
            <a:ext cx="8449105" cy="830997"/>
          </a:xfrm>
          <a:prstGeom prst="rect">
            <a:avLst/>
          </a:prstGeom>
          <a:noFill/>
        </p:spPr>
        <p:txBody>
          <a:bodyPr wrap="square" rtlCol="0">
            <a:spAutoFit/>
          </a:bodyPr>
          <a:lstStyle/>
          <a:p>
            <a:r>
              <a:rPr lang="en-GB" sz="1600" dirty="0">
                <a:latin typeface="Georgia Pro Light" panose="02040302050405020303" pitchFamily="18" charset="0"/>
              </a:rPr>
              <a:t>Import zipfile  </a:t>
            </a:r>
            <a:r>
              <a:rPr lang="en-GB" sz="1600" i="1" dirty="0">
                <a:latin typeface="Georgia Pro Light" panose="02040302050405020303" pitchFamily="18" charset="0"/>
              </a:rPr>
              <a:t># package</a:t>
            </a:r>
            <a:br>
              <a:rPr lang="en-GB" sz="1600" dirty="0">
                <a:latin typeface="Georgia Pro Light" panose="02040302050405020303" pitchFamily="18" charset="0"/>
              </a:rPr>
            </a:br>
            <a:r>
              <a:rPr lang="en-GB" sz="1600" dirty="0">
                <a:latin typeface="Georgia Pro Light" panose="02040302050405020303" pitchFamily="18" charset="0"/>
              </a:rPr>
              <a:t>zip_ref = zipfile.ZipFile('orders.csv.zip’) zip_ref.extractall()  </a:t>
            </a:r>
            <a:r>
              <a:rPr lang="en-GB" sz="1600" i="1" dirty="0">
                <a:latin typeface="Georgia Pro Light" panose="02040302050405020303" pitchFamily="18" charset="0"/>
              </a:rPr>
              <a:t>#extract file to directory</a:t>
            </a:r>
            <a:r>
              <a:rPr lang="en-GB" sz="1600" dirty="0">
                <a:latin typeface="Georgia Pro Light" panose="02040302050405020303" pitchFamily="18" charset="0"/>
              </a:rPr>
              <a:t> </a:t>
            </a:r>
            <a:br>
              <a:rPr lang="en-GB" sz="1600" dirty="0">
                <a:latin typeface="Georgia Pro Light" panose="02040302050405020303" pitchFamily="18" charset="0"/>
              </a:rPr>
            </a:br>
            <a:r>
              <a:rPr lang="en-GB" sz="1600" dirty="0">
                <a:latin typeface="Georgia Pro Light" panose="02040302050405020303" pitchFamily="18" charset="0"/>
              </a:rPr>
              <a:t>zip_ref.close() </a:t>
            </a:r>
            <a:r>
              <a:rPr lang="en-GB" sz="1600" i="1" dirty="0">
                <a:latin typeface="Georgia Pro Light" panose="02040302050405020303" pitchFamily="18" charset="0"/>
              </a:rPr>
              <a:t>#close file </a:t>
            </a:r>
            <a:endParaRPr lang="en-US" sz="1600" i="1" dirty="0">
              <a:latin typeface="Georgia Pro Light" panose="02040302050405020303" pitchFamily="18" charset="0"/>
            </a:endParaRPr>
          </a:p>
        </p:txBody>
      </p:sp>
    </p:spTree>
    <p:extLst>
      <p:ext uri="{BB962C8B-B14F-4D97-AF65-F5344CB8AC3E}">
        <p14:creationId xmlns:p14="http://schemas.microsoft.com/office/powerpoint/2010/main" val="19208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F7125-54BF-8397-C3A5-AB41DEEB83B2}"/>
              </a:ext>
            </a:extLst>
          </p:cNvPr>
          <p:cNvSpPr txBox="1"/>
          <p:nvPr/>
        </p:nvSpPr>
        <p:spPr>
          <a:xfrm>
            <a:off x="3641986" y="12102"/>
            <a:ext cx="4841921" cy="707886"/>
          </a:xfrm>
          <a:prstGeom prst="rect">
            <a:avLst/>
          </a:prstGeom>
          <a:noFill/>
        </p:spPr>
        <p:txBody>
          <a:bodyPr wrap="square" rtlCol="0">
            <a:spAutoFit/>
          </a:bodyPr>
          <a:lstStyle/>
          <a:p>
            <a:pPr algn="ctr"/>
            <a:r>
              <a:rPr lang="en-IN" sz="4000" dirty="0">
                <a:latin typeface="Georgia" panose="02040502050405020303" pitchFamily="18" charset="0"/>
                <a:ea typeface="Cambria" panose="02040503050406030204" pitchFamily="18" charset="0"/>
                <a:cs typeface="+mj-cs"/>
              </a:rPr>
              <a:t>PART 2 </a:t>
            </a:r>
          </a:p>
        </p:txBody>
      </p:sp>
      <p:sp>
        <p:nvSpPr>
          <p:cNvPr id="3" name="TextBox 2">
            <a:extLst>
              <a:ext uri="{FF2B5EF4-FFF2-40B4-BE49-F238E27FC236}">
                <a16:creationId xmlns:a16="http://schemas.microsoft.com/office/drawing/2014/main" id="{ACDCBFFD-46BF-3B83-455D-0A3E7809B096}"/>
              </a:ext>
            </a:extLst>
          </p:cNvPr>
          <p:cNvSpPr txBox="1"/>
          <p:nvPr/>
        </p:nvSpPr>
        <p:spPr>
          <a:xfrm>
            <a:off x="2728048" y="653886"/>
            <a:ext cx="6735901" cy="461665"/>
          </a:xfrm>
          <a:prstGeom prst="rect">
            <a:avLst/>
          </a:prstGeom>
          <a:noFill/>
        </p:spPr>
        <p:txBody>
          <a:bodyPr wrap="square" rtlCol="0">
            <a:spAutoFit/>
          </a:bodyPr>
          <a:lstStyle/>
          <a:p>
            <a:pPr algn="ctr"/>
            <a:r>
              <a:rPr lang="en-IN" sz="2400" dirty="0">
                <a:latin typeface="Georgia" panose="02040502050405020303" pitchFamily="18" charset="0"/>
                <a:ea typeface="Cambria" panose="02040503050406030204" pitchFamily="18" charset="0"/>
                <a:cs typeface="+mj-cs"/>
              </a:rPr>
              <a:t>Data Cleaning with Pandas</a:t>
            </a:r>
          </a:p>
        </p:txBody>
      </p:sp>
      <p:graphicFrame>
        <p:nvGraphicFramePr>
          <p:cNvPr id="20" name="Table 19">
            <a:extLst>
              <a:ext uri="{FF2B5EF4-FFF2-40B4-BE49-F238E27FC236}">
                <a16:creationId xmlns:a16="http://schemas.microsoft.com/office/drawing/2014/main" id="{2446EEC7-A720-0FCE-30DF-369A11D4C0B9}"/>
              </a:ext>
            </a:extLst>
          </p:cNvPr>
          <p:cNvGraphicFramePr>
            <a:graphicFrameLocks noGrp="1"/>
          </p:cNvGraphicFramePr>
          <p:nvPr>
            <p:extLst>
              <p:ext uri="{D42A27DB-BD31-4B8C-83A1-F6EECF244321}">
                <p14:modId xmlns:p14="http://schemas.microsoft.com/office/powerpoint/2010/main" val="1091656423"/>
              </p:ext>
            </p:extLst>
          </p:nvPr>
        </p:nvGraphicFramePr>
        <p:xfrm>
          <a:off x="1184923" y="1218468"/>
          <a:ext cx="9866218" cy="5055051"/>
        </p:xfrm>
        <a:graphic>
          <a:graphicData uri="http://schemas.openxmlformats.org/drawingml/2006/table">
            <a:tbl>
              <a:tblPr firstRow="1" bandRow="1">
                <a:tableStyleId>{8799B23B-EC83-4686-B30A-512413B5E67A}</a:tableStyleId>
              </a:tblPr>
              <a:tblGrid>
                <a:gridCol w="3575587">
                  <a:extLst>
                    <a:ext uri="{9D8B030D-6E8A-4147-A177-3AD203B41FA5}">
                      <a16:colId xmlns:a16="http://schemas.microsoft.com/office/drawing/2014/main" val="3735422923"/>
                    </a:ext>
                  </a:extLst>
                </a:gridCol>
                <a:gridCol w="6290631">
                  <a:extLst>
                    <a:ext uri="{9D8B030D-6E8A-4147-A177-3AD203B41FA5}">
                      <a16:colId xmlns:a16="http://schemas.microsoft.com/office/drawing/2014/main" val="318631764"/>
                    </a:ext>
                  </a:extLst>
                </a:gridCol>
              </a:tblGrid>
              <a:tr h="977584">
                <a:tc>
                  <a:txBody>
                    <a:bodyPr/>
                    <a:lstStyle/>
                    <a:p>
                      <a:pPr>
                        <a:lnSpc>
                          <a:spcPct val="150000"/>
                        </a:lnSpc>
                      </a:pPr>
                      <a:r>
                        <a:rPr lang="en-GB" sz="1600" b="0" dirty="0">
                          <a:solidFill>
                            <a:schemeClr val="tx1">
                              <a:lumMod val="75000"/>
                            </a:schemeClr>
                          </a:solidFill>
                        </a:rPr>
                        <a:t># Read data from the file and handle null values</a:t>
                      </a:r>
                      <a:endParaRPr lang="en-US" sz="1600" b="0" dirty="0">
                        <a:solidFill>
                          <a:schemeClr val="tx1">
                            <a:lumMod val="75000"/>
                          </a:schemeClr>
                        </a:solidFill>
                      </a:endParaRPr>
                    </a:p>
                  </a:txBody>
                  <a:tcPr/>
                </a:tc>
                <a:tc>
                  <a:txBody>
                    <a:bodyPr/>
                    <a:lstStyle/>
                    <a:p>
                      <a:pPr>
                        <a:lnSpc>
                          <a:spcPct val="150000"/>
                        </a:lnSpc>
                      </a:pPr>
                      <a:r>
                        <a:rPr lang="en-GB" sz="1600" b="0" dirty="0"/>
                        <a:t>: Replaced Null values in ship_mode column with NaN</a:t>
                      </a:r>
                      <a:endParaRPr lang="en-US" sz="1600" b="0" dirty="0"/>
                    </a:p>
                  </a:txBody>
                  <a:tcPr/>
                </a:tc>
                <a:extLst>
                  <a:ext uri="{0D108BD9-81ED-4DB2-BD59-A6C34878D82A}">
                    <a16:rowId xmlns:a16="http://schemas.microsoft.com/office/drawing/2014/main" val="2347514124"/>
                  </a:ext>
                </a:extLst>
              </a:tr>
              <a:tr h="977584">
                <a:tc>
                  <a:txBody>
                    <a:bodyPr/>
                    <a:lstStyle/>
                    <a:p>
                      <a:pPr>
                        <a:lnSpc>
                          <a:spcPct val="150000"/>
                        </a:lnSpc>
                      </a:pPr>
                      <a:r>
                        <a:rPr lang="en-GB" sz="1600" dirty="0">
                          <a:solidFill>
                            <a:schemeClr val="tx1">
                              <a:lumMod val="75000"/>
                            </a:schemeClr>
                          </a:solidFill>
                        </a:rPr>
                        <a:t># rename columns names, make them lower case and replace space with underscore</a:t>
                      </a:r>
                      <a:endParaRPr lang="en-US" sz="1600" dirty="0">
                        <a:solidFill>
                          <a:schemeClr val="tx1">
                            <a:lumMod val="75000"/>
                          </a:schemeClr>
                        </a:solidFill>
                      </a:endParaRPr>
                    </a:p>
                  </a:txBody>
                  <a:tcPr/>
                </a:tc>
                <a:tc>
                  <a:txBody>
                    <a:bodyPr/>
                    <a:lstStyle/>
                    <a:p>
                      <a:pPr>
                        <a:lnSpc>
                          <a:spcPct val="150000"/>
                        </a:lnSpc>
                      </a:pPr>
                      <a:r>
                        <a:rPr lang="en-GB" sz="1600" dirty="0"/>
                        <a:t>: Converted column names into lowercase and replaced spaces in column name with underscore symbol</a:t>
                      </a:r>
                      <a:endParaRPr lang="en-US" sz="1600" dirty="0"/>
                    </a:p>
                  </a:txBody>
                  <a:tcPr/>
                </a:tc>
                <a:extLst>
                  <a:ext uri="{0D108BD9-81ED-4DB2-BD59-A6C34878D82A}">
                    <a16:rowId xmlns:a16="http://schemas.microsoft.com/office/drawing/2014/main" val="1191038410"/>
                  </a:ext>
                </a:extLst>
              </a:tr>
              <a:tr h="977584">
                <a:tc>
                  <a:txBody>
                    <a:bodyPr/>
                    <a:lstStyle/>
                    <a:p>
                      <a:pPr marL="0" algn="l" defTabSz="914400" rtl="0" eaLnBrk="1" latinLnBrk="0" hangingPunct="1">
                        <a:lnSpc>
                          <a:spcPct val="150000"/>
                        </a:lnSpc>
                      </a:pPr>
                      <a:r>
                        <a:rPr lang="en-GB" sz="1600" kern="1200" dirty="0">
                          <a:solidFill>
                            <a:schemeClr val="tx1">
                              <a:lumMod val="75000"/>
                            </a:schemeClr>
                          </a:solidFill>
                          <a:latin typeface="+mn-lt"/>
                          <a:ea typeface="+mn-ea"/>
                          <a:cs typeface="+mn-cs"/>
                        </a:rPr>
                        <a:t># Derive new columns discount, sale price and profit</a:t>
                      </a:r>
                      <a:endParaRPr lang="en-US" sz="1600" kern="1200" dirty="0">
                        <a:solidFill>
                          <a:schemeClr val="tx1">
                            <a:lumMod val="75000"/>
                          </a:schemeClr>
                        </a:solidFill>
                        <a:latin typeface="+mn-lt"/>
                        <a:ea typeface="+mn-ea"/>
                        <a:cs typeface="+mn-cs"/>
                      </a:endParaRPr>
                    </a:p>
                  </a:txBody>
                  <a:tcPr/>
                </a:tc>
                <a:tc>
                  <a:txBody>
                    <a:bodyPr/>
                    <a:lstStyle/>
                    <a:p>
                      <a:pPr>
                        <a:lnSpc>
                          <a:spcPct val="150000"/>
                        </a:lnSpc>
                      </a:pPr>
                      <a:r>
                        <a:rPr lang="en-GB" sz="1600" dirty="0"/>
                        <a:t>: With basic aggregation such as Multiplication &amp; subtraction Created 3 columns with discount, sale_price, Profit</a:t>
                      </a:r>
                      <a:endParaRPr lang="en-US" sz="1600" dirty="0"/>
                    </a:p>
                  </a:txBody>
                  <a:tcPr/>
                </a:tc>
                <a:extLst>
                  <a:ext uri="{0D108BD9-81ED-4DB2-BD59-A6C34878D82A}">
                    <a16:rowId xmlns:a16="http://schemas.microsoft.com/office/drawing/2014/main" val="1529224907"/>
                  </a:ext>
                </a:extLst>
              </a:tr>
              <a:tr h="977584">
                <a:tc>
                  <a:txBody>
                    <a:bodyPr/>
                    <a:lstStyle/>
                    <a:p>
                      <a:pPr marL="0" algn="l" defTabSz="914400" rtl="0" eaLnBrk="1" latinLnBrk="0" hangingPunct="1">
                        <a:lnSpc>
                          <a:spcPct val="150000"/>
                        </a:lnSpc>
                      </a:pPr>
                      <a:r>
                        <a:rPr lang="en-GB" sz="1600" kern="1200" dirty="0">
                          <a:solidFill>
                            <a:schemeClr val="tx1">
                              <a:lumMod val="75000"/>
                            </a:schemeClr>
                          </a:solidFill>
                          <a:latin typeface="+mn-lt"/>
                          <a:ea typeface="+mn-ea"/>
                          <a:cs typeface="+mn-cs"/>
                        </a:rPr>
                        <a:t># convert order date from object data type to DateTime</a:t>
                      </a:r>
                      <a:endParaRPr lang="en-US" sz="1600" kern="1200" dirty="0">
                        <a:solidFill>
                          <a:schemeClr val="tx1">
                            <a:lumMod val="75000"/>
                          </a:schemeClr>
                        </a:solidFill>
                        <a:latin typeface="+mn-lt"/>
                        <a:ea typeface="+mn-ea"/>
                        <a:cs typeface="+mn-cs"/>
                      </a:endParaRPr>
                    </a:p>
                  </a:txBody>
                  <a:tcPr/>
                </a:tc>
                <a:tc>
                  <a:txBody>
                    <a:bodyPr/>
                    <a:lstStyle/>
                    <a:p>
                      <a:pPr>
                        <a:lnSpc>
                          <a:spcPct val="150000"/>
                        </a:lnSpc>
                      </a:pPr>
                      <a:r>
                        <a:rPr lang="en-GB" sz="1600" dirty="0"/>
                        <a:t>: converted data type format for order_date column</a:t>
                      </a:r>
                      <a:endParaRPr lang="en-US" sz="1600" dirty="0"/>
                    </a:p>
                  </a:txBody>
                  <a:tcPr/>
                </a:tc>
                <a:extLst>
                  <a:ext uri="{0D108BD9-81ED-4DB2-BD59-A6C34878D82A}">
                    <a16:rowId xmlns:a16="http://schemas.microsoft.com/office/drawing/2014/main" val="2684658561"/>
                  </a:ext>
                </a:extLst>
              </a:tr>
              <a:tr h="977584">
                <a:tc>
                  <a:txBody>
                    <a:bodyPr/>
                    <a:lstStyle/>
                    <a:p>
                      <a:pPr marL="0" algn="l" defTabSz="914400" rtl="0" eaLnBrk="1" latinLnBrk="0" hangingPunct="1">
                        <a:lnSpc>
                          <a:spcPct val="150000"/>
                        </a:lnSpc>
                      </a:pPr>
                      <a:r>
                        <a:rPr lang="en-GB" sz="1600" kern="1200" dirty="0">
                          <a:solidFill>
                            <a:schemeClr val="tx1">
                              <a:lumMod val="75000"/>
                            </a:schemeClr>
                          </a:solidFill>
                          <a:latin typeface="+mn-lt"/>
                          <a:ea typeface="+mn-ea"/>
                          <a:cs typeface="+mn-cs"/>
                        </a:rPr>
                        <a:t># drop cost price, list price &amp; discount percent columns.</a:t>
                      </a:r>
                      <a:endParaRPr lang="en-US" sz="1600" kern="1200" dirty="0">
                        <a:solidFill>
                          <a:schemeClr val="tx1">
                            <a:lumMod val="75000"/>
                          </a:schemeClr>
                        </a:solidFill>
                        <a:latin typeface="+mn-lt"/>
                        <a:ea typeface="+mn-ea"/>
                        <a:cs typeface="+mn-cs"/>
                      </a:endParaRPr>
                    </a:p>
                  </a:txBody>
                  <a:tcPr/>
                </a:tc>
                <a:tc>
                  <a:txBody>
                    <a:bodyPr/>
                    <a:lstStyle/>
                    <a:p>
                      <a:pPr>
                        <a:lnSpc>
                          <a:spcPct val="150000"/>
                        </a:lnSpc>
                      </a:pPr>
                      <a:r>
                        <a:rPr lang="en-GB" sz="1600" dirty="0"/>
                        <a:t>: Removed cost price, list price &amp; discount percent  columns from the data frame</a:t>
                      </a:r>
                      <a:endParaRPr lang="en-US" sz="1600" dirty="0"/>
                    </a:p>
                  </a:txBody>
                  <a:tcPr/>
                </a:tc>
                <a:extLst>
                  <a:ext uri="{0D108BD9-81ED-4DB2-BD59-A6C34878D82A}">
                    <a16:rowId xmlns:a16="http://schemas.microsoft.com/office/drawing/2014/main" val="2347190454"/>
                  </a:ext>
                </a:extLst>
              </a:tr>
            </a:tbl>
          </a:graphicData>
        </a:graphic>
      </p:graphicFrame>
    </p:spTree>
    <p:extLst>
      <p:ext uri="{BB962C8B-B14F-4D97-AF65-F5344CB8AC3E}">
        <p14:creationId xmlns:p14="http://schemas.microsoft.com/office/powerpoint/2010/main" val="386391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F7125-54BF-8397-C3A5-AB41DEEB83B2}"/>
              </a:ext>
            </a:extLst>
          </p:cNvPr>
          <p:cNvSpPr txBox="1"/>
          <p:nvPr/>
        </p:nvSpPr>
        <p:spPr>
          <a:xfrm>
            <a:off x="3641986" y="12102"/>
            <a:ext cx="4841921" cy="707886"/>
          </a:xfrm>
          <a:prstGeom prst="rect">
            <a:avLst/>
          </a:prstGeom>
          <a:noFill/>
        </p:spPr>
        <p:txBody>
          <a:bodyPr wrap="square" rtlCol="0">
            <a:spAutoFit/>
          </a:bodyPr>
          <a:lstStyle/>
          <a:p>
            <a:pPr algn="ctr"/>
            <a:r>
              <a:rPr lang="en-IN" sz="4000" dirty="0">
                <a:latin typeface="Georgia" panose="02040502050405020303" pitchFamily="18" charset="0"/>
                <a:ea typeface="Cambria" panose="02040503050406030204" pitchFamily="18" charset="0"/>
                <a:cs typeface="+mj-cs"/>
              </a:rPr>
              <a:t>PART 3 </a:t>
            </a:r>
          </a:p>
        </p:txBody>
      </p:sp>
      <p:sp>
        <p:nvSpPr>
          <p:cNvPr id="3" name="TextBox 2">
            <a:extLst>
              <a:ext uri="{FF2B5EF4-FFF2-40B4-BE49-F238E27FC236}">
                <a16:creationId xmlns:a16="http://schemas.microsoft.com/office/drawing/2014/main" id="{ACDCBFFD-46BF-3B83-455D-0A3E7809B096}"/>
              </a:ext>
            </a:extLst>
          </p:cNvPr>
          <p:cNvSpPr txBox="1"/>
          <p:nvPr/>
        </p:nvSpPr>
        <p:spPr>
          <a:xfrm>
            <a:off x="2728048" y="653886"/>
            <a:ext cx="6735901" cy="461665"/>
          </a:xfrm>
          <a:prstGeom prst="rect">
            <a:avLst/>
          </a:prstGeom>
          <a:noFill/>
        </p:spPr>
        <p:txBody>
          <a:bodyPr wrap="square" rtlCol="0">
            <a:spAutoFit/>
          </a:bodyPr>
          <a:lstStyle/>
          <a:p>
            <a:pPr algn="ctr"/>
            <a:r>
              <a:rPr lang="en-IN" sz="2400" dirty="0">
                <a:latin typeface="Georgia" panose="02040502050405020303" pitchFamily="18" charset="0"/>
                <a:ea typeface="Cambria" panose="02040503050406030204" pitchFamily="18" charset="0"/>
                <a:cs typeface="+mj-cs"/>
              </a:rPr>
              <a:t>Load Data and Prepare Data for Analysis</a:t>
            </a:r>
          </a:p>
        </p:txBody>
      </p:sp>
      <p:pic>
        <p:nvPicPr>
          <p:cNvPr id="10" name="Picture 9" descr="A blue and black hand pointing&#10;&#10;Description automatically generated">
            <a:extLst>
              <a:ext uri="{FF2B5EF4-FFF2-40B4-BE49-F238E27FC236}">
                <a16:creationId xmlns:a16="http://schemas.microsoft.com/office/drawing/2014/main" id="{3D0E3489-474A-B10F-9CE9-4B45209A9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36" y="2419387"/>
            <a:ext cx="448627" cy="467028"/>
          </a:xfrm>
          <a:prstGeom prst="rect">
            <a:avLst/>
          </a:prstGeom>
        </p:spPr>
      </p:pic>
      <p:grpSp>
        <p:nvGrpSpPr>
          <p:cNvPr id="13" name="Group 12">
            <a:extLst>
              <a:ext uri="{FF2B5EF4-FFF2-40B4-BE49-F238E27FC236}">
                <a16:creationId xmlns:a16="http://schemas.microsoft.com/office/drawing/2014/main" id="{9DB82096-D536-A53B-32A0-8BD083DF5197}"/>
              </a:ext>
            </a:extLst>
          </p:cNvPr>
          <p:cNvGrpSpPr/>
          <p:nvPr/>
        </p:nvGrpSpPr>
        <p:grpSpPr>
          <a:xfrm>
            <a:off x="301339" y="1502173"/>
            <a:ext cx="8315575" cy="468810"/>
            <a:chOff x="605336" y="1262294"/>
            <a:chExt cx="8315575" cy="468810"/>
          </a:xfrm>
        </p:grpSpPr>
        <p:sp>
          <p:nvSpPr>
            <p:cNvPr id="6" name="TextBox 5">
              <a:extLst>
                <a:ext uri="{FF2B5EF4-FFF2-40B4-BE49-F238E27FC236}">
                  <a16:creationId xmlns:a16="http://schemas.microsoft.com/office/drawing/2014/main" id="{51AA1BE5-DE68-65DB-2247-2069CA1933AF}"/>
                </a:ext>
              </a:extLst>
            </p:cNvPr>
            <p:cNvSpPr txBox="1"/>
            <p:nvPr/>
          </p:nvSpPr>
          <p:spPr>
            <a:xfrm>
              <a:off x="1074146" y="1356408"/>
              <a:ext cx="7846765" cy="369332"/>
            </a:xfrm>
            <a:prstGeom prst="rect">
              <a:avLst/>
            </a:prstGeom>
            <a:noFill/>
          </p:spPr>
          <p:txBody>
            <a:bodyPr wrap="square">
              <a:spAutoFit/>
            </a:bodyPr>
            <a:lstStyle/>
            <a:p>
              <a:r>
                <a:rPr lang="en-GB" dirty="0">
                  <a:solidFill>
                    <a:schemeClr val="tx1">
                      <a:lumMod val="75000"/>
                    </a:schemeClr>
                  </a:solidFill>
                </a:rPr>
                <a:t> Load the data into the MySQL server using append/replace function</a:t>
              </a:r>
              <a:endParaRPr lang="en-US" dirty="0">
                <a:solidFill>
                  <a:schemeClr val="tx1">
                    <a:lumMod val="75000"/>
                  </a:schemeClr>
                </a:solidFill>
              </a:endParaRPr>
            </a:p>
          </p:txBody>
        </p:sp>
        <p:pic>
          <p:nvPicPr>
            <p:cNvPr id="12" name="Picture 11" descr="A blue and black logo&#10;&#10;Description automatically generated">
              <a:extLst>
                <a:ext uri="{FF2B5EF4-FFF2-40B4-BE49-F238E27FC236}">
                  <a16:creationId xmlns:a16="http://schemas.microsoft.com/office/drawing/2014/main" id="{E84C9C27-8DC0-A0BD-848F-8A814994D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36" y="1262294"/>
              <a:ext cx="468810" cy="468810"/>
            </a:xfrm>
            <a:prstGeom prst="rect">
              <a:avLst/>
            </a:prstGeom>
          </p:spPr>
        </p:pic>
      </p:grpSp>
      <p:sp>
        <p:nvSpPr>
          <p:cNvPr id="14" name="TextBox 13">
            <a:extLst>
              <a:ext uri="{FF2B5EF4-FFF2-40B4-BE49-F238E27FC236}">
                <a16:creationId xmlns:a16="http://schemas.microsoft.com/office/drawing/2014/main" id="{FCFE013B-81D0-04C6-80CA-10D60D4A41C2}"/>
              </a:ext>
            </a:extLst>
          </p:cNvPr>
          <p:cNvSpPr txBox="1"/>
          <p:nvPr/>
        </p:nvSpPr>
        <p:spPr>
          <a:xfrm>
            <a:off x="754563" y="2483624"/>
            <a:ext cx="1090079" cy="338554"/>
          </a:xfrm>
          <a:prstGeom prst="rect">
            <a:avLst/>
          </a:prstGeom>
          <a:noFill/>
        </p:spPr>
        <p:txBody>
          <a:bodyPr wrap="square" rtlCol="0">
            <a:spAutoFit/>
          </a:bodyPr>
          <a:lstStyle>
            <a:defPPr>
              <a:defRPr lang="en-US"/>
            </a:defPPr>
            <a:lvl1pPr algn="ctr">
              <a:defRPr sz="1600">
                <a:latin typeface="Georgia Pro Light" panose="02040302050405020303" pitchFamily="18" charset="0"/>
              </a:defRPr>
            </a:lvl1pPr>
          </a:lstStyle>
          <a:p>
            <a:r>
              <a:rPr lang="en-GB" dirty="0">
                <a:solidFill>
                  <a:schemeClr val="tx1">
                    <a:lumMod val="75000"/>
                  </a:schemeClr>
                </a:solidFill>
              </a:rPr>
              <a:t>STEP 1</a:t>
            </a:r>
            <a:endParaRPr lang="en-US" dirty="0">
              <a:solidFill>
                <a:schemeClr val="tx1">
                  <a:lumMod val="75000"/>
                </a:schemeClr>
              </a:solidFill>
            </a:endParaRPr>
          </a:p>
        </p:txBody>
      </p:sp>
      <p:sp>
        <p:nvSpPr>
          <p:cNvPr id="15" name="TextBox 14">
            <a:extLst>
              <a:ext uri="{FF2B5EF4-FFF2-40B4-BE49-F238E27FC236}">
                <a16:creationId xmlns:a16="http://schemas.microsoft.com/office/drawing/2014/main" id="{72663A63-4995-5A1D-E860-238208BCB2A6}"/>
              </a:ext>
            </a:extLst>
          </p:cNvPr>
          <p:cNvSpPr txBox="1"/>
          <p:nvPr/>
        </p:nvSpPr>
        <p:spPr>
          <a:xfrm>
            <a:off x="2042127" y="2481170"/>
            <a:ext cx="8351376" cy="584775"/>
          </a:xfrm>
          <a:prstGeom prst="rect">
            <a:avLst/>
          </a:prstGeom>
          <a:noFill/>
        </p:spPr>
        <p:txBody>
          <a:bodyPr wrap="square" rtlCol="0">
            <a:spAutoFit/>
          </a:bodyPr>
          <a:lstStyle/>
          <a:p>
            <a:r>
              <a:rPr lang="en-GB" sz="1600" dirty="0">
                <a:latin typeface="Georgia Pro Light" panose="02040302050405020303" pitchFamily="18" charset="0"/>
              </a:rPr>
              <a:t>!pip install pymysql  and </a:t>
            </a:r>
            <a:r>
              <a:rPr lang="en-GB" sz="1600" i="1" dirty="0">
                <a:latin typeface="Georgia Pro Light" panose="02040302050405020303" pitchFamily="18" charset="0"/>
              </a:rPr>
              <a:t>import pymysql</a:t>
            </a:r>
            <a:br>
              <a:rPr lang="en-GB" sz="1600" dirty="0">
                <a:latin typeface="Georgia Pro Light" panose="02040302050405020303" pitchFamily="18" charset="0"/>
              </a:rPr>
            </a:br>
            <a:r>
              <a:rPr lang="en-GB" sz="1600" dirty="0">
                <a:latin typeface="Georgia Pro Light" panose="02040302050405020303" pitchFamily="18" charset="0"/>
              </a:rPr>
              <a:t>!pip install sqlalchemy  and </a:t>
            </a:r>
            <a:r>
              <a:rPr lang="en-GB" sz="1600" i="1" dirty="0">
                <a:latin typeface="Georgia Pro Light" panose="02040302050405020303" pitchFamily="18" charset="0"/>
              </a:rPr>
              <a:t>from sqlalchemy import create_engine</a:t>
            </a:r>
            <a:endParaRPr lang="en-US" sz="1600" i="1" dirty="0">
              <a:latin typeface="Georgia Pro Light" panose="02040302050405020303" pitchFamily="18" charset="0"/>
            </a:endParaRPr>
          </a:p>
        </p:txBody>
      </p:sp>
      <p:pic>
        <p:nvPicPr>
          <p:cNvPr id="16" name="Picture 15" descr="A blue and black hand pointing&#10;&#10;Description automatically generated">
            <a:extLst>
              <a:ext uri="{FF2B5EF4-FFF2-40B4-BE49-F238E27FC236}">
                <a16:creationId xmlns:a16="http://schemas.microsoft.com/office/drawing/2014/main" id="{89FA6285-E6B0-4CBC-3716-FA5C86825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37" y="3497193"/>
            <a:ext cx="448627" cy="467028"/>
          </a:xfrm>
          <a:prstGeom prst="rect">
            <a:avLst/>
          </a:prstGeom>
        </p:spPr>
      </p:pic>
      <p:sp>
        <p:nvSpPr>
          <p:cNvPr id="17" name="TextBox 16">
            <a:extLst>
              <a:ext uri="{FF2B5EF4-FFF2-40B4-BE49-F238E27FC236}">
                <a16:creationId xmlns:a16="http://schemas.microsoft.com/office/drawing/2014/main" id="{E9CBA570-0A65-EDA6-67D5-3C0B92AEEB60}"/>
              </a:ext>
            </a:extLst>
          </p:cNvPr>
          <p:cNvSpPr txBox="1"/>
          <p:nvPr/>
        </p:nvSpPr>
        <p:spPr>
          <a:xfrm>
            <a:off x="754562" y="4703473"/>
            <a:ext cx="1090079" cy="338554"/>
          </a:xfrm>
          <a:prstGeom prst="rect">
            <a:avLst/>
          </a:prstGeom>
          <a:noFill/>
        </p:spPr>
        <p:txBody>
          <a:bodyPr wrap="square" rtlCol="0">
            <a:spAutoFit/>
          </a:bodyPr>
          <a:lstStyle>
            <a:defPPr>
              <a:defRPr lang="en-US"/>
            </a:defPPr>
            <a:lvl1pPr algn="ctr">
              <a:defRPr sz="1600">
                <a:latin typeface="Georgia Pro Light" panose="02040302050405020303" pitchFamily="18" charset="0"/>
              </a:defRPr>
            </a:lvl1pPr>
          </a:lstStyle>
          <a:p>
            <a:r>
              <a:rPr lang="en-GB" dirty="0">
                <a:solidFill>
                  <a:schemeClr val="tx1">
                    <a:lumMod val="75000"/>
                  </a:schemeClr>
                </a:solidFill>
              </a:rPr>
              <a:t>STEP 3</a:t>
            </a:r>
            <a:endParaRPr lang="en-US" dirty="0">
              <a:solidFill>
                <a:schemeClr val="tx1">
                  <a:lumMod val="75000"/>
                </a:schemeClr>
              </a:solidFill>
            </a:endParaRPr>
          </a:p>
        </p:txBody>
      </p:sp>
      <p:sp>
        <p:nvSpPr>
          <p:cNvPr id="19" name="TextBox 18">
            <a:extLst>
              <a:ext uri="{FF2B5EF4-FFF2-40B4-BE49-F238E27FC236}">
                <a16:creationId xmlns:a16="http://schemas.microsoft.com/office/drawing/2014/main" id="{0ED18C45-09EA-8BF1-EEE7-DF190303AB4C}"/>
              </a:ext>
            </a:extLst>
          </p:cNvPr>
          <p:cNvSpPr txBox="1"/>
          <p:nvPr/>
        </p:nvSpPr>
        <p:spPr>
          <a:xfrm>
            <a:off x="2042127" y="4688667"/>
            <a:ext cx="9530181" cy="923330"/>
          </a:xfrm>
          <a:prstGeom prst="rect">
            <a:avLst/>
          </a:prstGeom>
          <a:noFill/>
        </p:spPr>
        <p:txBody>
          <a:bodyPr wrap="square">
            <a:spAutoFit/>
          </a:bodyPr>
          <a:lstStyle/>
          <a:p>
            <a:r>
              <a:rPr lang="en-US" dirty="0">
                <a:solidFill>
                  <a:schemeClr val="tx1">
                    <a:lumMod val="75000"/>
                  </a:schemeClr>
                </a:solidFill>
              </a:rPr>
              <a:t>PART 1: </a:t>
            </a:r>
            <a:r>
              <a:rPr lang="en-US" dirty="0"/>
              <a:t>engine = </a:t>
            </a:r>
            <a:r>
              <a:rPr lang="en-US" dirty="0" err="1"/>
              <a:t>create_engine</a:t>
            </a:r>
            <a:r>
              <a:rPr lang="en-US" dirty="0"/>
              <a:t>('</a:t>
            </a:r>
            <a:r>
              <a:rPr lang="en-US" dirty="0" err="1"/>
              <a:t>mysql+pymysql</a:t>
            </a:r>
            <a:r>
              <a:rPr lang="en-US" dirty="0"/>
              <a:t>://</a:t>
            </a:r>
            <a:r>
              <a:rPr lang="en-US" dirty="0" err="1"/>
              <a:t>root:vip@Localhost</a:t>
            </a:r>
            <a:r>
              <a:rPr lang="en-US" dirty="0"/>
              <a:t>/</a:t>
            </a:r>
            <a:r>
              <a:rPr lang="en-US" dirty="0" err="1"/>
              <a:t>retail_orders</a:t>
            </a:r>
            <a:r>
              <a:rPr lang="en-US" dirty="0"/>
              <a:t>’)</a:t>
            </a:r>
            <a:br>
              <a:rPr lang="en-US" dirty="0"/>
            </a:br>
            <a:br>
              <a:rPr lang="en-US" dirty="0"/>
            </a:br>
            <a:r>
              <a:rPr lang="en-US" dirty="0">
                <a:solidFill>
                  <a:schemeClr val="tx1">
                    <a:lumMod val="75000"/>
                  </a:schemeClr>
                </a:solidFill>
              </a:rPr>
              <a:t>PART 2 : </a:t>
            </a:r>
            <a:r>
              <a:rPr lang="en-US" dirty="0" err="1"/>
              <a:t>df.to_sql</a:t>
            </a:r>
            <a:r>
              <a:rPr lang="en-US" dirty="0"/>
              <a:t>('orders',</a:t>
            </a:r>
            <a:r>
              <a:rPr lang="en-US" dirty="0" err="1"/>
              <a:t>engine,if_exists</a:t>
            </a:r>
            <a:r>
              <a:rPr lang="en-US" dirty="0"/>
              <a:t>='</a:t>
            </a:r>
            <a:r>
              <a:rPr lang="en-US" dirty="0" err="1"/>
              <a:t>append',index</a:t>
            </a:r>
            <a:r>
              <a:rPr lang="en-US" dirty="0"/>
              <a:t>=False)</a:t>
            </a:r>
          </a:p>
        </p:txBody>
      </p:sp>
      <p:pic>
        <p:nvPicPr>
          <p:cNvPr id="4" name="Picture 3" descr="A blue and black hand pointing&#10;&#10;Description automatically generated">
            <a:extLst>
              <a:ext uri="{FF2B5EF4-FFF2-40B4-BE49-F238E27FC236}">
                <a16:creationId xmlns:a16="http://schemas.microsoft.com/office/drawing/2014/main" id="{3B1C0387-A732-5737-C54E-3D3094BE8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22" y="4639236"/>
            <a:ext cx="448627" cy="467028"/>
          </a:xfrm>
          <a:prstGeom prst="rect">
            <a:avLst/>
          </a:prstGeom>
        </p:spPr>
      </p:pic>
      <p:sp>
        <p:nvSpPr>
          <p:cNvPr id="5" name="TextBox 4">
            <a:extLst>
              <a:ext uri="{FF2B5EF4-FFF2-40B4-BE49-F238E27FC236}">
                <a16:creationId xmlns:a16="http://schemas.microsoft.com/office/drawing/2014/main" id="{6A72AC01-F954-9CC3-D1EF-440320BD1299}"/>
              </a:ext>
            </a:extLst>
          </p:cNvPr>
          <p:cNvSpPr txBox="1"/>
          <p:nvPr/>
        </p:nvSpPr>
        <p:spPr>
          <a:xfrm>
            <a:off x="754561" y="3565657"/>
            <a:ext cx="1090079" cy="338554"/>
          </a:xfrm>
          <a:prstGeom prst="rect">
            <a:avLst/>
          </a:prstGeom>
          <a:noFill/>
        </p:spPr>
        <p:txBody>
          <a:bodyPr wrap="square" rtlCol="0">
            <a:spAutoFit/>
          </a:bodyPr>
          <a:lstStyle>
            <a:defPPr>
              <a:defRPr lang="en-US"/>
            </a:defPPr>
            <a:lvl1pPr algn="ctr">
              <a:defRPr sz="1600">
                <a:latin typeface="Georgia Pro Light" panose="02040302050405020303" pitchFamily="18" charset="0"/>
              </a:defRPr>
            </a:lvl1pPr>
          </a:lstStyle>
          <a:p>
            <a:r>
              <a:rPr lang="en-GB" dirty="0">
                <a:solidFill>
                  <a:schemeClr val="tx1">
                    <a:lumMod val="75000"/>
                  </a:schemeClr>
                </a:solidFill>
              </a:rPr>
              <a:t>STEP 2</a:t>
            </a:r>
            <a:endParaRPr lang="en-US" dirty="0">
              <a:solidFill>
                <a:schemeClr val="tx1">
                  <a:lumMod val="75000"/>
                </a:schemeClr>
              </a:solidFill>
            </a:endParaRPr>
          </a:p>
        </p:txBody>
      </p:sp>
      <p:sp>
        <p:nvSpPr>
          <p:cNvPr id="7" name="TextBox 6">
            <a:extLst>
              <a:ext uri="{FF2B5EF4-FFF2-40B4-BE49-F238E27FC236}">
                <a16:creationId xmlns:a16="http://schemas.microsoft.com/office/drawing/2014/main" id="{5F637ED4-4BB0-AC62-10A9-81EF95F8C706}"/>
              </a:ext>
            </a:extLst>
          </p:cNvPr>
          <p:cNvSpPr txBox="1"/>
          <p:nvPr/>
        </p:nvSpPr>
        <p:spPr>
          <a:xfrm>
            <a:off x="2042127" y="3562884"/>
            <a:ext cx="8351376" cy="830997"/>
          </a:xfrm>
          <a:prstGeom prst="rect">
            <a:avLst/>
          </a:prstGeom>
          <a:noFill/>
        </p:spPr>
        <p:txBody>
          <a:bodyPr wrap="square" rtlCol="0">
            <a:spAutoFit/>
          </a:bodyPr>
          <a:lstStyle/>
          <a:p>
            <a:r>
              <a:rPr lang="en-GB" sz="1600" dirty="0">
                <a:latin typeface="Georgia Pro Light" panose="02040302050405020303" pitchFamily="18" charset="0"/>
              </a:rPr>
              <a:t>Created New Database in MySQL by name “</a:t>
            </a:r>
            <a:r>
              <a:rPr lang="en-GB" sz="1600" dirty="0" err="1">
                <a:latin typeface="Georgia Pro Light" panose="02040302050405020303" pitchFamily="18" charset="0"/>
              </a:rPr>
              <a:t>retail_orders</a:t>
            </a:r>
            <a:r>
              <a:rPr lang="en-GB" sz="1600" dirty="0">
                <a:latin typeface="Georgia Pro Light" panose="02040302050405020303" pitchFamily="18" charset="0"/>
              </a:rPr>
              <a:t>”</a:t>
            </a:r>
          </a:p>
          <a:p>
            <a:r>
              <a:rPr lang="en-US" sz="1600" dirty="0">
                <a:latin typeface="Georgia Pro Light" panose="02040302050405020303" pitchFamily="18" charset="0"/>
              </a:rPr>
              <a:t>Created Blank Table with all required columns as mentioned in our </a:t>
            </a:r>
            <a:r>
              <a:rPr lang="en-US" sz="1600" dirty="0" err="1">
                <a:latin typeface="Georgia Pro Light" panose="02040302050405020303" pitchFamily="18" charset="0"/>
              </a:rPr>
              <a:t>dataframe</a:t>
            </a:r>
            <a:r>
              <a:rPr lang="en-US" sz="1600" dirty="0">
                <a:latin typeface="Georgia Pro Light" panose="02040302050405020303" pitchFamily="18" charset="0"/>
              </a:rPr>
              <a:t> by name “orders” with assigning appropriate data types to maintain Storage efficiency</a:t>
            </a:r>
          </a:p>
        </p:txBody>
      </p:sp>
    </p:spTree>
    <p:extLst>
      <p:ext uri="{BB962C8B-B14F-4D97-AF65-F5344CB8AC3E}">
        <p14:creationId xmlns:p14="http://schemas.microsoft.com/office/powerpoint/2010/main" val="286299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DEE93AA1-077B-22F6-2774-28548D55EDE9}"/>
              </a:ext>
            </a:extLst>
          </p:cNvPr>
          <p:cNvSpPr/>
          <p:nvPr/>
        </p:nvSpPr>
        <p:spPr>
          <a:xfrm>
            <a:off x="466378" y="1934961"/>
            <a:ext cx="11281273" cy="2019120"/>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b="1" dirty="0"/>
          </a:p>
        </p:txBody>
      </p:sp>
      <p:sp>
        <p:nvSpPr>
          <p:cNvPr id="22" name="TextBox 21">
            <a:extLst>
              <a:ext uri="{FF2B5EF4-FFF2-40B4-BE49-F238E27FC236}">
                <a16:creationId xmlns:a16="http://schemas.microsoft.com/office/drawing/2014/main" id="{0E336C52-4BD1-7F01-5A2A-6070DF475314}"/>
              </a:ext>
            </a:extLst>
          </p:cNvPr>
          <p:cNvSpPr txBox="1"/>
          <p:nvPr/>
        </p:nvSpPr>
        <p:spPr>
          <a:xfrm>
            <a:off x="510038" y="2122421"/>
            <a:ext cx="1002535" cy="369332"/>
          </a:xfrm>
          <a:prstGeom prst="rect">
            <a:avLst/>
          </a:prstGeom>
          <a:noFill/>
        </p:spPr>
        <p:txBody>
          <a:bodyPr wrap="square" rtlCol="0">
            <a:spAutoFit/>
          </a:bodyPr>
          <a:lstStyle/>
          <a:p>
            <a:r>
              <a:rPr lang="en-US" sz="1400" dirty="0">
                <a:solidFill>
                  <a:srgbClr val="00B0F0"/>
                </a:solidFill>
              </a:rPr>
              <a:t>PART</a:t>
            </a:r>
            <a:r>
              <a:rPr lang="en-US" dirty="0">
                <a:solidFill>
                  <a:schemeClr val="tx2">
                    <a:lumMod val="50000"/>
                  </a:schemeClr>
                </a:solidFill>
              </a:rPr>
              <a:t> </a:t>
            </a:r>
            <a:r>
              <a:rPr lang="en-US" dirty="0">
                <a:solidFill>
                  <a:srgbClr val="00B0F0"/>
                </a:solidFill>
              </a:rPr>
              <a:t>1</a:t>
            </a:r>
          </a:p>
        </p:txBody>
      </p:sp>
      <p:sp>
        <p:nvSpPr>
          <p:cNvPr id="23" name="TextBox 22">
            <a:extLst>
              <a:ext uri="{FF2B5EF4-FFF2-40B4-BE49-F238E27FC236}">
                <a16:creationId xmlns:a16="http://schemas.microsoft.com/office/drawing/2014/main" id="{21D0A1B2-4863-A364-E153-5581F374493A}"/>
              </a:ext>
            </a:extLst>
          </p:cNvPr>
          <p:cNvSpPr txBox="1"/>
          <p:nvPr/>
        </p:nvSpPr>
        <p:spPr>
          <a:xfrm>
            <a:off x="1835448" y="2573015"/>
            <a:ext cx="9647514" cy="369332"/>
          </a:xfrm>
          <a:prstGeom prst="rect">
            <a:avLst/>
          </a:prstGeom>
          <a:noFill/>
        </p:spPr>
        <p:txBody>
          <a:bodyPr wrap="square" rtlCol="0">
            <a:spAutoFit/>
          </a:bodyPr>
          <a:lstStyle/>
          <a:p>
            <a:r>
              <a:rPr lang="en-US" dirty="0"/>
              <a:t>engine = </a:t>
            </a:r>
            <a:r>
              <a:rPr lang="en-US" dirty="0" err="1"/>
              <a:t>create_engine</a:t>
            </a:r>
            <a:r>
              <a:rPr lang="en-US" dirty="0"/>
              <a:t>('</a:t>
            </a:r>
            <a:r>
              <a:rPr lang="en-US" dirty="0" err="1"/>
              <a:t>mysql+pymysql</a:t>
            </a:r>
            <a:r>
              <a:rPr lang="en-US" dirty="0"/>
              <a:t>://</a:t>
            </a:r>
            <a:r>
              <a:rPr lang="en-US" dirty="0" err="1"/>
              <a:t>root:vip@Localhost</a:t>
            </a:r>
            <a:r>
              <a:rPr lang="en-US" dirty="0"/>
              <a:t>/</a:t>
            </a:r>
            <a:r>
              <a:rPr lang="en-US" dirty="0" err="1"/>
              <a:t>retail_orders</a:t>
            </a:r>
            <a:r>
              <a:rPr lang="en-US" dirty="0"/>
              <a:t>’)</a:t>
            </a:r>
          </a:p>
        </p:txBody>
      </p:sp>
      <p:sp>
        <p:nvSpPr>
          <p:cNvPr id="26" name="Left Brace 25">
            <a:extLst>
              <a:ext uri="{FF2B5EF4-FFF2-40B4-BE49-F238E27FC236}">
                <a16:creationId xmlns:a16="http://schemas.microsoft.com/office/drawing/2014/main" id="{13DDAB70-5F23-285E-37AC-3E872BFBCB1A}"/>
              </a:ext>
            </a:extLst>
          </p:cNvPr>
          <p:cNvSpPr/>
          <p:nvPr/>
        </p:nvSpPr>
        <p:spPr>
          <a:xfrm rot="16200000">
            <a:off x="5201842" y="2342595"/>
            <a:ext cx="375536" cy="16472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E0A81BEA-9EE4-28B2-B3E2-549EA589FFE9}"/>
              </a:ext>
            </a:extLst>
          </p:cNvPr>
          <p:cNvSpPr txBox="1"/>
          <p:nvPr/>
        </p:nvSpPr>
        <p:spPr>
          <a:xfrm>
            <a:off x="4788370" y="3314277"/>
            <a:ext cx="1307630" cy="307777"/>
          </a:xfrm>
          <a:prstGeom prst="rect">
            <a:avLst/>
          </a:prstGeom>
          <a:noFill/>
        </p:spPr>
        <p:txBody>
          <a:bodyPr wrap="square" rtlCol="0">
            <a:spAutoFit/>
          </a:bodyPr>
          <a:lstStyle/>
          <a:p>
            <a:r>
              <a:rPr lang="en-GB" sz="1400" dirty="0">
                <a:solidFill>
                  <a:srgbClr val="00B0F0"/>
                </a:solidFill>
              </a:rPr>
              <a:t>Driver names</a:t>
            </a:r>
            <a:endParaRPr lang="en-US" sz="1400" dirty="0">
              <a:solidFill>
                <a:srgbClr val="00B0F0"/>
              </a:solidFill>
            </a:endParaRPr>
          </a:p>
        </p:txBody>
      </p:sp>
      <p:sp>
        <p:nvSpPr>
          <p:cNvPr id="28" name="Left Brace 27">
            <a:extLst>
              <a:ext uri="{FF2B5EF4-FFF2-40B4-BE49-F238E27FC236}">
                <a16:creationId xmlns:a16="http://schemas.microsoft.com/office/drawing/2014/main" id="{B9393432-D2A6-0ECA-5774-A0413B232CDA}"/>
              </a:ext>
            </a:extLst>
          </p:cNvPr>
          <p:cNvSpPr/>
          <p:nvPr/>
        </p:nvSpPr>
        <p:spPr>
          <a:xfrm rot="16200000">
            <a:off x="6520919" y="2985758"/>
            <a:ext cx="375536" cy="3757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AEA48E4C-5718-A8DE-362A-841A7D3D5C47}"/>
              </a:ext>
            </a:extLst>
          </p:cNvPr>
          <p:cNvSpPr txBox="1"/>
          <p:nvPr/>
        </p:nvSpPr>
        <p:spPr>
          <a:xfrm>
            <a:off x="6135417" y="3299767"/>
            <a:ext cx="1170991" cy="307777"/>
          </a:xfrm>
          <a:prstGeom prst="rect">
            <a:avLst/>
          </a:prstGeom>
          <a:noFill/>
        </p:spPr>
        <p:txBody>
          <a:bodyPr wrap="square" rtlCol="0">
            <a:spAutoFit/>
          </a:bodyPr>
          <a:lstStyle/>
          <a:p>
            <a:pPr algn="ctr"/>
            <a:r>
              <a:rPr lang="en-GB" sz="1400" dirty="0">
                <a:solidFill>
                  <a:schemeClr val="tx2">
                    <a:lumMod val="50000"/>
                  </a:schemeClr>
                </a:solidFill>
              </a:rPr>
              <a:t> </a:t>
            </a:r>
            <a:r>
              <a:rPr lang="en-GB" sz="1400" dirty="0">
                <a:solidFill>
                  <a:srgbClr val="00B0F0"/>
                </a:solidFill>
              </a:rPr>
              <a:t>username</a:t>
            </a:r>
            <a:endParaRPr lang="en-US" sz="1400" dirty="0">
              <a:solidFill>
                <a:srgbClr val="00B0F0"/>
              </a:solidFill>
            </a:endParaRPr>
          </a:p>
        </p:txBody>
      </p:sp>
      <p:sp>
        <p:nvSpPr>
          <p:cNvPr id="30" name="Left Brace 29">
            <a:extLst>
              <a:ext uri="{FF2B5EF4-FFF2-40B4-BE49-F238E27FC236}">
                <a16:creationId xmlns:a16="http://schemas.microsoft.com/office/drawing/2014/main" id="{093D0DF1-69A0-9D87-7380-9B236D3EFCF6}"/>
              </a:ext>
            </a:extLst>
          </p:cNvPr>
          <p:cNvSpPr/>
          <p:nvPr/>
        </p:nvSpPr>
        <p:spPr>
          <a:xfrm rot="5400000">
            <a:off x="7009298" y="2402795"/>
            <a:ext cx="265928" cy="2948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82EA4EAF-A580-7403-EC41-570D796F9E21}"/>
              </a:ext>
            </a:extLst>
          </p:cNvPr>
          <p:cNvSpPr txBox="1"/>
          <p:nvPr/>
        </p:nvSpPr>
        <p:spPr>
          <a:xfrm>
            <a:off x="6611852" y="2110033"/>
            <a:ext cx="1002536" cy="307777"/>
          </a:xfrm>
          <a:prstGeom prst="rect">
            <a:avLst/>
          </a:prstGeom>
          <a:noFill/>
        </p:spPr>
        <p:txBody>
          <a:bodyPr wrap="square" rtlCol="0">
            <a:spAutoFit/>
          </a:bodyPr>
          <a:lstStyle>
            <a:defPPr>
              <a:defRPr lang="en-US"/>
            </a:defPPr>
            <a:lvl1pPr algn="ctr">
              <a:defRPr sz="1400">
                <a:solidFill>
                  <a:schemeClr val="tx2">
                    <a:lumMod val="50000"/>
                  </a:schemeClr>
                </a:solidFill>
              </a:defRPr>
            </a:lvl1pPr>
          </a:lstStyle>
          <a:p>
            <a:r>
              <a:rPr lang="en-GB" dirty="0">
                <a:solidFill>
                  <a:srgbClr val="00B0F0"/>
                </a:solidFill>
              </a:rPr>
              <a:t>Password</a:t>
            </a:r>
            <a:endParaRPr lang="en-US" dirty="0">
              <a:solidFill>
                <a:srgbClr val="00B0F0"/>
              </a:solidFill>
            </a:endParaRPr>
          </a:p>
        </p:txBody>
      </p:sp>
      <p:sp>
        <p:nvSpPr>
          <p:cNvPr id="32" name="Left Brace 31">
            <a:extLst>
              <a:ext uri="{FF2B5EF4-FFF2-40B4-BE49-F238E27FC236}">
                <a16:creationId xmlns:a16="http://schemas.microsoft.com/office/drawing/2014/main" id="{728BE23B-0EA9-AFFC-D215-70DEB87BCE50}"/>
              </a:ext>
            </a:extLst>
          </p:cNvPr>
          <p:cNvSpPr/>
          <p:nvPr/>
        </p:nvSpPr>
        <p:spPr>
          <a:xfrm rot="16200000">
            <a:off x="7888731" y="2710316"/>
            <a:ext cx="375536" cy="8148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606A36C4-5887-99D4-7E15-C83D3B579C99}"/>
              </a:ext>
            </a:extLst>
          </p:cNvPr>
          <p:cNvSpPr txBox="1"/>
          <p:nvPr/>
        </p:nvSpPr>
        <p:spPr>
          <a:xfrm>
            <a:off x="7457952" y="3308899"/>
            <a:ext cx="1307630" cy="307777"/>
          </a:xfrm>
          <a:prstGeom prst="rect">
            <a:avLst/>
          </a:prstGeom>
          <a:noFill/>
        </p:spPr>
        <p:txBody>
          <a:bodyPr wrap="square" rtlCol="0">
            <a:spAutoFit/>
          </a:bodyPr>
          <a:lstStyle/>
          <a:p>
            <a:pPr algn="ctr"/>
            <a:r>
              <a:rPr lang="en-GB" sz="1400" dirty="0">
                <a:solidFill>
                  <a:schemeClr val="tx2">
                    <a:lumMod val="50000"/>
                  </a:schemeClr>
                </a:solidFill>
              </a:rPr>
              <a:t> </a:t>
            </a:r>
            <a:r>
              <a:rPr lang="en-GB" sz="1400" dirty="0">
                <a:solidFill>
                  <a:srgbClr val="00B0F0"/>
                </a:solidFill>
              </a:rPr>
              <a:t>Server name</a:t>
            </a:r>
            <a:endParaRPr lang="en-US" sz="1400" dirty="0">
              <a:solidFill>
                <a:srgbClr val="00B0F0"/>
              </a:solidFill>
            </a:endParaRPr>
          </a:p>
        </p:txBody>
      </p:sp>
      <p:sp>
        <p:nvSpPr>
          <p:cNvPr id="34" name="Left Brace 33">
            <a:extLst>
              <a:ext uri="{FF2B5EF4-FFF2-40B4-BE49-F238E27FC236}">
                <a16:creationId xmlns:a16="http://schemas.microsoft.com/office/drawing/2014/main" id="{01459817-9C4E-C83C-F09D-162D7E859ABD}"/>
              </a:ext>
            </a:extLst>
          </p:cNvPr>
          <p:cNvSpPr/>
          <p:nvPr/>
        </p:nvSpPr>
        <p:spPr>
          <a:xfrm rot="16200000">
            <a:off x="9169535" y="2478945"/>
            <a:ext cx="375536" cy="13076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3789CE53-FA9B-E736-6D75-53139B093E2A}"/>
              </a:ext>
            </a:extLst>
          </p:cNvPr>
          <p:cNvSpPr txBox="1"/>
          <p:nvPr/>
        </p:nvSpPr>
        <p:spPr>
          <a:xfrm>
            <a:off x="8639961" y="3318032"/>
            <a:ext cx="1526406" cy="307777"/>
          </a:xfrm>
          <a:prstGeom prst="rect">
            <a:avLst/>
          </a:prstGeom>
          <a:noFill/>
        </p:spPr>
        <p:txBody>
          <a:bodyPr wrap="square" rtlCol="0">
            <a:spAutoFit/>
          </a:bodyPr>
          <a:lstStyle/>
          <a:p>
            <a:pPr algn="ctr"/>
            <a:r>
              <a:rPr lang="en-GB" sz="1400" dirty="0">
                <a:solidFill>
                  <a:schemeClr val="tx2">
                    <a:lumMod val="50000"/>
                  </a:schemeClr>
                </a:solidFill>
              </a:rPr>
              <a:t> </a:t>
            </a:r>
            <a:r>
              <a:rPr lang="en-GB" sz="1400" dirty="0">
                <a:solidFill>
                  <a:srgbClr val="00B0F0"/>
                </a:solidFill>
              </a:rPr>
              <a:t>Database name</a:t>
            </a:r>
            <a:endParaRPr lang="en-US" sz="1400" dirty="0">
              <a:solidFill>
                <a:srgbClr val="00B0F0"/>
              </a:solidFill>
            </a:endParaRPr>
          </a:p>
        </p:txBody>
      </p:sp>
      <p:sp>
        <p:nvSpPr>
          <p:cNvPr id="36" name="Rectangle: Rounded Corners 35">
            <a:extLst>
              <a:ext uri="{FF2B5EF4-FFF2-40B4-BE49-F238E27FC236}">
                <a16:creationId xmlns:a16="http://schemas.microsoft.com/office/drawing/2014/main" id="{917472C8-4BA6-BF67-9430-DBB59769F4AC}"/>
              </a:ext>
            </a:extLst>
          </p:cNvPr>
          <p:cNvSpPr/>
          <p:nvPr/>
        </p:nvSpPr>
        <p:spPr>
          <a:xfrm>
            <a:off x="455361" y="4327119"/>
            <a:ext cx="11281273" cy="1910393"/>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b="1" dirty="0"/>
          </a:p>
        </p:txBody>
      </p:sp>
      <p:sp>
        <p:nvSpPr>
          <p:cNvPr id="37" name="TextBox 36">
            <a:extLst>
              <a:ext uri="{FF2B5EF4-FFF2-40B4-BE49-F238E27FC236}">
                <a16:creationId xmlns:a16="http://schemas.microsoft.com/office/drawing/2014/main" id="{71A616FE-5E5B-6367-A171-AEEF66053AE8}"/>
              </a:ext>
            </a:extLst>
          </p:cNvPr>
          <p:cNvSpPr txBox="1"/>
          <p:nvPr/>
        </p:nvSpPr>
        <p:spPr>
          <a:xfrm>
            <a:off x="510037" y="4490439"/>
            <a:ext cx="1002535" cy="369332"/>
          </a:xfrm>
          <a:prstGeom prst="rect">
            <a:avLst/>
          </a:prstGeom>
          <a:noFill/>
        </p:spPr>
        <p:txBody>
          <a:bodyPr wrap="square" rtlCol="0">
            <a:spAutoFit/>
          </a:bodyPr>
          <a:lstStyle/>
          <a:p>
            <a:r>
              <a:rPr lang="en-US" sz="1400" dirty="0">
                <a:solidFill>
                  <a:srgbClr val="00B0F0"/>
                </a:solidFill>
              </a:rPr>
              <a:t>PART</a:t>
            </a:r>
            <a:r>
              <a:rPr lang="en-US" dirty="0">
                <a:solidFill>
                  <a:schemeClr val="tx2">
                    <a:lumMod val="50000"/>
                  </a:schemeClr>
                </a:solidFill>
              </a:rPr>
              <a:t> </a:t>
            </a:r>
            <a:r>
              <a:rPr lang="en-US" dirty="0">
                <a:solidFill>
                  <a:srgbClr val="00B0F0"/>
                </a:solidFill>
              </a:rPr>
              <a:t>2</a:t>
            </a:r>
          </a:p>
        </p:txBody>
      </p:sp>
      <p:sp>
        <p:nvSpPr>
          <p:cNvPr id="39" name="TextBox 38">
            <a:extLst>
              <a:ext uri="{FF2B5EF4-FFF2-40B4-BE49-F238E27FC236}">
                <a16:creationId xmlns:a16="http://schemas.microsoft.com/office/drawing/2014/main" id="{CF4EDDCB-26CD-C9BE-B99E-20C01C205C11}"/>
              </a:ext>
            </a:extLst>
          </p:cNvPr>
          <p:cNvSpPr txBox="1"/>
          <p:nvPr/>
        </p:nvSpPr>
        <p:spPr>
          <a:xfrm>
            <a:off x="2365873" y="4888201"/>
            <a:ext cx="6609030" cy="369332"/>
          </a:xfrm>
          <a:prstGeom prst="rect">
            <a:avLst/>
          </a:prstGeom>
          <a:noFill/>
        </p:spPr>
        <p:txBody>
          <a:bodyPr wrap="square">
            <a:spAutoFit/>
          </a:bodyPr>
          <a:lstStyle/>
          <a:p>
            <a:r>
              <a:rPr lang="en-US" dirty="0" err="1"/>
              <a:t>df.to_sql</a:t>
            </a:r>
            <a:r>
              <a:rPr lang="en-US" dirty="0"/>
              <a:t>('orders',</a:t>
            </a:r>
            <a:r>
              <a:rPr lang="en-US" dirty="0" err="1"/>
              <a:t>engine,if_exists</a:t>
            </a:r>
            <a:r>
              <a:rPr lang="en-US" dirty="0"/>
              <a:t>='</a:t>
            </a:r>
            <a:r>
              <a:rPr lang="en-US" dirty="0" err="1"/>
              <a:t>append',index</a:t>
            </a:r>
            <a:r>
              <a:rPr lang="en-US" dirty="0"/>
              <a:t>=False)</a:t>
            </a:r>
          </a:p>
        </p:txBody>
      </p:sp>
      <p:sp>
        <p:nvSpPr>
          <p:cNvPr id="40" name="Left Brace 39">
            <a:extLst>
              <a:ext uri="{FF2B5EF4-FFF2-40B4-BE49-F238E27FC236}">
                <a16:creationId xmlns:a16="http://schemas.microsoft.com/office/drawing/2014/main" id="{3EB01A5B-78AD-1615-9AD0-08C293434094}"/>
              </a:ext>
            </a:extLst>
          </p:cNvPr>
          <p:cNvSpPr/>
          <p:nvPr/>
        </p:nvSpPr>
        <p:spPr>
          <a:xfrm rot="16200000">
            <a:off x="3662384" y="5067122"/>
            <a:ext cx="375536" cy="6725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DD506635-59BE-FA46-19D3-DAA874A007F7}"/>
              </a:ext>
            </a:extLst>
          </p:cNvPr>
          <p:cNvSpPr txBox="1"/>
          <p:nvPr/>
        </p:nvSpPr>
        <p:spPr>
          <a:xfrm>
            <a:off x="2598882" y="620487"/>
            <a:ext cx="6735901" cy="461665"/>
          </a:xfrm>
          <a:prstGeom prst="rect">
            <a:avLst/>
          </a:prstGeom>
          <a:noFill/>
        </p:spPr>
        <p:txBody>
          <a:bodyPr wrap="square" rtlCol="0">
            <a:spAutoFit/>
          </a:bodyPr>
          <a:lstStyle/>
          <a:p>
            <a:pPr algn="ctr"/>
            <a:r>
              <a:rPr lang="en-IN" sz="2400" dirty="0">
                <a:latin typeface="Georgia" panose="02040502050405020303" pitchFamily="18" charset="0"/>
                <a:ea typeface="Cambria" panose="02040503050406030204" pitchFamily="18" charset="0"/>
                <a:cs typeface="+mj-cs"/>
              </a:rPr>
              <a:t>Understanding Step 3  </a:t>
            </a:r>
          </a:p>
        </p:txBody>
      </p:sp>
      <p:sp>
        <p:nvSpPr>
          <p:cNvPr id="42" name="TextBox 41">
            <a:extLst>
              <a:ext uri="{FF2B5EF4-FFF2-40B4-BE49-F238E27FC236}">
                <a16:creationId xmlns:a16="http://schemas.microsoft.com/office/drawing/2014/main" id="{0712CB6E-749B-385D-55EB-9455F07E05B2}"/>
              </a:ext>
            </a:extLst>
          </p:cNvPr>
          <p:cNvSpPr txBox="1"/>
          <p:nvPr/>
        </p:nvSpPr>
        <p:spPr>
          <a:xfrm>
            <a:off x="3225320" y="5540875"/>
            <a:ext cx="1307630" cy="523220"/>
          </a:xfrm>
          <a:prstGeom prst="rect">
            <a:avLst/>
          </a:prstGeom>
          <a:noFill/>
        </p:spPr>
        <p:txBody>
          <a:bodyPr wrap="square" rtlCol="0">
            <a:spAutoFit/>
          </a:bodyPr>
          <a:lstStyle/>
          <a:p>
            <a:pPr algn="ctr"/>
            <a:r>
              <a:rPr lang="en-GB" sz="1400" dirty="0">
                <a:solidFill>
                  <a:srgbClr val="00B0F0"/>
                </a:solidFill>
              </a:rPr>
              <a:t>Blank table with Columns </a:t>
            </a:r>
            <a:endParaRPr lang="en-US" sz="1400" dirty="0">
              <a:solidFill>
                <a:srgbClr val="00B0F0"/>
              </a:solidFill>
            </a:endParaRPr>
          </a:p>
        </p:txBody>
      </p:sp>
      <p:sp>
        <p:nvSpPr>
          <p:cNvPr id="43" name="Left Brace 42">
            <a:extLst>
              <a:ext uri="{FF2B5EF4-FFF2-40B4-BE49-F238E27FC236}">
                <a16:creationId xmlns:a16="http://schemas.microsoft.com/office/drawing/2014/main" id="{3674C58B-42AF-4F54-E9F7-9280579094C0}"/>
              </a:ext>
            </a:extLst>
          </p:cNvPr>
          <p:cNvSpPr/>
          <p:nvPr/>
        </p:nvSpPr>
        <p:spPr>
          <a:xfrm rot="5400000">
            <a:off x="2798315" y="4365423"/>
            <a:ext cx="265928" cy="8829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Left Brace 43">
            <a:extLst>
              <a:ext uri="{FF2B5EF4-FFF2-40B4-BE49-F238E27FC236}">
                <a16:creationId xmlns:a16="http://schemas.microsoft.com/office/drawing/2014/main" id="{72D6DD74-5D15-6447-929F-E04C26AB6408}"/>
              </a:ext>
            </a:extLst>
          </p:cNvPr>
          <p:cNvSpPr/>
          <p:nvPr/>
        </p:nvSpPr>
        <p:spPr>
          <a:xfrm rot="5400000">
            <a:off x="4505928" y="4506439"/>
            <a:ext cx="265928" cy="6185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9771DB16-61CD-55DC-2B66-29253C478322}"/>
              </a:ext>
            </a:extLst>
          </p:cNvPr>
          <p:cNvSpPr txBox="1"/>
          <p:nvPr/>
        </p:nvSpPr>
        <p:spPr>
          <a:xfrm>
            <a:off x="2489812" y="4374962"/>
            <a:ext cx="859447" cy="307777"/>
          </a:xfrm>
          <a:prstGeom prst="rect">
            <a:avLst/>
          </a:prstGeom>
          <a:noFill/>
        </p:spPr>
        <p:txBody>
          <a:bodyPr wrap="square" rtlCol="0">
            <a:spAutoFit/>
          </a:bodyPr>
          <a:lstStyle/>
          <a:p>
            <a:r>
              <a:rPr lang="en-GB" sz="1400" dirty="0">
                <a:solidFill>
                  <a:srgbClr val="00B0F0"/>
                </a:solidFill>
              </a:rPr>
              <a:t>method</a:t>
            </a:r>
            <a:endParaRPr lang="en-US" sz="1400" dirty="0">
              <a:solidFill>
                <a:srgbClr val="00B0F0"/>
              </a:solidFill>
            </a:endParaRPr>
          </a:p>
        </p:txBody>
      </p:sp>
      <p:sp>
        <p:nvSpPr>
          <p:cNvPr id="46" name="Left Brace 45">
            <a:extLst>
              <a:ext uri="{FF2B5EF4-FFF2-40B4-BE49-F238E27FC236}">
                <a16:creationId xmlns:a16="http://schemas.microsoft.com/office/drawing/2014/main" id="{40F1B2CD-EBFA-0D79-675E-3782E9A0D698}"/>
              </a:ext>
            </a:extLst>
          </p:cNvPr>
          <p:cNvSpPr/>
          <p:nvPr/>
        </p:nvSpPr>
        <p:spPr>
          <a:xfrm rot="5400000">
            <a:off x="6527639" y="3281479"/>
            <a:ext cx="265928" cy="3075519"/>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C72EA0DC-64DC-1AE3-B7F3-E717484F467C}"/>
              </a:ext>
            </a:extLst>
          </p:cNvPr>
          <p:cNvSpPr txBox="1"/>
          <p:nvPr/>
        </p:nvSpPr>
        <p:spPr>
          <a:xfrm>
            <a:off x="6256814" y="4361274"/>
            <a:ext cx="859447" cy="307777"/>
          </a:xfrm>
          <a:prstGeom prst="rect">
            <a:avLst/>
          </a:prstGeom>
          <a:noFill/>
        </p:spPr>
        <p:txBody>
          <a:bodyPr wrap="square" rtlCol="0">
            <a:spAutoFit/>
          </a:bodyPr>
          <a:lstStyle/>
          <a:p>
            <a:r>
              <a:rPr lang="en-GB" sz="1400" dirty="0">
                <a:solidFill>
                  <a:srgbClr val="00B0F0"/>
                </a:solidFill>
              </a:rPr>
              <a:t>method</a:t>
            </a:r>
            <a:endParaRPr lang="en-US" sz="1400" dirty="0">
              <a:solidFill>
                <a:srgbClr val="00B0F0"/>
              </a:solidFill>
            </a:endParaRPr>
          </a:p>
        </p:txBody>
      </p:sp>
      <p:sp>
        <p:nvSpPr>
          <p:cNvPr id="48" name="TextBox 47">
            <a:extLst>
              <a:ext uri="{FF2B5EF4-FFF2-40B4-BE49-F238E27FC236}">
                <a16:creationId xmlns:a16="http://schemas.microsoft.com/office/drawing/2014/main" id="{B10918B1-091A-A966-2FC8-8F0058B4FA14}"/>
              </a:ext>
            </a:extLst>
          </p:cNvPr>
          <p:cNvSpPr txBox="1"/>
          <p:nvPr/>
        </p:nvSpPr>
        <p:spPr>
          <a:xfrm>
            <a:off x="4186408" y="4418059"/>
            <a:ext cx="1018278" cy="307777"/>
          </a:xfrm>
          <a:prstGeom prst="rect">
            <a:avLst/>
          </a:prstGeom>
          <a:noFill/>
        </p:spPr>
        <p:txBody>
          <a:bodyPr wrap="square" rtlCol="0">
            <a:spAutoFit/>
          </a:bodyPr>
          <a:lstStyle/>
          <a:p>
            <a:r>
              <a:rPr lang="en-GB" sz="1400" dirty="0">
                <a:solidFill>
                  <a:srgbClr val="00B0F0"/>
                </a:solidFill>
              </a:rPr>
              <a:t>DB Object</a:t>
            </a:r>
            <a:endParaRPr lang="en-US" sz="1400" dirty="0">
              <a:solidFill>
                <a:srgbClr val="00B0F0"/>
              </a:solidFill>
            </a:endParaRPr>
          </a:p>
        </p:txBody>
      </p:sp>
    </p:spTree>
    <p:extLst>
      <p:ext uri="{BB962C8B-B14F-4D97-AF65-F5344CB8AC3E}">
        <p14:creationId xmlns:p14="http://schemas.microsoft.com/office/powerpoint/2010/main" val="308348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F7125-54BF-8397-C3A5-AB41DEEB83B2}"/>
              </a:ext>
            </a:extLst>
          </p:cNvPr>
          <p:cNvSpPr txBox="1"/>
          <p:nvPr/>
        </p:nvSpPr>
        <p:spPr>
          <a:xfrm>
            <a:off x="3664022" y="1085"/>
            <a:ext cx="4841921" cy="707886"/>
          </a:xfrm>
          <a:prstGeom prst="rect">
            <a:avLst/>
          </a:prstGeom>
          <a:noFill/>
        </p:spPr>
        <p:txBody>
          <a:bodyPr wrap="square" rtlCol="0">
            <a:spAutoFit/>
          </a:bodyPr>
          <a:lstStyle/>
          <a:p>
            <a:pPr algn="ctr"/>
            <a:r>
              <a:rPr lang="en-IN" sz="4000" dirty="0">
                <a:latin typeface="Georgia" panose="02040502050405020303" pitchFamily="18" charset="0"/>
                <a:ea typeface="Cambria" panose="02040503050406030204" pitchFamily="18" charset="0"/>
                <a:cs typeface="+mj-cs"/>
              </a:rPr>
              <a:t>PART 4</a:t>
            </a:r>
          </a:p>
        </p:txBody>
      </p:sp>
      <p:sp>
        <p:nvSpPr>
          <p:cNvPr id="3" name="TextBox 2">
            <a:extLst>
              <a:ext uri="{FF2B5EF4-FFF2-40B4-BE49-F238E27FC236}">
                <a16:creationId xmlns:a16="http://schemas.microsoft.com/office/drawing/2014/main" id="{ACDCBFFD-46BF-3B83-455D-0A3E7809B096}"/>
              </a:ext>
            </a:extLst>
          </p:cNvPr>
          <p:cNvSpPr txBox="1"/>
          <p:nvPr/>
        </p:nvSpPr>
        <p:spPr>
          <a:xfrm>
            <a:off x="3664022" y="708971"/>
            <a:ext cx="4841921" cy="461665"/>
          </a:xfrm>
          <a:prstGeom prst="rect">
            <a:avLst/>
          </a:prstGeom>
          <a:noFill/>
        </p:spPr>
        <p:txBody>
          <a:bodyPr wrap="square" rtlCol="0">
            <a:spAutoFit/>
          </a:bodyPr>
          <a:lstStyle/>
          <a:p>
            <a:pPr algn="ctr"/>
            <a:r>
              <a:rPr lang="en-IN" sz="2400" dirty="0">
                <a:latin typeface="Georgia" panose="02040502050405020303" pitchFamily="18" charset="0"/>
                <a:ea typeface="Cambria" panose="02040503050406030204" pitchFamily="18" charset="0"/>
                <a:cs typeface="+mj-cs"/>
              </a:rPr>
              <a:t>Data Analysis with MySQL </a:t>
            </a:r>
          </a:p>
        </p:txBody>
      </p:sp>
      <p:sp>
        <p:nvSpPr>
          <p:cNvPr id="16" name="TextBox 15">
            <a:extLst>
              <a:ext uri="{FF2B5EF4-FFF2-40B4-BE49-F238E27FC236}">
                <a16:creationId xmlns:a16="http://schemas.microsoft.com/office/drawing/2014/main" id="{F91D98F0-7516-491C-F6F2-B7AEEDC62872}"/>
              </a:ext>
            </a:extLst>
          </p:cNvPr>
          <p:cNvSpPr txBox="1"/>
          <p:nvPr/>
        </p:nvSpPr>
        <p:spPr>
          <a:xfrm>
            <a:off x="881349" y="1322024"/>
            <a:ext cx="7624594" cy="369332"/>
          </a:xfrm>
          <a:prstGeom prst="rect">
            <a:avLst/>
          </a:prstGeom>
          <a:noFill/>
        </p:spPr>
        <p:txBody>
          <a:bodyPr wrap="square" rtlCol="0">
            <a:spAutoFit/>
          </a:bodyPr>
          <a:lstStyle/>
          <a:p>
            <a:r>
              <a:rPr lang="en-GB" dirty="0"/>
              <a:t>#1. Find Top 10 highest revenue generating products</a:t>
            </a:r>
            <a:endParaRPr lang="en-US" dirty="0"/>
          </a:p>
        </p:txBody>
      </p:sp>
      <p:pic>
        <p:nvPicPr>
          <p:cNvPr id="18" name="Picture 17" descr="A white background with black text&#10;&#10;Description automatically generated">
            <a:extLst>
              <a:ext uri="{FF2B5EF4-FFF2-40B4-BE49-F238E27FC236}">
                <a16:creationId xmlns:a16="http://schemas.microsoft.com/office/drawing/2014/main" id="{77018B9B-D0DB-A0F0-2623-8D1F4705E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689" y="1783690"/>
            <a:ext cx="8383205" cy="1239302"/>
          </a:xfrm>
          <a:prstGeom prst="rect">
            <a:avLst/>
          </a:prstGeom>
        </p:spPr>
      </p:pic>
      <p:graphicFrame>
        <p:nvGraphicFramePr>
          <p:cNvPr id="21" name="Chart 20">
            <a:extLst>
              <a:ext uri="{FF2B5EF4-FFF2-40B4-BE49-F238E27FC236}">
                <a16:creationId xmlns:a16="http://schemas.microsoft.com/office/drawing/2014/main" id="{8217FCCE-6C65-79BA-2BC0-B5C848255759}"/>
              </a:ext>
            </a:extLst>
          </p:cNvPr>
          <p:cNvGraphicFramePr/>
          <p:nvPr>
            <p:extLst>
              <p:ext uri="{D42A27DB-BD31-4B8C-83A1-F6EECF244321}">
                <p14:modId xmlns:p14="http://schemas.microsoft.com/office/powerpoint/2010/main" val="2737897883"/>
              </p:ext>
            </p:extLst>
          </p:nvPr>
        </p:nvGraphicFramePr>
        <p:xfrm>
          <a:off x="881349" y="3012456"/>
          <a:ext cx="10121421" cy="38339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763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F7125-54BF-8397-C3A5-AB41DEEB83B2}"/>
              </a:ext>
            </a:extLst>
          </p:cNvPr>
          <p:cNvSpPr txBox="1"/>
          <p:nvPr/>
        </p:nvSpPr>
        <p:spPr>
          <a:xfrm>
            <a:off x="-98521" y="15144"/>
            <a:ext cx="1552747" cy="461665"/>
          </a:xfrm>
          <a:prstGeom prst="rect">
            <a:avLst/>
          </a:prstGeom>
          <a:noFill/>
        </p:spPr>
        <p:txBody>
          <a:bodyPr wrap="square" rtlCol="0">
            <a:spAutoFit/>
          </a:bodyPr>
          <a:lstStyle/>
          <a:p>
            <a:pPr algn="ctr"/>
            <a:r>
              <a:rPr lang="en-IN" sz="2400" dirty="0">
                <a:latin typeface="Georgia" panose="02040502050405020303" pitchFamily="18" charset="0"/>
                <a:ea typeface="Cambria" panose="02040503050406030204" pitchFamily="18" charset="0"/>
                <a:cs typeface="+mj-cs"/>
              </a:rPr>
              <a:t>PART 4</a:t>
            </a:r>
          </a:p>
        </p:txBody>
      </p:sp>
      <p:sp>
        <p:nvSpPr>
          <p:cNvPr id="16" name="TextBox 15">
            <a:extLst>
              <a:ext uri="{FF2B5EF4-FFF2-40B4-BE49-F238E27FC236}">
                <a16:creationId xmlns:a16="http://schemas.microsoft.com/office/drawing/2014/main" id="{F91D98F0-7516-491C-F6F2-B7AEEDC62872}"/>
              </a:ext>
            </a:extLst>
          </p:cNvPr>
          <p:cNvSpPr txBox="1"/>
          <p:nvPr/>
        </p:nvSpPr>
        <p:spPr>
          <a:xfrm>
            <a:off x="351618" y="590063"/>
            <a:ext cx="7624594" cy="369332"/>
          </a:xfrm>
          <a:prstGeom prst="rect">
            <a:avLst/>
          </a:prstGeom>
          <a:noFill/>
        </p:spPr>
        <p:txBody>
          <a:bodyPr wrap="square" rtlCol="0">
            <a:spAutoFit/>
          </a:bodyPr>
          <a:lstStyle/>
          <a:p>
            <a:r>
              <a:rPr lang="en-GB" dirty="0"/>
              <a:t>#2. Find Top 5 highest Selling Products in each region</a:t>
            </a:r>
            <a:endParaRPr lang="en-US" dirty="0"/>
          </a:p>
        </p:txBody>
      </p:sp>
      <p:pic>
        <p:nvPicPr>
          <p:cNvPr id="5" name="Picture 4" descr="A white background with black text&#10;&#10;Description automatically generated">
            <a:extLst>
              <a:ext uri="{FF2B5EF4-FFF2-40B4-BE49-F238E27FC236}">
                <a16:creationId xmlns:a16="http://schemas.microsoft.com/office/drawing/2014/main" id="{8C06BE8F-850A-405C-3F9F-72479F04A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34" y="967327"/>
            <a:ext cx="7778500" cy="1857634"/>
          </a:xfrm>
          <a:prstGeom prst="rect">
            <a:avLst/>
          </a:prstGeom>
        </p:spPr>
      </p:pic>
      <p:graphicFrame>
        <p:nvGraphicFramePr>
          <p:cNvPr id="10" name="Chart 9">
            <a:extLst>
              <a:ext uri="{FF2B5EF4-FFF2-40B4-BE49-F238E27FC236}">
                <a16:creationId xmlns:a16="http://schemas.microsoft.com/office/drawing/2014/main" id="{D60D1F72-B31C-26A1-D3FD-5505933A43D7}"/>
              </a:ext>
            </a:extLst>
          </p:cNvPr>
          <p:cNvGraphicFramePr/>
          <p:nvPr>
            <p:extLst>
              <p:ext uri="{D42A27DB-BD31-4B8C-83A1-F6EECF244321}">
                <p14:modId xmlns:p14="http://schemas.microsoft.com/office/powerpoint/2010/main" val="4126181598"/>
              </p:ext>
            </p:extLst>
          </p:nvPr>
        </p:nvGraphicFramePr>
        <p:xfrm>
          <a:off x="249555" y="2612335"/>
          <a:ext cx="11692890" cy="41390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229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F7125-54BF-8397-C3A5-AB41DEEB83B2}"/>
              </a:ext>
            </a:extLst>
          </p:cNvPr>
          <p:cNvSpPr txBox="1"/>
          <p:nvPr/>
        </p:nvSpPr>
        <p:spPr>
          <a:xfrm>
            <a:off x="-98521" y="15144"/>
            <a:ext cx="1552747" cy="461665"/>
          </a:xfrm>
          <a:prstGeom prst="rect">
            <a:avLst/>
          </a:prstGeom>
          <a:noFill/>
        </p:spPr>
        <p:txBody>
          <a:bodyPr wrap="square" rtlCol="0">
            <a:spAutoFit/>
          </a:bodyPr>
          <a:lstStyle/>
          <a:p>
            <a:pPr algn="ctr"/>
            <a:r>
              <a:rPr lang="en-IN" sz="2400" dirty="0">
                <a:latin typeface="Georgia" panose="02040502050405020303" pitchFamily="18" charset="0"/>
                <a:ea typeface="Cambria" panose="02040503050406030204" pitchFamily="18" charset="0"/>
                <a:cs typeface="+mj-cs"/>
              </a:rPr>
              <a:t>PART 4</a:t>
            </a:r>
          </a:p>
        </p:txBody>
      </p:sp>
      <p:sp>
        <p:nvSpPr>
          <p:cNvPr id="16" name="TextBox 15">
            <a:extLst>
              <a:ext uri="{FF2B5EF4-FFF2-40B4-BE49-F238E27FC236}">
                <a16:creationId xmlns:a16="http://schemas.microsoft.com/office/drawing/2014/main" id="{F91D98F0-7516-491C-F6F2-B7AEEDC62872}"/>
              </a:ext>
            </a:extLst>
          </p:cNvPr>
          <p:cNvSpPr txBox="1"/>
          <p:nvPr/>
        </p:nvSpPr>
        <p:spPr>
          <a:xfrm>
            <a:off x="351617" y="590063"/>
            <a:ext cx="10433895" cy="369332"/>
          </a:xfrm>
          <a:prstGeom prst="rect">
            <a:avLst/>
          </a:prstGeom>
          <a:noFill/>
        </p:spPr>
        <p:txBody>
          <a:bodyPr wrap="square" rtlCol="0">
            <a:spAutoFit/>
          </a:bodyPr>
          <a:lstStyle/>
          <a:p>
            <a:r>
              <a:rPr lang="en-GB" dirty="0"/>
              <a:t>#3 Find Month over month growth comparison for 2022 and 2023 sales </a:t>
            </a:r>
            <a:r>
              <a:rPr lang="en-GB" dirty="0" err="1"/>
              <a:t>eg</a:t>
            </a:r>
            <a:r>
              <a:rPr lang="en-GB" dirty="0"/>
              <a:t>: </a:t>
            </a:r>
            <a:r>
              <a:rPr lang="en-GB" dirty="0" err="1"/>
              <a:t>jan</a:t>
            </a:r>
            <a:r>
              <a:rPr lang="en-GB" dirty="0"/>
              <a:t> 2022 vs </a:t>
            </a:r>
            <a:r>
              <a:rPr lang="en-GB" dirty="0" err="1"/>
              <a:t>jan</a:t>
            </a:r>
            <a:r>
              <a:rPr lang="en-GB" dirty="0"/>
              <a:t> 2023</a:t>
            </a:r>
            <a:endParaRPr lang="en-US" dirty="0"/>
          </a:p>
        </p:txBody>
      </p:sp>
      <p:pic>
        <p:nvPicPr>
          <p:cNvPr id="4" name="Picture 3" descr="A white background with text and numbers&#10;&#10;Description automatically generated">
            <a:extLst>
              <a:ext uri="{FF2B5EF4-FFF2-40B4-BE49-F238E27FC236}">
                <a16:creationId xmlns:a16="http://schemas.microsoft.com/office/drawing/2014/main" id="{A34E78DF-4340-12D1-0D17-016A8B835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33" y="1043747"/>
            <a:ext cx="7125694" cy="2172003"/>
          </a:xfrm>
          <a:prstGeom prst="rect">
            <a:avLst/>
          </a:prstGeom>
        </p:spPr>
      </p:pic>
      <p:graphicFrame>
        <p:nvGraphicFramePr>
          <p:cNvPr id="8" name="Chart 7">
            <a:extLst>
              <a:ext uri="{FF2B5EF4-FFF2-40B4-BE49-F238E27FC236}">
                <a16:creationId xmlns:a16="http://schemas.microsoft.com/office/drawing/2014/main" id="{063ABD77-3450-EA09-6E33-D9D8AA68A58C}"/>
              </a:ext>
            </a:extLst>
          </p:cNvPr>
          <p:cNvGraphicFramePr/>
          <p:nvPr>
            <p:extLst>
              <p:ext uri="{D42A27DB-BD31-4B8C-83A1-F6EECF244321}">
                <p14:modId xmlns:p14="http://schemas.microsoft.com/office/powerpoint/2010/main" val="3798418213"/>
              </p:ext>
            </p:extLst>
          </p:nvPr>
        </p:nvGraphicFramePr>
        <p:xfrm>
          <a:off x="317191" y="3335907"/>
          <a:ext cx="11557617" cy="34403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3372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682</TotalTime>
  <Words>687</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Aptos Narrow</vt:lpstr>
      <vt:lpstr>Arial</vt:lpstr>
      <vt:lpstr>Bookman Old Style</vt:lpstr>
      <vt:lpstr>Georgia</vt:lpstr>
      <vt:lpstr>Georgia Pro Light</vt:lpstr>
      <vt:lpstr>Rockwell</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Kavithalaya</dc:creator>
  <cp:lastModifiedBy>vineet patyal</cp:lastModifiedBy>
  <cp:revision>13</cp:revision>
  <dcterms:created xsi:type="dcterms:W3CDTF">2021-07-14T12:15:07Z</dcterms:created>
  <dcterms:modified xsi:type="dcterms:W3CDTF">2024-05-17T08:09:43Z</dcterms:modified>
</cp:coreProperties>
</file>