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92" d="100"/>
          <a:sy n="92" d="100"/>
        </p:scale>
        <p:origin x="822" y="78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E21C8979-DCB4-40E8-B197-5A4C9E21EB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36F88208-84DC-4EF5-B655-94DB01BA4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F3702CC2-1F60-4FA6-85B3-289E04FC5A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8A26A31A-9A32-4332-880E-8D2636CF0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E708BDDA-126C-45D3-B628-4A08593D3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935B7B8F-8B18-4F51-B936-94F0CE96C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D69C22DF-4285-4D2D-BBC6-7BB31FB53D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70514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5081A89A-6C56-4E4F-BFD3-300D6FDB9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643562B9-B351-46FB-857F-D0B1D86C16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659CA4A0-B3F2-4E82-A9DD-EB0239050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F86A8ACC-4A68-4EC0-B9C7-47079FCDF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0CB06A3-52FF-407F-A230-9EC8851B7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Creditandfraudrisk_logo-RGB.eps">
            <a:extLst>
              <a:ext uri="{FF2B5EF4-FFF2-40B4-BE49-F238E27FC236}">
                <a16:creationId xmlns:a16="http://schemas.microsoft.com/office/drawing/2014/main" id="{3C266FD3-7494-4EF3-9BED-B565AA8B1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120D21A-8F62-42F8-B18A-CFE93FA6E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CC4744A-C65B-4550-B2B2-55C73895B7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A4CC9A95-2EB8-4AD7-83F4-265B6AE85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A635D8B7-6C79-4AD0-949C-4B2E009BC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37375F4B-E0E2-4FCC-8C87-597AAC3DB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1A0B52FE-6A80-42C0-9861-2BD12A790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This 2020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/>
              <a:t>Final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75321"/>
              </p:ext>
            </p:extLst>
          </p:nvPr>
        </p:nvGraphicFramePr>
        <p:xfrm>
          <a:off x="311729" y="2530475"/>
          <a:ext cx="8502295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Vineet </a:t>
                      </a:r>
                      <a:r>
                        <a:rPr lang="en-US" dirty="0" err="1" smtClean="0"/>
                        <a:t>Singla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170103078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9991425781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vinee170103078@iitg.ac.in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Prabhandam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170103045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7386131130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suhas170103045@iitg.ac.in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Selection using Correlation Matrix and Univariate </a:t>
            </a:r>
            <a:r>
              <a:rPr lang="en-US" dirty="0">
                <a:latin typeface="Calibri" panose="020F0502020204030204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itchFamily="34" charset="0"/>
              </a:rPr>
              <a:t>KNNImputer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 for numerical data, </a:t>
            </a:r>
            <a:r>
              <a:rPr lang="en-US" dirty="0" err="1" smtClean="0">
                <a:latin typeface="Calibri" panose="020F0502020204030204" pitchFamily="34" charset="0"/>
              </a:rPr>
              <a:t>SimpleImputer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</a:rPr>
              <a:t>strategy = '</a:t>
            </a:r>
            <a:r>
              <a:rPr lang="en-US" dirty="0" err="1">
                <a:latin typeface="Calibri" panose="020F0502020204030204" pitchFamily="34" charset="0"/>
              </a:rPr>
              <a:t>most_frequent</a:t>
            </a:r>
            <a:r>
              <a:rPr lang="en-US" dirty="0" smtClean="0">
                <a:latin typeface="Calibri" panose="020F0502020204030204" pitchFamily="34" charset="0"/>
              </a:rPr>
              <a:t>') for categorical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Feature scaling using </a:t>
            </a:r>
            <a:r>
              <a:rPr lang="en-US" dirty="0" err="1" smtClean="0">
                <a:latin typeface="Calibri" panose="020F0502020204030204" pitchFamily="34" charset="0"/>
              </a:rPr>
              <a:t>MinMaxScaler</a:t>
            </a:r>
            <a:r>
              <a:rPr lang="en-US" dirty="0" smtClean="0">
                <a:latin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Random Forest and Weighted Logistic Regression (as data is highly skewed)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Model Tuning and Optimization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strategy employed to decide the final list for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submission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Imputing the missing data using KNN Imputer for numerical data and Simple Imputer with strategy as most frequent for categorical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Removing the highly correlated columns(correlation coefficient &gt;0.8) using Correlation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Selecting top 20 important features using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Using weights in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logisitic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regression because of highly skewed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logic/model/strategy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8" y="1068271"/>
            <a:ext cx="750015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</a:rPr>
              <a:t>fee_type_grp_reduced_fee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(formed from one hot encoding of ‘</a:t>
            </a:r>
            <a:r>
              <a:rPr lang="en-US" sz="1400" dirty="0" err="1" smtClean="0">
                <a:latin typeface="Calibri" panose="020F0502020204030204" pitchFamily="34" charset="0"/>
              </a:rPr>
              <a:t>fee_type_grp</a:t>
            </a:r>
            <a:r>
              <a:rPr lang="en-US" sz="1400" dirty="0" smtClean="0">
                <a:latin typeface="Calibri" panose="020F0502020204030204" pitchFamily="34" charset="0"/>
              </a:rPr>
              <a:t>’ </a:t>
            </a:r>
            <a:r>
              <a:rPr lang="en-US" sz="1400" dirty="0" err="1" smtClean="0">
                <a:latin typeface="Calibri" panose="020F0502020204030204" pitchFamily="34" charset="0"/>
              </a:rPr>
              <a:t>categorial</a:t>
            </a:r>
            <a:r>
              <a:rPr lang="en-US" sz="1400" dirty="0" smtClean="0">
                <a:latin typeface="Calibri" panose="020F0502020204030204" pitchFamily="34" charset="0"/>
              </a:rPr>
              <a:t> feature for ‘</a:t>
            </a:r>
            <a:r>
              <a:rPr lang="en-US" sz="1400" dirty="0" err="1" smtClean="0">
                <a:latin typeface="Calibri" panose="020F0502020204030204" pitchFamily="34" charset="0"/>
              </a:rPr>
              <a:t>reduced_fee</a:t>
            </a:r>
            <a:r>
              <a:rPr lang="en-US" sz="1400" dirty="0" smtClean="0">
                <a:latin typeface="Calibri" panose="020F0502020204030204" pitchFamily="34" charset="0"/>
              </a:rPr>
              <a:t>’ category) </a:t>
            </a:r>
            <a:endParaRPr lang="en-US" sz="1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pre6m_cust_travel_cnt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</a:rPr>
              <a:t>flag_top_ed_spender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Customer Low Quality indicator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</a:rPr>
              <a:t>min_pay_ind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pre6m_cust_travel_amt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pre6m_cust_non_disc_cnt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4 pre6m_cust_spend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cnsumr_chrg_avg_credit_12m_amt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</a:rPr>
              <a:t>direct_debit_ind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alibri" panose="020F0502020204030204" pitchFamily="34" charset="0"/>
              </a:rPr>
              <a:t>fee_type_grp_no_fee</a:t>
            </a:r>
            <a:r>
              <a:rPr lang="en-US" sz="1400" dirty="0" smtClean="0">
                <a:latin typeface="Calibri" panose="020F0502020204030204" pitchFamily="34" charset="0"/>
              </a:rPr>
              <a:t> (</a:t>
            </a:r>
            <a:r>
              <a:rPr lang="en-US" sz="1400" dirty="0">
                <a:latin typeface="Calibri" panose="020F0502020204030204" pitchFamily="34" charset="0"/>
              </a:rPr>
              <a:t>formed from one hot encoding of ‘</a:t>
            </a:r>
            <a:r>
              <a:rPr lang="en-US" sz="1400" dirty="0" err="1">
                <a:latin typeface="Calibri" panose="020F0502020204030204" pitchFamily="34" charset="0"/>
              </a:rPr>
              <a:t>fee_type_grp</a:t>
            </a:r>
            <a:r>
              <a:rPr lang="en-US" sz="1400" dirty="0">
                <a:latin typeface="Calibri" panose="020F0502020204030204" pitchFamily="34" charset="0"/>
              </a:rPr>
              <a:t>’ </a:t>
            </a:r>
            <a:r>
              <a:rPr lang="en-US" sz="1400" dirty="0" err="1">
                <a:latin typeface="Calibri" panose="020F0502020204030204" pitchFamily="34" charset="0"/>
              </a:rPr>
              <a:t>categorial</a:t>
            </a:r>
            <a:r>
              <a:rPr lang="en-US" sz="1400" dirty="0">
                <a:latin typeface="Calibri" panose="020F0502020204030204" pitchFamily="34" charset="0"/>
              </a:rPr>
              <a:t> feature for </a:t>
            </a:r>
            <a:r>
              <a:rPr lang="en-US" sz="1400" dirty="0" smtClean="0">
                <a:latin typeface="Calibri" panose="020F0502020204030204" pitchFamily="34" charset="0"/>
              </a:rPr>
              <a:t>‘</a:t>
            </a:r>
            <a:r>
              <a:rPr lang="en-US" sz="1400" dirty="0" err="1" smtClean="0">
                <a:latin typeface="Calibri" panose="020F0502020204030204" pitchFamily="34" charset="0"/>
              </a:rPr>
              <a:t>no_fee</a:t>
            </a:r>
            <a:r>
              <a:rPr lang="en-US" sz="1400" dirty="0">
                <a:latin typeface="Calibri" panose="020F0502020204030204" pitchFamily="34" charset="0"/>
              </a:rPr>
              <a:t>’ category</a:t>
            </a:r>
            <a:r>
              <a:rPr lang="en-US" sz="1400" dirty="0" smtClean="0">
                <a:latin typeface="Calibri" panose="020F0502020204030204" pitchFamily="34" charset="0"/>
              </a:rPr>
              <a:t>)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Why do you think this is the best technique(s) for this particular problem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Since the data is highly skewed so it is important to increase the weight of the class which present in less quantity needs to be increased in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In the base model which was build using Logistic regression, it was observed that there was a need to improve the true and false positives (which was low because of the method used and </a:t>
            </a:r>
            <a:r>
              <a:rPr lang="en-US" dirty="0" err="1">
                <a:latin typeface="Calibri" panose="020F0502020204030204" pitchFamily="34" charset="0"/>
              </a:rPr>
              <a:t>skeweness</a:t>
            </a:r>
            <a:r>
              <a:rPr lang="en-US" dirty="0">
                <a:latin typeface="Calibri" panose="020F0502020204030204" pitchFamily="34" charset="0"/>
              </a:rPr>
              <a:t> in data</a:t>
            </a:r>
            <a:r>
              <a:rPr lang="en-US" dirty="0" smtClean="0">
                <a:latin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It was then observed that Random Forest yielded better results with higher positives and it was efficient in selecting the important </a:t>
            </a:r>
            <a:r>
              <a:rPr lang="en-US" dirty="0" smtClean="0">
                <a:latin typeface="Calibri" panose="020F0502020204030204" pitchFamily="34" charset="0"/>
              </a:rPr>
              <a:t>features. The </a:t>
            </a:r>
            <a:r>
              <a:rPr lang="en-US" dirty="0" err="1">
                <a:latin typeface="Calibri" panose="020F0502020204030204" pitchFamily="34" charset="0"/>
              </a:rPr>
              <a:t>hyperparameters</a:t>
            </a:r>
            <a:r>
              <a:rPr lang="en-US" dirty="0">
                <a:latin typeface="Calibri" panose="020F0502020204030204" pitchFamily="34" charset="0"/>
              </a:rPr>
              <a:t> were further easily tuned to achieve better F1_score and accuracy.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15853"/>
              </p:ext>
            </p:extLst>
          </p:nvPr>
        </p:nvGraphicFramePr>
        <p:xfrm>
          <a:off x="4114800" y="21859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1859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2323</TotalTime>
  <Words>356</Words>
  <Application>Microsoft Office PowerPoint</Application>
  <PresentationFormat>On-screen Show (16:9)</PresentationFormat>
  <Paragraphs>69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2020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Vineet</cp:lastModifiedBy>
  <cp:revision>65</cp:revision>
  <cp:lastPrinted>2017-11-21T21:34:38Z</cp:lastPrinted>
  <dcterms:created xsi:type="dcterms:W3CDTF">2017-11-20T16:47:07Z</dcterms:created>
  <dcterms:modified xsi:type="dcterms:W3CDTF">2020-11-08T13:10:55Z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