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18" d="100"/>
          <a:sy n="18" d="100"/>
        </p:scale>
        <p:origin x="764" y="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Raw</a:t>
          </a:r>
          <a:r>
            <a:rPr lang="en-US" sz="2800" baseline="0" dirty="0"/>
            <a:t> Image</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a:blipFill rotWithShape="0">
          <a:blip xmlns:r="http://schemas.openxmlformats.org/officeDocument/2006/relationships" r:embed="rId1"/>
          <a:srcRect/>
          <a:stretch>
            <a:fillRect/>
          </a:stretch>
        </a:blipFill>
      </dgm:spPr>
      <dgm:t>
        <a:bodyPr/>
        <a:lstStyle/>
        <a:p>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Preprocessed</a:t>
          </a:r>
          <a:r>
            <a:rPr lang="en-US" sz="2800" baseline="0" dirty="0"/>
            <a:t> Image</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a:blipFill rotWithShape="0">
          <a:blip xmlns:r="http://schemas.openxmlformats.org/officeDocument/2006/relationships" r:embed="rId2"/>
          <a:srcRect/>
          <a:stretch>
            <a:fillRect/>
          </a:stretch>
        </a:blipFill>
      </dgm:spPr>
      <dgm:t>
        <a:bodyPr/>
        <a:lstStyle/>
        <a:p>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Final Image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a:blipFill rotWithShape="0">
          <a:blip xmlns:r="http://schemas.openxmlformats.org/officeDocument/2006/relationships" r:embed="rId3"/>
          <a:srcRect/>
          <a:stretch>
            <a:fillRect t="-21000" b="-21000"/>
          </a:stretch>
        </a:blipFill>
      </dgm:spPr>
      <dgm:t>
        <a:bodyPr/>
        <a:lstStyle/>
        <a:p>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custLinFactNeighborY="170">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custScaleX="83068" custScaleY="101730" custLinFactNeighborX="103" custLinFactNeighborY="170">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Raw</a:t>
          </a:r>
          <a:r>
            <a:rPr lang="en-US" sz="2800" kern="1200" baseline="0" dirty="0"/>
            <a:t> Image</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blipFill rotWithShape="0">
          <a:blip xmlns:r="http://schemas.openxmlformats.org/officeDocument/2006/relationships" r:embed="rId1"/>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Preprocessed</a:t>
          </a:r>
          <a:r>
            <a:rPr lang="en-US" sz="2800" kern="1200" baseline="0" dirty="0"/>
            <a:t> Image</a:t>
          </a:r>
          <a:endParaRPr lang="en-US" sz="2800" kern="1200" dirty="0"/>
        </a:p>
      </dsp:txBody>
      <dsp:txXfrm>
        <a:off x="4450556" y="1441371"/>
        <a:ext cx="3900487" cy="1560194"/>
      </dsp:txXfrm>
    </dsp:sp>
    <dsp:sp modelId="{6EC96761-7A7E-46B1-9A31-B92F49834D5A}">
      <dsp:nvSpPr>
        <dsp:cNvPr id="0" name=""/>
        <dsp:cNvSpPr/>
      </dsp:nvSpPr>
      <dsp:spPr>
        <a:xfrm>
          <a:off x="4450556" y="3006419"/>
          <a:ext cx="3900487" cy="2854800"/>
        </a:xfrm>
        <a:prstGeom prst="rect">
          <a:avLst/>
        </a:prstGeom>
        <a:blipFill rotWithShape="0">
          <a:blip xmlns:r="http://schemas.openxmlformats.org/officeDocument/2006/relationships" r:embed="rId2"/>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4450556" y="3006419"/>
        <a:ext cx="3900487" cy="2854800"/>
      </dsp:txXfrm>
    </dsp:sp>
    <dsp:sp modelId="{64DD6D48-227C-4434-BED8-F49C9D4F4F7E}">
      <dsp:nvSpPr>
        <dsp:cNvPr id="0" name=""/>
        <dsp:cNvSpPr/>
      </dsp:nvSpPr>
      <dsp:spPr>
        <a:xfrm>
          <a:off x="8897112" y="1404116"/>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Final Image</a:t>
          </a:r>
        </a:p>
      </dsp:txBody>
      <dsp:txXfrm>
        <a:off x="8897112" y="1404116"/>
        <a:ext cx="3900487" cy="1560194"/>
      </dsp:txXfrm>
    </dsp:sp>
    <dsp:sp modelId="{98860936-C475-4184-9A9D-2F4B5D8B0BC7}">
      <dsp:nvSpPr>
        <dsp:cNvPr id="0" name=""/>
        <dsp:cNvSpPr/>
      </dsp:nvSpPr>
      <dsp:spPr>
        <a:xfrm>
          <a:off x="9231344" y="2944127"/>
          <a:ext cx="3240056" cy="2954430"/>
        </a:xfrm>
        <a:prstGeom prst="rect">
          <a:avLst/>
        </a:prstGeom>
        <a:blipFill rotWithShape="0">
          <a:blip xmlns:r="http://schemas.openxmlformats.org/officeDocument/2006/relationships" r:embed="rId3"/>
          <a:srcRect/>
          <a:stretch>
            <a:fillRect t="-21000" b="-21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9231344" y="2944127"/>
        <a:ext cx="3240056" cy="29544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5/7/2022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sciencedirect.com/science/article/pii/S1877050921022705" TargetMode="External"/><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hyperlink" Target="https://scholar.google.com/citations?user=MOPhaf0AAAAJ&amp;hl=en" TargetMode="External"/><Relationship Id="rId4" Type="http://schemas.openxmlformats.org/officeDocument/2006/relationships/diagramLayout" Target="../diagrams/layout1.xml"/><Relationship Id="rId9" Type="http://schemas.openxmlformats.org/officeDocument/2006/relationships/hyperlink" Target="https://github.com/jwyang/faster-rcnn.pytorch"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33588960" cy="2971740"/>
          </a:xfrm>
        </p:spPr>
        <p:txBody>
          <a:bodyPr>
            <a:normAutofit fontScale="90000"/>
          </a:bodyPr>
          <a:lstStyle/>
          <a:p>
            <a:r>
              <a:rPr lang="en-US" dirty="0"/>
              <a:t>Ovarian Tumor Object Detection using Faster R-CNN</a:t>
            </a:r>
          </a:p>
        </p:txBody>
      </p:sp>
      <p:sp>
        <p:nvSpPr>
          <p:cNvPr id="23" name="Text Placeholder 22"/>
          <p:cNvSpPr>
            <a:spLocks noGrp="1"/>
          </p:cNvSpPr>
          <p:nvPr>
            <p:ph type="body" sz="quarter" idx="36"/>
          </p:nvPr>
        </p:nvSpPr>
        <p:spPr/>
        <p:txBody>
          <a:bodyPr/>
          <a:lstStyle/>
          <a:p>
            <a:r>
              <a:rPr lang="en-US" dirty="0"/>
              <a:t>Colin Arscott, Prithvi Kamath</a:t>
            </a:r>
            <a:r>
              <a:rPr lang="en-US"/>
              <a:t>, Vineet </a:t>
            </a:r>
            <a:r>
              <a:rPr lang="en-US" dirty="0"/>
              <a:t>Sudhir | DS 440 | The Pennsylvania State University</a:t>
            </a:r>
          </a:p>
        </p:txBody>
      </p:sp>
      <p:sp>
        <p:nvSpPr>
          <p:cNvPr id="67" name="Text Placeholder 66"/>
          <p:cNvSpPr>
            <a:spLocks noGrp="1"/>
          </p:cNvSpPr>
          <p:nvPr>
            <p:ph type="body" sz="quarter" idx="13"/>
          </p:nvPr>
        </p:nvSpPr>
        <p:spPr/>
        <p:txBody>
          <a:bodyPr/>
          <a:lstStyle/>
          <a:p>
            <a:r>
              <a:rPr lang="en-US" dirty="0"/>
              <a:t>Problem</a:t>
            </a:r>
          </a:p>
        </p:txBody>
      </p:sp>
      <p:sp>
        <p:nvSpPr>
          <p:cNvPr id="69" name="Text Placeholder 68"/>
          <p:cNvSpPr>
            <a:spLocks noGrp="1"/>
          </p:cNvSpPr>
          <p:nvPr>
            <p:ph type="body" sz="quarter" idx="39"/>
          </p:nvPr>
        </p:nvSpPr>
        <p:spPr/>
        <p:txBody>
          <a:bodyPr/>
          <a:lstStyle/>
          <a:p>
            <a:r>
              <a:rPr lang="en-US" dirty="0"/>
              <a:t>A Doctor’s time is valuable. No current automated process to detect tumors in Ovarian CT Scans. </a:t>
            </a:r>
          </a:p>
        </p:txBody>
      </p:sp>
      <p:sp>
        <p:nvSpPr>
          <p:cNvPr id="68" name="Text Placeholder 67"/>
          <p:cNvSpPr>
            <a:spLocks noGrp="1"/>
          </p:cNvSpPr>
          <p:nvPr>
            <p:ph type="body" sz="quarter" idx="37"/>
          </p:nvPr>
        </p:nvSpPr>
        <p:spPr/>
        <p:txBody>
          <a:bodyPr/>
          <a:lstStyle/>
          <a:p>
            <a:r>
              <a:rPr lang="en-US" dirty="0"/>
              <a:t>Plan</a:t>
            </a:r>
          </a:p>
        </p:txBody>
      </p:sp>
      <p:sp>
        <p:nvSpPr>
          <p:cNvPr id="11" name="Content Placeholder 10"/>
          <p:cNvSpPr>
            <a:spLocks noGrp="1"/>
          </p:cNvSpPr>
          <p:nvPr>
            <p:ph sz="quarter" idx="38"/>
          </p:nvPr>
        </p:nvSpPr>
        <p:spPr/>
        <p:txBody>
          <a:bodyPr/>
          <a:lstStyle/>
          <a:p>
            <a:r>
              <a:rPr lang="en-US" dirty="0"/>
              <a:t>To develop a Faster R-CNN model that can take in annotated Images of CT Scans and give us a prediction on Test Data.</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Collected Image data from Cancer Imaging Archive.</a:t>
            </a:r>
          </a:p>
          <a:p>
            <a:r>
              <a:rPr lang="en-US" dirty="0"/>
              <a:t>Preprocessed Images to HU, Cut, Pad, and Resize.</a:t>
            </a:r>
          </a:p>
          <a:p>
            <a:r>
              <a:rPr lang="en-US" dirty="0"/>
              <a:t>Annotated Images indicating Tumors.</a:t>
            </a:r>
          </a:p>
          <a:p>
            <a:r>
              <a:rPr lang="en-US" dirty="0"/>
              <a:t>Split the images into Train-Validation-Test Sets.</a:t>
            </a:r>
          </a:p>
          <a:p>
            <a:r>
              <a:rPr lang="en-US" dirty="0"/>
              <a:t>Trained Faster R-CNN and </a:t>
            </a:r>
            <a:r>
              <a:rPr lang="en-US" dirty="0" err="1"/>
              <a:t>YOLOvR</a:t>
            </a:r>
            <a:r>
              <a:rPr lang="en-US" dirty="0"/>
              <a:t> models.</a:t>
            </a:r>
          </a:p>
          <a:p>
            <a:r>
              <a:rPr lang="en-US" dirty="0"/>
              <a:t>Conducted Hyper Parameter Tuning.</a:t>
            </a:r>
          </a:p>
          <a:p>
            <a:r>
              <a:rPr lang="en-US" dirty="0"/>
              <a:t>Evaluated on mean Average Precision and Recall.</a:t>
            </a:r>
          </a:p>
          <a:p>
            <a:r>
              <a:rPr lang="en-US" dirty="0"/>
              <a:t>Documented Findings.</a:t>
            </a:r>
          </a:p>
        </p:txBody>
      </p:sp>
      <p:sp>
        <p:nvSpPr>
          <p:cNvPr id="8" name="Text Placeholder 7"/>
          <p:cNvSpPr>
            <a:spLocks noGrp="1"/>
          </p:cNvSpPr>
          <p:nvPr>
            <p:ph type="body" sz="quarter" idx="19"/>
          </p:nvPr>
        </p:nvSpPr>
        <p:spPr/>
        <p:txBody>
          <a:bodyPr/>
          <a:lstStyle/>
          <a:p>
            <a:r>
              <a:rPr lang="en-US" dirty="0"/>
              <a:t>Preprocessing</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463852747"/>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Annotations</a:t>
            </a:r>
          </a:p>
        </p:txBody>
      </p:sp>
      <p:sp>
        <p:nvSpPr>
          <p:cNvPr id="70" name="Text Placeholder 69"/>
          <p:cNvSpPr>
            <a:spLocks noGrp="1"/>
          </p:cNvSpPr>
          <p:nvPr>
            <p:ph type="body" sz="quarter" idx="40"/>
          </p:nvPr>
        </p:nvSpPr>
        <p:spPr/>
        <p:txBody>
          <a:bodyPr/>
          <a:lstStyle/>
          <a:p>
            <a:r>
              <a:rPr lang="en-US" dirty="0"/>
              <a:t>Faster R-CNN Topography</a:t>
            </a:r>
          </a:p>
        </p:txBody>
      </p:sp>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p:txBody>
          <a:bodyPr>
            <a:normAutofit lnSpcReduction="10000"/>
          </a:bodyPr>
          <a:lstStyle/>
          <a:p>
            <a:pPr rtl="0">
              <a:spcBef>
                <a:spcPts val="1200"/>
              </a:spcBef>
              <a:spcAft>
                <a:spcPts val="1200"/>
              </a:spcAft>
            </a:pPr>
            <a:r>
              <a:rPr lang="en-US" sz="2400" b="0" i="0" u="none" strike="noStrike" dirty="0">
                <a:solidFill>
                  <a:srgbClr val="000000"/>
                </a:solidFill>
                <a:effectLst/>
                <a:latin typeface="Arial" panose="020B0604020202020204" pitchFamily="34" charset="0"/>
              </a:rPr>
              <a:t>This Project can be recreated in the future with better results if:</a:t>
            </a:r>
            <a:endParaRPr lang="en-US" sz="2400" b="0" dirty="0">
              <a:effectLst/>
            </a:endParaRPr>
          </a:p>
          <a:p>
            <a:pPr rtl="0">
              <a:spcBef>
                <a:spcPts val="1200"/>
              </a:spcBef>
              <a:spcAft>
                <a:spcPts val="1200"/>
              </a:spcAft>
            </a:pPr>
            <a:r>
              <a:rPr lang="en-US" sz="2400" b="0" i="0" u="none" strike="noStrike" dirty="0">
                <a:solidFill>
                  <a:srgbClr val="000000"/>
                </a:solidFill>
                <a:effectLst/>
                <a:latin typeface="Arial" panose="020B0604020202020204" pitchFamily="34" charset="0"/>
              </a:rPr>
              <a:t>1)      A better quality, more reliable, updated, and more versatile dataset could be collected. The dataset of CT scans we collected from Cancer Imaging Archive was old (1989-1999).</a:t>
            </a:r>
            <a:endParaRPr lang="en-US" sz="2400" b="0" dirty="0">
              <a:effectLst/>
            </a:endParaRPr>
          </a:p>
          <a:p>
            <a:pPr marL="457200" rtl="0" fontAlgn="base">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       The image quality was low, given that the data was from the 80’s and 90’s with older CT machines leading to possible blurry images due to higher exposure making it hard to identify novel features in the images during annotations.</a:t>
            </a:r>
          </a:p>
          <a:p>
            <a:pPr rtl="0">
              <a:spcBef>
                <a:spcPts val="1200"/>
              </a:spcBef>
              <a:spcAft>
                <a:spcPts val="1200"/>
              </a:spcAft>
            </a:pPr>
            <a:r>
              <a:rPr lang="en-US" sz="2400" b="0" i="0" u="none" strike="noStrike" dirty="0">
                <a:solidFill>
                  <a:srgbClr val="000000"/>
                </a:solidFill>
                <a:effectLst/>
                <a:latin typeface="Arial" panose="020B0604020202020204" pitchFamily="34" charset="0"/>
              </a:rPr>
              <a:t>2)      Preprocessing the data lead to a lot of information loss, but without the preprocessing we, as untrained in the medical field,  would not have been able to identify tumors during annotations.</a:t>
            </a:r>
            <a:endParaRPr lang="en-US" sz="2400" b="0" dirty="0">
              <a:effectLst/>
            </a:endParaRPr>
          </a:p>
          <a:p>
            <a:pPr marL="457200" rtl="0" fontAlgn="base">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     The presence of a medical expert during the annotation phase would help out greatly in identifying and marking the tumors in the train, validation and test set with perfect accuracy giving us not only a great ground truth, but also dependable images for the training and testing process.</a:t>
            </a:r>
          </a:p>
          <a:p>
            <a:pPr marL="457200" rtl="0" fontAlgn="base">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      The images need not be preprocessed in such cases since, the medical expert should be able to identify tumors in the images, since they are trained to look at raw CT scans.</a:t>
            </a:r>
          </a:p>
          <a:p>
            <a:endParaRPr lang="en-US" dirty="0"/>
          </a:p>
        </p:txBody>
      </p:sp>
      <p:sp>
        <p:nvSpPr>
          <p:cNvPr id="18" name="Text Placeholder 17"/>
          <p:cNvSpPr>
            <a:spLocks noGrp="1"/>
          </p:cNvSpPr>
          <p:nvPr>
            <p:ph type="body" sz="quarter" idx="31"/>
          </p:nvPr>
        </p:nvSpPr>
        <p:spPr/>
        <p:txBody>
          <a:bodyPr/>
          <a:lstStyle/>
          <a:p>
            <a:r>
              <a:rPr lang="en-US"/>
              <a:t>Results</a:t>
            </a:r>
            <a:endParaRPr lang="en-US" dirty="0"/>
          </a:p>
        </p:txBody>
      </p:sp>
      <p:sp>
        <p:nvSpPr>
          <p:cNvPr id="6" name="Content Placeholder 5"/>
          <p:cNvSpPr>
            <a:spLocks noGrp="1"/>
          </p:cNvSpPr>
          <p:nvPr>
            <p:ph sz="quarter" idx="33"/>
          </p:nvPr>
        </p:nvSpPr>
        <p:spPr/>
        <p:txBody>
          <a:bodyPr/>
          <a:lstStyle/>
          <a:p>
            <a:r>
              <a:rPr lang="en-US" sz="1800" b="0" i="0" u="none" strike="noStrike" dirty="0">
                <a:solidFill>
                  <a:srgbClr val="000000"/>
                </a:solidFill>
                <a:effectLst/>
                <a:latin typeface="Arial" panose="020B0604020202020204" pitchFamily="34" charset="0"/>
              </a:rPr>
              <a:t>Table 1. Presents the results of the R-CNN model with learning rate, max number of epochs, mean Average Precision (AP), and Recall at a 1:1:1 split </a:t>
            </a:r>
          </a:p>
          <a:p>
            <a:r>
              <a:rPr lang="en-US" dirty="0"/>
              <a:t>Results:</a:t>
            </a:r>
          </a:p>
          <a:p>
            <a:r>
              <a:rPr lang="en-US" sz="2400" b="0" i="0" u="none" strike="noStrike" dirty="0">
                <a:solidFill>
                  <a:srgbClr val="000000"/>
                </a:solidFill>
                <a:effectLst/>
                <a:latin typeface="Arial" panose="020B0604020202020204" pitchFamily="34" charset="0"/>
              </a:rPr>
              <a:t>As observed, the Faster R-CNN model performed better at a higher learning rate of 0.004 with max 15 epochs when the train-test-validation split was at an equal amount of 1:1:1. We observed a </a:t>
            </a:r>
            <a:r>
              <a:rPr lang="en-US" sz="2400" b="0" i="0" u="none" strike="noStrike" dirty="0" err="1">
                <a:solidFill>
                  <a:srgbClr val="000000"/>
                </a:solidFill>
                <a:effectLst/>
                <a:latin typeface="Arial" panose="020B0604020202020204" pitchFamily="34" charset="0"/>
              </a:rPr>
              <a:t>mAP</a:t>
            </a:r>
            <a:r>
              <a:rPr lang="en-US" sz="2400" b="0" i="0" u="none" strike="noStrike" dirty="0">
                <a:solidFill>
                  <a:srgbClr val="000000"/>
                </a:solidFill>
                <a:effectLst/>
                <a:latin typeface="Arial" panose="020B0604020202020204" pitchFamily="34" charset="0"/>
              </a:rPr>
              <a:t> of ~ 0.6 and a Recall of 0.7189.</a:t>
            </a:r>
          </a:p>
          <a:p>
            <a:r>
              <a:rPr lang="en-US" sz="2400" b="0" i="0" u="none" strike="noStrike" dirty="0">
                <a:solidFill>
                  <a:srgbClr val="000000"/>
                </a:solidFill>
                <a:effectLst/>
                <a:latin typeface="Arial" panose="020B0604020202020204" pitchFamily="34" charset="0"/>
              </a:rPr>
              <a:t>When we then switched to a 3:1:1 train-test-validation split in order to allocate more images to the training set. Surprisingly, the </a:t>
            </a:r>
            <a:r>
              <a:rPr lang="en-US" sz="2400" b="0" i="0" u="none" strike="noStrike" dirty="0" err="1">
                <a:solidFill>
                  <a:srgbClr val="000000"/>
                </a:solidFill>
                <a:effectLst/>
                <a:latin typeface="Arial" panose="020B0604020202020204" pitchFamily="34" charset="0"/>
              </a:rPr>
              <a:t>mAP</a:t>
            </a:r>
            <a:r>
              <a:rPr lang="en-US" sz="2400" b="0" i="0" u="none" strike="noStrike" dirty="0">
                <a:solidFill>
                  <a:srgbClr val="000000"/>
                </a:solidFill>
                <a:effectLst/>
                <a:latin typeface="Arial" panose="020B0604020202020204" pitchFamily="34" charset="0"/>
              </a:rPr>
              <a:t> of the model decreased overall and only had a max </a:t>
            </a:r>
            <a:r>
              <a:rPr lang="en-US" sz="2400" b="0" i="0" u="none" strike="noStrike" dirty="0" err="1">
                <a:solidFill>
                  <a:srgbClr val="000000"/>
                </a:solidFill>
                <a:effectLst/>
                <a:latin typeface="Arial" panose="020B0604020202020204" pitchFamily="34" charset="0"/>
              </a:rPr>
              <a:t>mAP</a:t>
            </a:r>
            <a:r>
              <a:rPr lang="en-US" sz="2400" b="0" i="0" u="none" strike="noStrike" dirty="0">
                <a:solidFill>
                  <a:srgbClr val="000000"/>
                </a:solidFill>
                <a:effectLst/>
                <a:latin typeface="Arial" panose="020B0604020202020204" pitchFamily="34" charset="0"/>
              </a:rPr>
              <a:t> of 0.476 and max Recall of 0.5769 which were in different models with varying learning rate and epoch number.</a:t>
            </a:r>
            <a:endParaRPr lang="en-US" sz="2400"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normAutofit fontScale="92500" lnSpcReduction="10000"/>
          </a:bodyPr>
          <a:lstStyle/>
          <a:p>
            <a:r>
              <a:rPr lang="en-US" sz="2600" b="0" i="0" u="none" strike="noStrike" dirty="0">
                <a:solidFill>
                  <a:srgbClr val="000000"/>
                </a:solidFill>
                <a:effectLst/>
                <a:latin typeface="Arial" panose="020B0604020202020204" pitchFamily="34" charset="0"/>
              </a:rPr>
              <a:t>In our project we set out to add some automation to the process of diagnosing ovarian tumors via CT scan. Our plan to accomplish this was by using Convolutional Neural Networks to perform image detection. The detection networks we wanted to compare were </a:t>
            </a:r>
            <a:r>
              <a:rPr lang="en-US" sz="2600" b="0" i="0" u="none" strike="noStrike" dirty="0" err="1">
                <a:solidFill>
                  <a:srgbClr val="000000"/>
                </a:solidFill>
                <a:effectLst/>
                <a:latin typeface="Arial" panose="020B0604020202020204" pitchFamily="34" charset="0"/>
              </a:rPr>
              <a:t>YOLOr</a:t>
            </a:r>
            <a:r>
              <a:rPr lang="en-US" sz="2600" b="0" i="0" u="none" strike="noStrike" dirty="0">
                <a:solidFill>
                  <a:srgbClr val="000000"/>
                </a:solidFill>
                <a:effectLst/>
                <a:latin typeface="Arial" panose="020B0604020202020204" pitchFamily="34" charset="0"/>
              </a:rPr>
              <a:t> and Faster R-CNN. We were successful in training models with Faster R-CNN but were unsuccessful with </a:t>
            </a:r>
            <a:r>
              <a:rPr lang="en-US" sz="2600" b="0" i="0" u="none" strike="noStrike" dirty="0" err="1">
                <a:solidFill>
                  <a:srgbClr val="000000"/>
                </a:solidFill>
                <a:effectLst/>
                <a:latin typeface="Arial" panose="020B0604020202020204" pitchFamily="34" charset="0"/>
              </a:rPr>
              <a:t>YOLOr</a:t>
            </a:r>
            <a:endParaRPr lang="en-US" sz="2600" b="0" i="0" u="none" strike="noStrike" dirty="0">
              <a:solidFill>
                <a:srgbClr val="000000"/>
              </a:solidFill>
              <a:effectLst/>
              <a:latin typeface="Arial" panose="020B0604020202020204" pitchFamily="34" charset="0"/>
            </a:endParaRPr>
          </a:p>
          <a:p>
            <a:r>
              <a:rPr lang="en-US" sz="2600" b="0" i="0" u="none" strike="noStrike" dirty="0">
                <a:solidFill>
                  <a:srgbClr val="000000"/>
                </a:solidFill>
                <a:effectLst/>
                <a:latin typeface="Arial" panose="020B0604020202020204" pitchFamily="34" charset="0"/>
              </a:rPr>
              <a:t>The Faster R-CNN model did not perform within a range that could see real world use. Both the precision and recall were outside of a range that we would feel comfortable seeing use. We believe that this is caused by poor annotations in the dataset. If the dataset were to be re-annotated by a medical professional, I expect that we would see much better results. </a:t>
            </a:r>
            <a:endParaRPr lang="en-US" sz="2600" b="0" dirty="0">
              <a:effectLst/>
            </a:endParaRPr>
          </a:p>
          <a:p>
            <a:br>
              <a:rPr lang="en-US" sz="1400" dirty="0"/>
            </a:br>
            <a:endParaRPr lang="en-US" sz="2400"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pPr rtl="0">
              <a:spcBef>
                <a:spcPts val="1200"/>
              </a:spcBef>
              <a:spcAft>
                <a:spcPts val="1200"/>
              </a:spcAft>
            </a:pPr>
            <a:r>
              <a:rPr lang="en-US" sz="1800" b="0" i="0" u="none" strike="noStrike" dirty="0" err="1">
                <a:solidFill>
                  <a:srgbClr val="000000"/>
                </a:solidFill>
                <a:effectLst/>
                <a:latin typeface="Arial" panose="020B0604020202020204" pitchFamily="34" charset="0"/>
              </a:rPr>
              <a:t>Wanderley</a:t>
            </a:r>
            <a:r>
              <a:rPr lang="en-US" sz="1800" b="0" i="0" u="none" strike="noStrike" dirty="0">
                <a:solidFill>
                  <a:srgbClr val="000000"/>
                </a:solidFill>
                <a:effectLst/>
                <a:latin typeface="Arial" panose="020B0604020202020204" pitchFamily="34" charset="0"/>
              </a:rPr>
              <a:t>, D., Ferreira, C., </a:t>
            </a:r>
            <a:r>
              <a:rPr lang="en-US" sz="1800" b="0" i="0" u="none" strike="noStrike" dirty="0" err="1">
                <a:solidFill>
                  <a:srgbClr val="000000"/>
                </a:solidFill>
                <a:effectLst/>
                <a:latin typeface="Arial" panose="020B0604020202020204" pitchFamily="34" charset="0"/>
              </a:rPr>
              <a:t>Campilho</a:t>
            </a:r>
            <a:r>
              <a:rPr lang="en-US" sz="1800" b="0" i="0" u="none" strike="noStrike" dirty="0">
                <a:solidFill>
                  <a:srgbClr val="000000"/>
                </a:solidFill>
                <a:effectLst/>
                <a:latin typeface="Arial" panose="020B0604020202020204" pitchFamily="34" charset="0"/>
              </a:rPr>
              <a:t>, A., &amp; Silva, J. (2022, January 10). </a:t>
            </a:r>
            <a:r>
              <a:rPr lang="en-US" sz="1800" b="0" i="1" u="none" strike="noStrike" dirty="0">
                <a:solidFill>
                  <a:srgbClr val="000000"/>
                </a:solidFill>
                <a:effectLst/>
                <a:latin typeface="Arial" panose="020B0604020202020204" pitchFamily="34" charset="0"/>
              </a:rPr>
              <a:t>Ovarian structures detection using convolutional neural networks</a:t>
            </a:r>
            <a:r>
              <a:rPr lang="en-US" sz="1800" b="0" i="0" u="none" strike="noStrike" dirty="0">
                <a:solidFill>
                  <a:srgbClr val="000000"/>
                </a:solidFill>
                <a:effectLst/>
                <a:latin typeface="Arial" panose="020B0604020202020204" pitchFamily="34" charset="0"/>
              </a:rPr>
              <a:t>. Procedia Computer Science. Retrieved May 3, 2022, from </a:t>
            </a:r>
            <a:r>
              <a:rPr lang="en-US" sz="1800" b="0" i="0" u="sng" strike="noStrike" dirty="0">
                <a:solidFill>
                  <a:srgbClr val="1155CC"/>
                </a:solidFill>
                <a:effectLst/>
                <a:latin typeface="Arial" panose="020B0604020202020204" pitchFamily="34" charset="0"/>
                <a:hlinkClick r:id="rId8"/>
              </a:rPr>
              <a:t>https://www.sciencedirect.com/science/article/pii/S1877050921022705</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Ren, S., He, K., </a:t>
            </a:r>
            <a:r>
              <a:rPr lang="en-US" sz="1800" b="0" i="0" u="none" strike="noStrike" dirty="0" err="1">
                <a:solidFill>
                  <a:srgbClr val="000000"/>
                </a:solidFill>
                <a:effectLst/>
                <a:latin typeface="Arial" panose="020B0604020202020204" pitchFamily="34" charset="0"/>
              </a:rPr>
              <a:t>Girshick</a:t>
            </a:r>
            <a:r>
              <a:rPr lang="en-US" sz="1800" b="0" i="0" u="none" strike="noStrike" dirty="0">
                <a:solidFill>
                  <a:srgbClr val="000000"/>
                </a:solidFill>
                <a:effectLst/>
                <a:latin typeface="Arial" panose="020B0604020202020204" pitchFamily="34" charset="0"/>
              </a:rPr>
              <a:t>, R., &amp; Sun, J. (n.d.). </a:t>
            </a:r>
            <a:r>
              <a:rPr lang="en-US" sz="1800" b="0" i="1" u="none" strike="noStrike" dirty="0">
                <a:solidFill>
                  <a:srgbClr val="000000"/>
                </a:solidFill>
                <a:effectLst/>
                <a:latin typeface="Arial" panose="020B0604020202020204" pitchFamily="34" charset="0"/>
              </a:rPr>
              <a:t>Faster {R-CNN}: Towards Real-Time Object Detection with Region Proposal Networks</a:t>
            </a:r>
            <a:r>
              <a:rPr lang="en-US" sz="1800" b="0" i="0" u="none" strike="noStrike" dirty="0">
                <a:solidFill>
                  <a:srgbClr val="000000"/>
                </a:solidFill>
                <a:effectLst/>
                <a:latin typeface="Arial" panose="020B0604020202020204" pitchFamily="34" charset="0"/>
              </a:rPr>
              <a:t>. Advances in Neural Information Processing Systems. Retrieved from Advances in Neural Information Processing Systems, 2015.</a:t>
            </a:r>
            <a:endParaRPr lang="en-US" b="0" dirty="0">
              <a:effectLst/>
            </a:endParaRPr>
          </a:p>
          <a:p>
            <a:pPr rtl="0">
              <a:spcBef>
                <a:spcPts val="1200"/>
              </a:spcBef>
              <a:spcAft>
                <a:spcPts val="1200"/>
              </a:spcAft>
            </a:pPr>
            <a:r>
              <a:rPr lang="en-US" sz="1800" b="0" i="0" u="none" strike="noStrike" dirty="0" err="1">
                <a:solidFill>
                  <a:srgbClr val="000000"/>
                </a:solidFill>
                <a:effectLst/>
                <a:latin typeface="Arial" panose="020B0604020202020204" pitchFamily="34" charset="0"/>
              </a:rPr>
              <a:t>Jianwei</a:t>
            </a:r>
            <a:r>
              <a:rPr lang="en-US" sz="1800" b="0" i="0" u="none" strike="noStrike" dirty="0">
                <a:solidFill>
                  <a:srgbClr val="000000"/>
                </a:solidFill>
                <a:effectLst/>
                <a:latin typeface="Arial" panose="020B0604020202020204" pitchFamily="34" charset="0"/>
              </a:rPr>
              <a:t> Yang, </a:t>
            </a:r>
            <a:r>
              <a:rPr lang="en-US" sz="1800" b="0" i="0" u="none" strike="noStrike" dirty="0" err="1">
                <a:solidFill>
                  <a:srgbClr val="000000"/>
                </a:solidFill>
                <a:effectLst/>
                <a:latin typeface="Arial" panose="020B0604020202020204" pitchFamily="34" charset="0"/>
              </a:rPr>
              <a:t>Jiasen</a:t>
            </a:r>
            <a:r>
              <a:rPr lang="en-US" sz="1800" b="0" i="0" u="none" strike="noStrike" dirty="0">
                <a:solidFill>
                  <a:srgbClr val="000000"/>
                </a:solidFill>
                <a:effectLst/>
                <a:latin typeface="Arial" panose="020B0604020202020204" pitchFamily="34" charset="0"/>
              </a:rPr>
              <a:t> Lu, Dhruv Batra, Devi Parikh. A Faster </a:t>
            </a:r>
            <a:r>
              <a:rPr lang="en-US" sz="1800" b="0" i="0" u="none" strike="noStrike" dirty="0" err="1">
                <a:solidFill>
                  <a:srgbClr val="000000"/>
                </a:solidFill>
                <a:effectLst/>
                <a:latin typeface="Arial" panose="020B0604020202020204" pitchFamily="34" charset="0"/>
              </a:rPr>
              <a:t>Pytorch</a:t>
            </a:r>
            <a:r>
              <a:rPr lang="en-US" sz="1800" b="0" i="0" u="none" strike="noStrike" dirty="0">
                <a:solidFill>
                  <a:srgbClr val="000000"/>
                </a:solidFill>
                <a:effectLst/>
                <a:latin typeface="Arial" panose="020B0604020202020204" pitchFamily="34" charset="0"/>
              </a:rPr>
              <a:t> Implementation of Faster R-CNN, 2017.</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Retrieved from </a:t>
            </a:r>
            <a:r>
              <a:rPr lang="en-US" sz="1800" b="0" i="0" u="sng" strike="noStrike" dirty="0">
                <a:solidFill>
                  <a:srgbClr val="1155CC"/>
                </a:solidFill>
                <a:effectLst/>
                <a:latin typeface="Arial" panose="020B0604020202020204" pitchFamily="34" charset="0"/>
                <a:hlinkClick r:id="rId9"/>
              </a:rPr>
              <a:t>https://github.com/jwyang/faster-rcnn.pytorch</a:t>
            </a:r>
            <a:endParaRPr lang="en-US" b="0" dirty="0">
              <a:effectLst/>
            </a:endParaRPr>
          </a:p>
          <a:p>
            <a:r>
              <a:rPr lang="en-US" sz="1800" b="0" i="0" u="none" strike="noStrike" dirty="0">
                <a:solidFill>
                  <a:srgbClr val="000000"/>
                </a:solidFill>
                <a:effectLst/>
                <a:latin typeface="Arial" panose="020B0604020202020204" pitchFamily="34" charset="0"/>
              </a:rPr>
              <a:t>Convolutional Neural Networks in the Ovarian Cancer Detection - </a:t>
            </a:r>
            <a:r>
              <a:rPr lang="en-US" sz="1800" b="0" i="0" u="none" strike="noStrike" dirty="0">
                <a:solidFill>
                  <a:srgbClr val="222222"/>
                </a:solidFill>
                <a:effectLst/>
                <a:latin typeface="Arial" panose="020B0604020202020204" pitchFamily="34" charset="0"/>
                <a:hlinkClick r:id="rId10"/>
              </a:rPr>
              <a:t>Piotr A. Kowalski</a:t>
            </a:r>
            <a:r>
              <a:rPr lang="en-US" sz="1800" b="0" i="0" u="none" strike="noStrike" dirty="0">
                <a:solidFill>
                  <a:srgbClr val="000000"/>
                </a:solidFill>
                <a:effectLst/>
                <a:latin typeface="Arial" panose="020B0604020202020204" pitchFamily="34" charset="0"/>
              </a:rPr>
              <a:t>, Jakub </a:t>
            </a:r>
            <a:r>
              <a:rPr lang="en-US" sz="1800" b="0" i="0" u="none" strike="noStrike" dirty="0" err="1">
                <a:solidFill>
                  <a:srgbClr val="000000"/>
                </a:solidFill>
                <a:effectLst/>
                <a:latin typeface="Arial" panose="020B0604020202020204" pitchFamily="34" charset="0"/>
              </a:rPr>
              <a:t>Blonairz</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Lukaz</a:t>
            </a:r>
            <a:r>
              <a:rPr lang="en-US" sz="1800" b="0" i="0" u="none" strike="noStrike" dirty="0">
                <a:solidFill>
                  <a:srgbClr val="000000"/>
                </a:solidFill>
                <a:effectLst/>
                <a:latin typeface="Arial" panose="020B0604020202020204" pitchFamily="34" charset="0"/>
              </a:rPr>
              <a:t> Chmura, 2022.</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1" cstate="print">
            <a:extLst>
              <a:ext uri="{28A0092B-C50C-407E-A947-70E740481C1C}">
                <a14:useLocalDpi xmlns:a14="http://schemas.microsoft.com/office/drawing/2010/main" val="0"/>
              </a:ext>
            </a:extLst>
          </a:blip>
          <a:srcRect/>
          <a:stretch/>
        </p:blipFill>
        <p:spPr/>
      </p:pic>
      <p:pic>
        <p:nvPicPr>
          <p:cNvPr id="3" name="Content Placeholder 2">
            <a:extLst>
              <a:ext uri="{FF2B5EF4-FFF2-40B4-BE49-F238E27FC236}">
                <a16:creationId xmlns:a16="http://schemas.microsoft.com/office/drawing/2014/main" id="{5FFD2F81-DE20-4397-94BE-49B17F3671F9}"/>
              </a:ext>
            </a:extLst>
          </p:cNvPr>
          <p:cNvPicPr>
            <a:picLocks noGrp="1" noChangeAspect="1"/>
          </p:cNvPicPr>
          <p:nvPr>
            <p:ph sz="quarter" idx="27"/>
          </p:nvPr>
        </p:nvPicPr>
        <p:blipFill>
          <a:blip r:embed="rId12"/>
          <a:stretch>
            <a:fillRect/>
          </a:stretch>
        </p:blipFill>
        <p:spPr>
          <a:xfrm>
            <a:off x="18521465" y="6924899"/>
            <a:ext cx="7334656" cy="7334656"/>
          </a:xfrm>
        </p:spPr>
      </p:pic>
      <p:pic>
        <p:nvPicPr>
          <p:cNvPr id="31" name="Content Placeholder 30">
            <a:extLst>
              <a:ext uri="{FF2B5EF4-FFF2-40B4-BE49-F238E27FC236}">
                <a16:creationId xmlns:a16="http://schemas.microsoft.com/office/drawing/2014/main" id="{80FE99A8-3F0C-4C55-A4BF-6BB44E959A43}"/>
              </a:ext>
            </a:extLst>
          </p:cNvPr>
          <p:cNvPicPr>
            <a:picLocks noGrp="1" noChangeAspect="1"/>
          </p:cNvPicPr>
          <p:nvPr>
            <p:ph sz="quarter" idx="23"/>
          </p:nvPr>
        </p:nvPicPr>
        <p:blipFill>
          <a:blip r:embed="rId13"/>
          <a:stretch>
            <a:fillRect/>
          </a:stretch>
        </p:blipFill>
        <p:spPr>
          <a:xfrm>
            <a:off x="18380233" y="15686033"/>
            <a:ext cx="7085013" cy="7063213"/>
          </a:xfrm>
          <a:prstGeom prst="rect">
            <a:avLst/>
          </a:prstGeom>
        </p:spPr>
      </p:pic>
      <p:pic>
        <p:nvPicPr>
          <p:cNvPr id="1026" name="Picture 2">
            <a:extLst>
              <a:ext uri="{FF2B5EF4-FFF2-40B4-BE49-F238E27FC236}">
                <a16:creationId xmlns:a16="http://schemas.microsoft.com/office/drawing/2014/main" id="{90E2BA08-739C-43CB-ADF0-F0F09C645B62}"/>
              </a:ext>
            </a:extLst>
          </p:cNvPr>
          <p:cNvPicPr>
            <a:picLocks noGrp="1" noChangeAspect="1" noChangeArrowheads="1"/>
          </p:cNvPicPr>
          <p:nvPr>
            <p:ph sz="quarter" idx="32"/>
          </p:nvPr>
        </p:nvPicPr>
        <p:blipFill>
          <a:blip r:embed="rId14">
            <a:extLst>
              <a:ext uri="{28A0092B-C50C-407E-A947-70E740481C1C}">
                <a14:useLocalDpi xmlns:a14="http://schemas.microsoft.com/office/drawing/2010/main" val="0"/>
              </a:ext>
            </a:extLst>
          </a:blip>
          <a:srcRect/>
          <a:stretch>
            <a:fillRect/>
          </a:stretch>
        </p:blipFill>
        <p:spPr bwMode="auto">
          <a:xfrm>
            <a:off x="29900880" y="7092778"/>
            <a:ext cx="12801600" cy="796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794</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Ovarian Tumor Object Detection using Faster R-CNN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Prithvi</dc:creator>
  <cp:lastModifiedBy>Vineet Sudhir</cp:lastModifiedBy>
  <cp:revision>11</cp:revision>
  <dcterms:created xsi:type="dcterms:W3CDTF">2013-01-20T21:20:28Z</dcterms:created>
  <dcterms:modified xsi:type="dcterms:W3CDTF">2022-05-07T22:37:12Z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