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21"/>
  </p:notesMasterIdLst>
  <p:handoutMasterIdLst>
    <p:handoutMasterId r:id="rId22"/>
  </p:handoutMasterIdLst>
  <p:sldIdLst>
    <p:sldId id="256" r:id="rId2"/>
    <p:sldId id="257" r:id="rId3"/>
    <p:sldId id="258" r:id="rId4"/>
    <p:sldId id="260" r:id="rId5"/>
    <p:sldId id="261" r:id="rId6"/>
    <p:sldId id="263" r:id="rId7"/>
    <p:sldId id="264" r:id="rId8"/>
    <p:sldId id="265" r:id="rId9"/>
    <p:sldId id="266" r:id="rId10"/>
    <p:sldId id="262" r:id="rId11"/>
    <p:sldId id="269" r:id="rId12"/>
    <p:sldId id="270" r:id="rId13"/>
    <p:sldId id="271" r:id="rId14"/>
    <p:sldId id="273" r:id="rId15"/>
    <p:sldId id="275" r:id="rId16"/>
    <p:sldId id="267" r:id="rId17"/>
    <p:sldId id="268" r:id="rId18"/>
    <p:sldId id="259"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F89E859-51E7-4F13-8869-64C967D3DE77}" type="datetimeFigureOut">
              <a:rPr lang="en-US" smtClean="0"/>
              <a:pPr/>
              <a:t>6/27/2020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fi-FI" smtClean="0"/>
              <a:t>EDA on 1000 Movies Dataset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ED3FF8-041B-401C-AD23-BC5C59770A3C}"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951409-09EC-443C-A695-093A2A688D2A}" type="datetimeFigureOut">
              <a:rPr lang="en-US" smtClean="0"/>
              <a:pPr/>
              <a:t>6/27/2020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fi-FI" smtClean="0"/>
              <a:t>EDA on 1000 Movies Dataset</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302013-6234-4B71-BA53-3AFE10E6048F}"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302013-6234-4B71-BA53-3AFE10E6048F}" type="slidenum">
              <a:rPr lang="en-US" smtClean="0"/>
              <a:pPr/>
              <a:t>1</a:t>
            </a:fld>
            <a:endParaRPr lang="en-US" dirty="0"/>
          </a:p>
        </p:txBody>
      </p:sp>
      <p:sp>
        <p:nvSpPr>
          <p:cNvPr id="5" name="Footer Placeholder 4"/>
          <p:cNvSpPr>
            <a:spLocks noGrp="1"/>
          </p:cNvSpPr>
          <p:nvPr>
            <p:ph type="ftr" sz="quarter" idx="11"/>
          </p:nvPr>
        </p:nvSpPr>
        <p:spPr/>
        <p:txBody>
          <a:bodyPr/>
          <a:lstStyle/>
          <a:p>
            <a:r>
              <a:rPr lang="fi-FI" smtClean="0"/>
              <a:t>EDA on 1000 Movies Dataset</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302013-6234-4B71-BA53-3AFE10E6048F}" type="slidenum">
              <a:rPr lang="en-US" smtClean="0"/>
              <a:pPr/>
              <a:t>2</a:t>
            </a:fld>
            <a:endParaRPr lang="en-US" dirty="0"/>
          </a:p>
        </p:txBody>
      </p:sp>
      <p:sp>
        <p:nvSpPr>
          <p:cNvPr id="5" name="Footer Placeholder 4"/>
          <p:cNvSpPr>
            <a:spLocks noGrp="1"/>
          </p:cNvSpPr>
          <p:nvPr>
            <p:ph type="ftr" sz="quarter" idx="11"/>
          </p:nvPr>
        </p:nvSpPr>
        <p:spPr/>
        <p:txBody>
          <a:bodyPr/>
          <a:lstStyle/>
          <a:p>
            <a:r>
              <a:rPr lang="fi-FI" smtClean="0"/>
              <a:t>EDA on 1000 Movies Dataset</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302013-6234-4B71-BA53-3AFE10E6048F}" type="slidenum">
              <a:rPr lang="en-US" smtClean="0"/>
              <a:pPr/>
              <a:t>14</a:t>
            </a:fld>
            <a:endParaRPr lang="en-US" dirty="0"/>
          </a:p>
        </p:txBody>
      </p:sp>
      <p:sp>
        <p:nvSpPr>
          <p:cNvPr id="5" name="Footer Placeholder 4"/>
          <p:cNvSpPr>
            <a:spLocks noGrp="1"/>
          </p:cNvSpPr>
          <p:nvPr>
            <p:ph type="ftr" sz="quarter" idx="11"/>
          </p:nvPr>
        </p:nvSpPr>
        <p:spPr/>
        <p:txBody>
          <a:bodyPr/>
          <a:lstStyle/>
          <a:p>
            <a:r>
              <a:rPr lang="fi-FI" smtClean="0"/>
              <a:t>EDA on 1000 Movies Dataset</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302013-6234-4B71-BA53-3AFE10E6048F}" type="slidenum">
              <a:rPr lang="en-US" smtClean="0"/>
              <a:pPr/>
              <a:t>15</a:t>
            </a:fld>
            <a:endParaRPr lang="en-US" dirty="0"/>
          </a:p>
        </p:txBody>
      </p:sp>
      <p:sp>
        <p:nvSpPr>
          <p:cNvPr id="5" name="Footer Placeholder 4"/>
          <p:cNvSpPr>
            <a:spLocks noGrp="1"/>
          </p:cNvSpPr>
          <p:nvPr>
            <p:ph type="ftr" sz="quarter" idx="11"/>
          </p:nvPr>
        </p:nvSpPr>
        <p:spPr/>
        <p:txBody>
          <a:bodyPr/>
          <a:lstStyle/>
          <a:p>
            <a:r>
              <a:rPr lang="fi-FI" smtClean="0"/>
              <a:t>EDA on 1000 Movies Dataset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53B8499-EF86-48F7-B6D1-44030B1C7D4D}" type="datetime1">
              <a:rPr lang="en-US" smtClean="0"/>
              <a:pPr/>
              <a:t>6/27/2020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1A6F67DD-C6A4-4080-926F-C6ACD18F90E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A1AD66-5561-4A76-B097-AD65B7747E4F}" type="datetime1">
              <a:rPr lang="en-US" smtClean="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F67DD-C6A4-4080-926F-C6ACD18F90E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302559-9F2B-4750-A352-E16B90A76955}" type="datetime1">
              <a:rPr lang="en-US" smtClean="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F67DD-C6A4-4080-926F-C6ACD18F90E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8A7A5D-920E-4663-89A8-1F2E2E3053C2}" type="datetime1">
              <a:rPr lang="en-US" smtClean="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F67DD-C6A4-4080-926F-C6ACD18F90E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60BD57-8E86-4401-819E-D6F8FCEA9032}" type="datetime1">
              <a:rPr lang="en-US" smtClean="0"/>
              <a:pPr/>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F67DD-C6A4-4080-926F-C6ACD18F90E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CE226E-6A73-4245-8035-DDABA34C8D21}" type="datetime1">
              <a:rPr lang="en-US" smtClean="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6F67DD-C6A4-4080-926F-C6ACD18F90E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CAAB460-5C4D-447E-8EC7-4BB48EFA4BF7}" type="datetime1">
              <a:rPr lang="en-US" smtClean="0"/>
              <a:pPr/>
              <a:t>6/27/2020</a:t>
            </a:fld>
            <a:endParaRPr lang="en-US" dirty="0"/>
          </a:p>
        </p:txBody>
      </p:sp>
      <p:sp>
        <p:nvSpPr>
          <p:cNvPr id="27" name="Slide Number Placeholder 26"/>
          <p:cNvSpPr>
            <a:spLocks noGrp="1"/>
          </p:cNvSpPr>
          <p:nvPr>
            <p:ph type="sldNum" sz="quarter" idx="11"/>
          </p:nvPr>
        </p:nvSpPr>
        <p:spPr/>
        <p:txBody>
          <a:bodyPr rtlCol="0"/>
          <a:lstStyle/>
          <a:p>
            <a:fld id="{1A6F67DD-C6A4-4080-926F-C6ACD18F90E4}"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E328820F-9B17-497C-8509-CB1071EB3711}" type="datetime1">
              <a:rPr lang="en-US" smtClean="0"/>
              <a:pPr/>
              <a:t>6/27/2020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1A6F67DD-C6A4-4080-926F-C6ACD18F90E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4D71E-F5A0-4A65-892A-BF9DDC056F38}" type="datetime1">
              <a:rPr lang="en-US" smtClean="0"/>
              <a:pPr/>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6F67DD-C6A4-4080-926F-C6ACD18F90E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5F9CA47-2688-40EF-A171-24CF39A21252}" type="datetime1">
              <a:rPr lang="en-US" smtClean="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6F67DD-C6A4-4080-926F-C6ACD18F90E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6E1794-87AD-4A44-82D6-6B0FFB5ACAF5}" type="datetime1">
              <a:rPr lang="en-US" smtClean="0"/>
              <a:pPr/>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6F67DD-C6A4-4080-926F-C6ACD18F90E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DD4D98D-285A-4982-9DED-26DD7768DECB}" type="datetime1">
              <a:rPr lang="en-US" smtClean="0"/>
              <a:pPr/>
              <a:t>6/27/2020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1A6F67DD-C6A4-4080-926F-C6ACD18F90E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srcRect/>
          <a:stretch>
            <a:fillRect/>
          </a:stretch>
        </p:blipFill>
        <p:spPr bwMode="auto">
          <a:xfrm>
            <a:off x="0" y="0"/>
            <a:ext cx="9144000" cy="3500462"/>
          </a:xfrm>
          <a:prstGeom prst="rect">
            <a:avLst/>
          </a:prstGeom>
          <a:noFill/>
          <a:ln w="9525">
            <a:noFill/>
            <a:miter lim="800000"/>
            <a:headEnd/>
            <a:tailEnd/>
          </a:ln>
          <a:effectLst/>
        </p:spPr>
      </p:pic>
      <p:sp>
        <p:nvSpPr>
          <p:cNvPr id="2" name="Title 1"/>
          <p:cNvSpPr>
            <a:spLocks noGrp="1"/>
          </p:cNvSpPr>
          <p:nvPr>
            <p:ph type="ctrTitle"/>
          </p:nvPr>
        </p:nvSpPr>
        <p:spPr>
          <a:xfrm>
            <a:off x="642910" y="214290"/>
            <a:ext cx="7851648" cy="1828800"/>
          </a:xfrm>
        </p:spPr>
        <p:txBody>
          <a:bodyPr/>
          <a:lstStyle/>
          <a:p>
            <a:pPr algn="l"/>
            <a:r>
              <a:rPr lang="en-IN" dirty="0" smtClean="0">
                <a:latin typeface="Times New Roman" pitchFamily="18" charset="0"/>
                <a:cs typeface="Times New Roman" pitchFamily="18" charset="0"/>
              </a:rPr>
              <a:t>EDA on 1000 Movies Dataset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428596" y="4071942"/>
            <a:ext cx="7854696" cy="785818"/>
          </a:xfrm>
        </p:spPr>
        <p:txBody>
          <a:bodyPr>
            <a:normAutofit/>
          </a:bodyPr>
          <a:lstStyle/>
          <a:p>
            <a:pPr algn="l"/>
            <a:r>
              <a:rPr lang="en-IN" b="1" dirty="0" smtClean="0"/>
              <a:t>Project by Vineeta Nair</a:t>
            </a:r>
          </a:p>
          <a:p>
            <a:pPr algn="l"/>
            <a:r>
              <a:rPr lang="en-IN" sz="1900" dirty="0" smtClean="0"/>
              <a:t>Date: </a:t>
            </a:r>
            <a:r>
              <a:rPr lang="en-IN" sz="1900" dirty="0" smtClean="0"/>
              <a:t>27</a:t>
            </a:r>
            <a:r>
              <a:rPr lang="en-IN" sz="1900" baseline="30000" dirty="0" smtClean="0"/>
              <a:t>th</a:t>
            </a:r>
            <a:r>
              <a:rPr lang="en-IN" sz="1900" dirty="0" smtClean="0"/>
              <a:t> </a:t>
            </a:r>
            <a:r>
              <a:rPr lang="en-IN" sz="1900" dirty="0" smtClean="0"/>
              <a:t>June 2020</a:t>
            </a:r>
            <a:endParaRPr lang="en-US" sz="1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142844" y="1000108"/>
            <a:ext cx="8715435" cy="1571636"/>
            <a:chOff x="285720" y="928670"/>
            <a:chExt cx="8441911" cy="1676396"/>
          </a:xfrm>
        </p:grpSpPr>
        <p:pic>
          <p:nvPicPr>
            <p:cNvPr id="15" name="Picture 2"/>
            <p:cNvPicPr>
              <a:picLocks noChangeAspect="1" noChangeArrowheads="1"/>
            </p:cNvPicPr>
            <p:nvPr/>
          </p:nvPicPr>
          <p:blipFill>
            <a:blip r:embed="rId2" cstate="print"/>
            <a:srcRect/>
            <a:stretch>
              <a:fillRect/>
            </a:stretch>
          </p:blipFill>
          <p:spPr bwMode="auto">
            <a:xfrm>
              <a:off x="285720" y="928670"/>
              <a:ext cx="2090470" cy="1610941"/>
            </a:xfrm>
            <a:prstGeom prst="rect">
              <a:avLst/>
            </a:prstGeom>
            <a:noFill/>
            <a:ln w="9525">
              <a:noFill/>
              <a:miter lim="800000"/>
              <a:headEnd/>
              <a:tailEnd/>
            </a:ln>
            <a:effectLst/>
          </p:spPr>
        </p:pic>
        <p:pic>
          <p:nvPicPr>
            <p:cNvPr id="17" name="Picture 4"/>
            <p:cNvPicPr>
              <a:picLocks noChangeAspect="1" noChangeArrowheads="1"/>
            </p:cNvPicPr>
            <p:nvPr/>
          </p:nvPicPr>
          <p:blipFill>
            <a:blip r:embed="rId3" cstate="print"/>
            <a:srcRect/>
            <a:stretch>
              <a:fillRect/>
            </a:stretch>
          </p:blipFill>
          <p:spPr bwMode="auto">
            <a:xfrm>
              <a:off x="2428860" y="1000108"/>
              <a:ext cx="2135996" cy="1577351"/>
            </a:xfrm>
            <a:prstGeom prst="rect">
              <a:avLst/>
            </a:prstGeom>
            <a:noFill/>
            <a:ln w="9525">
              <a:noFill/>
              <a:miter lim="800000"/>
              <a:headEnd/>
              <a:tailEnd/>
            </a:ln>
            <a:effectLst/>
          </p:spPr>
        </p:pic>
        <p:pic>
          <p:nvPicPr>
            <p:cNvPr id="21" name="Picture 7"/>
            <p:cNvPicPr>
              <a:picLocks noChangeAspect="1" noChangeArrowheads="1"/>
            </p:cNvPicPr>
            <p:nvPr/>
          </p:nvPicPr>
          <p:blipFill>
            <a:blip r:embed="rId4" cstate="print"/>
            <a:srcRect/>
            <a:stretch>
              <a:fillRect/>
            </a:stretch>
          </p:blipFill>
          <p:spPr bwMode="auto">
            <a:xfrm>
              <a:off x="4572000" y="1000108"/>
              <a:ext cx="2000232" cy="1539410"/>
            </a:xfrm>
            <a:prstGeom prst="rect">
              <a:avLst/>
            </a:prstGeom>
            <a:noFill/>
            <a:ln w="9525">
              <a:noFill/>
              <a:miter lim="800000"/>
              <a:headEnd/>
              <a:tailEnd/>
            </a:ln>
            <a:effectLst/>
          </p:spPr>
        </p:pic>
        <p:pic>
          <p:nvPicPr>
            <p:cNvPr id="23" name="Picture 3"/>
            <p:cNvPicPr>
              <a:picLocks noChangeAspect="1" noChangeArrowheads="1"/>
            </p:cNvPicPr>
            <p:nvPr/>
          </p:nvPicPr>
          <p:blipFill>
            <a:blip r:embed="rId5" cstate="print"/>
            <a:srcRect/>
            <a:stretch>
              <a:fillRect/>
            </a:stretch>
          </p:blipFill>
          <p:spPr bwMode="auto">
            <a:xfrm>
              <a:off x="6572264" y="928670"/>
              <a:ext cx="2155367" cy="1676396"/>
            </a:xfrm>
            <a:prstGeom prst="rect">
              <a:avLst/>
            </a:prstGeom>
            <a:noFill/>
            <a:ln w="9525">
              <a:noFill/>
              <a:miter lim="800000"/>
              <a:headEnd/>
              <a:tailEnd/>
            </a:ln>
            <a:effectLst/>
          </p:spPr>
        </p:pic>
      </p:grpSp>
      <p:grpSp>
        <p:nvGrpSpPr>
          <p:cNvPr id="28" name="Group 27"/>
          <p:cNvGrpSpPr/>
          <p:nvPr/>
        </p:nvGrpSpPr>
        <p:grpSpPr>
          <a:xfrm>
            <a:off x="142844" y="2714620"/>
            <a:ext cx="8854802" cy="1500198"/>
            <a:chOff x="357158" y="2786058"/>
            <a:chExt cx="8750478" cy="1794052"/>
          </a:xfrm>
        </p:grpSpPr>
        <p:pic>
          <p:nvPicPr>
            <p:cNvPr id="8202" name="Picture 10"/>
            <p:cNvPicPr>
              <a:picLocks noChangeAspect="1" noChangeArrowheads="1"/>
            </p:cNvPicPr>
            <p:nvPr/>
          </p:nvPicPr>
          <p:blipFill>
            <a:blip r:embed="rId6"/>
            <a:srcRect/>
            <a:stretch>
              <a:fillRect/>
            </a:stretch>
          </p:blipFill>
          <p:spPr bwMode="auto">
            <a:xfrm>
              <a:off x="4592939" y="2786058"/>
              <a:ext cx="2224084" cy="1739105"/>
            </a:xfrm>
            <a:prstGeom prst="rect">
              <a:avLst/>
            </a:prstGeom>
            <a:noFill/>
            <a:ln w="9525">
              <a:noFill/>
              <a:miter lim="800000"/>
              <a:headEnd/>
              <a:tailEnd/>
            </a:ln>
            <a:effectLst/>
          </p:spPr>
        </p:pic>
        <p:pic>
          <p:nvPicPr>
            <p:cNvPr id="20" name="Picture 6"/>
            <p:cNvPicPr>
              <a:picLocks noChangeAspect="1" noChangeArrowheads="1"/>
            </p:cNvPicPr>
            <p:nvPr/>
          </p:nvPicPr>
          <p:blipFill>
            <a:blip r:embed="rId7" cstate="print"/>
            <a:srcRect/>
            <a:stretch>
              <a:fillRect/>
            </a:stretch>
          </p:blipFill>
          <p:spPr bwMode="auto">
            <a:xfrm>
              <a:off x="357158" y="2786058"/>
              <a:ext cx="1998048" cy="1535937"/>
            </a:xfrm>
            <a:prstGeom prst="rect">
              <a:avLst/>
            </a:prstGeom>
            <a:noFill/>
            <a:ln w="9525">
              <a:noFill/>
              <a:miter lim="800000"/>
              <a:headEnd/>
              <a:tailEnd/>
            </a:ln>
            <a:effectLst/>
          </p:spPr>
        </p:pic>
        <p:pic>
          <p:nvPicPr>
            <p:cNvPr id="22" name="Picture 2"/>
            <p:cNvPicPr>
              <a:picLocks noChangeAspect="1" noChangeArrowheads="1"/>
            </p:cNvPicPr>
            <p:nvPr/>
          </p:nvPicPr>
          <p:blipFill>
            <a:blip r:embed="rId8" cstate="print"/>
            <a:srcRect/>
            <a:stretch>
              <a:fillRect/>
            </a:stretch>
          </p:blipFill>
          <p:spPr bwMode="auto">
            <a:xfrm>
              <a:off x="2545645" y="2786058"/>
              <a:ext cx="2040258" cy="1561388"/>
            </a:xfrm>
            <a:prstGeom prst="rect">
              <a:avLst/>
            </a:prstGeom>
            <a:noFill/>
            <a:ln w="9525">
              <a:noFill/>
              <a:miter lim="800000"/>
              <a:headEnd/>
              <a:tailEnd/>
            </a:ln>
            <a:effectLst/>
          </p:spPr>
        </p:pic>
        <p:pic>
          <p:nvPicPr>
            <p:cNvPr id="24" name="Picture 4"/>
            <p:cNvPicPr>
              <a:picLocks noChangeAspect="1" noChangeArrowheads="1"/>
            </p:cNvPicPr>
            <p:nvPr/>
          </p:nvPicPr>
          <p:blipFill>
            <a:blip r:embed="rId9" cstate="print"/>
            <a:srcRect/>
            <a:stretch>
              <a:fillRect/>
            </a:stretch>
          </p:blipFill>
          <p:spPr bwMode="auto">
            <a:xfrm>
              <a:off x="6781426" y="2786058"/>
              <a:ext cx="2326210" cy="1794052"/>
            </a:xfrm>
            <a:prstGeom prst="rect">
              <a:avLst/>
            </a:prstGeom>
            <a:noFill/>
            <a:ln w="9525">
              <a:noFill/>
              <a:miter lim="800000"/>
              <a:headEnd/>
              <a:tailEnd/>
            </a:ln>
            <a:effectLst/>
          </p:spPr>
        </p:pic>
      </p:grpSp>
      <p:grpSp>
        <p:nvGrpSpPr>
          <p:cNvPr id="29" name="Group 28"/>
          <p:cNvGrpSpPr/>
          <p:nvPr/>
        </p:nvGrpSpPr>
        <p:grpSpPr>
          <a:xfrm>
            <a:off x="142844" y="4357694"/>
            <a:ext cx="8786874" cy="1428760"/>
            <a:chOff x="285720" y="4500570"/>
            <a:chExt cx="8580998" cy="1857388"/>
          </a:xfrm>
        </p:grpSpPr>
        <p:pic>
          <p:nvPicPr>
            <p:cNvPr id="8201" name="Picture 9"/>
            <p:cNvPicPr>
              <a:picLocks noChangeAspect="1" noChangeArrowheads="1"/>
            </p:cNvPicPr>
            <p:nvPr/>
          </p:nvPicPr>
          <p:blipFill>
            <a:blip r:embed="rId10" cstate="print"/>
            <a:srcRect/>
            <a:stretch>
              <a:fillRect/>
            </a:stretch>
          </p:blipFill>
          <p:spPr bwMode="auto">
            <a:xfrm>
              <a:off x="2357422" y="4500570"/>
              <a:ext cx="2215918" cy="1703714"/>
            </a:xfrm>
            <a:prstGeom prst="rect">
              <a:avLst/>
            </a:prstGeom>
            <a:noFill/>
            <a:ln w="9525">
              <a:noFill/>
              <a:miter lim="800000"/>
              <a:headEnd/>
              <a:tailEnd/>
            </a:ln>
            <a:effectLst/>
          </p:spPr>
        </p:pic>
        <p:pic>
          <p:nvPicPr>
            <p:cNvPr id="18" name="Picture 5"/>
            <p:cNvPicPr>
              <a:picLocks noChangeAspect="1" noChangeArrowheads="1"/>
            </p:cNvPicPr>
            <p:nvPr/>
          </p:nvPicPr>
          <p:blipFill>
            <a:blip r:embed="rId11" cstate="print"/>
            <a:srcRect/>
            <a:stretch>
              <a:fillRect/>
            </a:stretch>
          </p:blipFill>
          <p:spPr bwMode="auto">
            <a:xfrm>
              <a:off x="285720" y="4500570"/>
              <a:ext cx="2071702" cy="1514675"/>
            </a:xfrm>
            <a:prstGeom prst="rect">
              <a:avLst/>
            </a:prstGeom>
            <a:noFill/>
            <a:ln w="9525">
              <a:noFill/>
              <a:miter lim="800000"/>
              <a:headEnd/>
              <a:tailEnd/>
            </a:ln>
            <a:effectLst/>
          </p:spPr>
        </p:pic>
        <p:pic>
          <p:nvPicPr>
            <p:cNvPr id="25" name="Picture 2"/>
            <p:cNvPicPr>
              <a:picLocks noChangeAspect="1" noChangeArrowheads="1"/>
            </p:cNvPicPr>
            <p:nvPr/>
          </p:nvPicPr>
          <p:blipFill>
            <a:blip r:embed="rId12" cstate="print"/>
            <a:srcRect/>
            <a:stretch>
              <a:fillRect/>
            </a:stretch>
          </p:blipFill>
          <p:spPr bwMode="auto">
            <a:xfrm>
              <a:off x="4572000" y="4500570"/>
              <a:ext cx="2060421" cy="1804274"/>
            </a:xfrm>
            <a:prstGeom prst="rect">
              <a:avLst/>
            </a:prstGeom>
            <a:noFill/>
            <a:ln w="9525">
              <a:noFill/>
              <a:miter lim="800000"/>
              <a:headEnd/>
              <a:tailEnd/>
            </a:ln>
            <a:effectLst/>
          </p:spPr>
        </p:pic>
        <p:pic>
          <p:nvPicPr>
            <p:cNvPr id="26" name="Picture 5"/>
            <p:cNvPicPr>
              <a:picLocks noChangeAspect="1" noChangeArrowheads="1"/>
            </p:cNvPicPr>
            <p:nvPr/>
          </p:nvPicPr>
          <p:blipFill>
            <a:blip r:embed="rId13" cstate="print"/>
            <a:srcRect/>
            <a:stretch>
              <a:fillRect/>
            </a:stretch>
          </p:blipFill>
          <p:spPr bwMode="auto">
            <a:xfrm>
              <a:off x="6643702" y="4500570"/>
              <a:ext cx="2223016" cy="1857388"/>
            </a:xfrm>
            <a:prstGeom prst="rect">
              <a:avLst/>
            </a:prstGeom>
            <a:noFill/>
            <a:ln w="9525">
              <a:noFill/>
              <a:miter lim="800000"/>
              <a:headEnd/>
              <a:tailEnd/>
            </a:ln>
            <a:effectLst/>
          </p:spPr>
        </p:pic>
      </p:grpSp>
      <p:sp>
        <p:nvSpPr>
          <p:cNvPr id="30" name="Rectangle 29"/>
          <p:cNvSpPr/>
          <p:nvPr/>
        </p:nvSpPr>
        <p:spPr>
          <a:xfrm>
            <a:off x="428596" y="5857892"/>
            <a:ext cx="8358246" cy="553998"/>
          </a:xfrm>
          <a:prstGeom prst="rect">
            <a:avLst/>
          </a:prstGeom>
        </p:spPr>
        <p:txBody>
          <a:bodyPr wrap="square">
            <a:spAutoFit/>
          </a:bodyPr>
          <a:lstStyle/>
          <a:p>
            <a:pPr marL="365760" lvl="0" indent="-256032">
              <a:spcBef>
                <a:spcPts val="300"/>
              </a:spcBef>
              <a:buClr>
                <a:srgbClr val="A04DA3"/>
              </a:buClr>
              <a:buFont typeface="Georgia"/>
              <a:buChar char="•"/>
            </a:pPr>
            <a:r>
              <a:rPr lang="en-US" sz="1500" dirty="0" smtClean="0">
                <a:latin typeface="Arial" pitchFamily="34" charset="0"/>
                <a:cs typeface="Arial" pitchFamily="34" charset="0"/>
              </a:rPr>
              <a:t>Movie </a:t>
            </a:r>
            <a:r>
              <a:rPr lang="en-US" sz="1500" dirty="0">
                <a:latin typeface="Arial" pitchFamily="34" charset="0"/>
                <a:cs typeface="Arial" pitchFamily="34" charset="0"/>
              </a:rPr>
              <a:t>Genres: Western, War and Sports produced least number of movies during this decade.</a:t>
            </a:r>
          </a:p>
        </p:txBody>
      </p:sp>
      <p:sp>
        <p:nvSpPr>
          <p:cNvPr id="31" name="Rectangle 30"/>
          <p:cNvSpPr/>
          <p:nvPr/>
        </p:nvSpPr>
        <p:spPr>
          <a:xfrm>
            <a:off x="142844" y="642918"/>
            <a:ext cx="8501122" cy="323165"/>
          </a:xfrm>
          <a:prstGeom prst="rect">
            <a:avLst/>
          </a:prstGeom>
        </p:spPr>
        <p:txBody>
          <a:bodyPr wrap="square">
            <a:spAutoFit/>
          </a:bodyPr>
          <a:lstStyle/>
          <a:p>
            <a:r>
              <a:rPr lang="en-US" sz="1500" b="1" dirty="0">
                <a:solidFill>
                  <a:schemeClr val="tx2"/>
                </a:solidFill>
                <a:latin typeface="+mj-lt"/>
                <a:ea typeface="+mj-ea"/>
                <a:cs typeface="+mj-cs"/>
              </a:rPr>
              <a:t>How many movies of each genre were released in each year?</a:t>
            </a:r>
          </a:p>
        </p:txBody>
      </p:sp>
      <p:sp>
        <p:nvSpPr>
          <p:cNvPr id="34" name="Slide Number Placeholder 33"/>
          <p:cNvSpPr>
            <a:spLocks noGrp="1"/>
          </p:cNvSpPr>
          <p:nvPr>
            <p:ph type="sldNum" sz="quarter" idx="12"/>
          </p:nvPr>
        </p:nvSpPr>
        <p:spPr>
          <a:xfrm>
            <a:off x="8143900" y="6286520"/>
            <a:ext cx="762000" cy="365760"/>
          </a:xfrm>
        </p:spPr>
        <p:txBody>
          <a:bodyPr/>
          <a:lstStyle/>
          <a:p>
            <a:fld id="{1A6F67DD-C6A4-4080-926F-C6ACD18F90E4}" type="slidenum">
              <a:rPr lang="en-US" sz="1200" smtClean="0">
                <a:solidFill>
                  <a:schemeClr val="bg2">
                    <a:lumMod val="25000"/>
                  </a:schemeClr>
                </a:solidFill>
              </a:rPr>
              <a:pPr/>
              <a:t>10</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229600" cy="785818"/>
          </a:xfrm>
        </p:spPr>
        <p:txBody>
          <a:bodyPr>
            <a:normAutofit fontScale="90000"/>
          </a:bodyPr>
          <a:lstStyle/>
          <a:p>
            <a:r>
              <a:rPr lang="en-US" sz="2000" b="1" dirty="0" smtClean="0"/>
              <a:t>Percentage of Movies  &amp; Genres</a:t>
            </a:r>
            <a:br>
              <a:rPr lang="en-US" sz="2000" b="1" dirty="0" smtClean="0"/>
            </a:br>
            <a:r>
              <a:rPr lang="en-US" sz="1800" b="1" dirty="0" smtClean="0"/>
              <a:t>Determining the percentage of movies released in each Genre</a:t>
            </a:r>
            <a:r>
              <a:rPr lang="en-US" sz="1800" dirty="0" smtClean="0"/>
              <a:t/>
            </a:r>
            <a:br>
              <a:rPr lang="en-US" sz="1800" dirty="0" smtClean="0"/>
            </a:br>
            <a:endParaRPr lang="en-US" sz="1800" dirty="0" smtClean="0"/>
          </a:p>
        </p:txBody>
      </p:sp>
      <p:sp>
        <p:nvSpPr>
          <p:cNvPr id="3" name="Content Placeholder 2"/>
          <p:cNvSpPr>
            <a:spLocks noGrp="1"/>
          </p:cNvSpPr>
          <p:nvPr>
            <p:ph idx="1"/>
          </p:nvPr>
        </p:nvSpPr>
        <p:spPr>
          <a:xfrm>
            <a:off x="428596" y="5357826"/>
            <a:ext cx="8229600" cy="1071570"/>
          </a:xfrm>
        </p:spPr>
        <p:txBody>
          <a:bodyPr>
            <a:normAutofit/>
          </a:bodyPr>
          <a:lstStyle/>
          <a:p>
            <a:r>
              <a:rPr lang="en-US" sz="1500" dirty="0" smtClean="0">
                <a:latin typeface="Arial" pitchFamily="34" charset="0"/>
                <a:cs typeface="Arial" pitchFamily="34" charset="0"/>
              </a:rPr>
              <a:t>From the above pie chart, we can see that highest % of movies released are of Drama Genre which comprises of 33.12% of movies.</a:t>
            </a:r>
            <a:endParaRPr lang="en-US" sz="1500" dirty="0">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2571736" y="1285860"/>
            <a:ext cx="4143404" cy="3857652"/>
          </a:xfrm>
          <a:prstGeom prst="rect">
            <a:avLst/>
          </a:prstGeom>
          <a:noFill/>
          <a:ln w="9525">
            <a:noFill/>
            <a:miter lim="800000"/>
            <a:headEnd/>
            <a:tailEnd/>
          </a:ln>
          <a:effectLst/>
        </p:spPr>
      </p:pic>
      <p:sp>
        <p:nvSpPr>
          <p:cNvPr id="21" name="Slide Number Placeholder 20"/>
          <p:cNvSpPr>
            <a:spLocks noGrp="1"/>
          </p:cNvSpPr>
          <p:nvPr>
            <p:ph type="sldNum" sz="quarter" idx="12"/>
          </p:nvPr>
        </p:nvSpPr>
        <p:spPr>
          <a:xfrm>
            <a:off x="8215338" y="6286520"/>
            <a:ext cx="762000" cy="365760"/>
          </a:xfrm>
        </p:spPr>
        <p:txBody>
          <a:bodyPr/>
          <a:lstStyle/>
          <a:p>
            <a:fld id="{1A6F67DD-C6A4-4080-926F-C6ACD18F90E4}" type="slidenum">
              <a:rPr lang="en-US" sz="1200" smtClean="0">
                <a:solidFill>
                  <a:schemeClr val="bg2">
                    <a:lumMod val="25000"/>
                  </a:schemeClr>
                </a:solidFill>
              </a:rPr>
              <a:pPr/>
              <a:t>11</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229600" cy="714380"/>
          </a:xfrm>
        </p:spPr>
        <p:txBody>
          <a:bodyPr>
            <a:normAutofit fontScale="90000"/>
          </a:bodyPr>
          <a:lstStyle/>
          <a:p>
            <a:r>
              <a:rPr lang="en-US" sz="2000" b="1" dirty="0" smtClean="0"/>
              <a:t>Revenue &amp; Genres</a:t>
            </a:r>
            <a:br>
              <a:rPr lang="en-US" sz="2000" b="1" dirty="0" smtClean="0"/>
            </a:br>
            <a:r>
              <a:rPr lang="en-US" sz="1800" b="1" dirty="0" smtClean="0"/>
              <a:t>Determining revenue percentage received from each Genre</a:t>
            </a:r>
            <a:br>
              <a:rPr lang="en-US" sz="1800" b="1" dirty="0" smtClean="0"/>
            </a:br>
            <a:endParaRPr lang="en-US" sz="1800" dirty="0" smtClean="0"/>
          </a:p>
        </p:txBody>
      </p:sp>
      <p:sp>
        <p:nvSpPr>
          <p:cNvPr id="3" name="Content Placeholder 2"/>
          <p:cNvSpPr>
            <a:spLocks noGrp="1"/>
          </p:cNvSpPr>
          <p:nvPr>
            <p:ph idx="1"/>
          </p:nvPr>
        </p:nvSpPr>
        <p:spPr>
          <a:xfrm>
            <a:off x="428596" y="5000636"/>
            <a:ext cx="8229600" cy="1571636"/>
          </a:xfrm>
        </p:spPr>
        <p:txBody>
          <a:bodyPr>
            <a:noAutofit/>
          </a:bodyPr>
          <a:lstStyle/>
          <a:p>
            <a:pPr algn="just"/>
            <a:r>
              <a:rPr lang="en-US" sz="1500" dirty="0" smtClean="0">
                <a:latin typeface="Arial" pitchFamily="34" charset="0"/>
                <a:cs typeface="Arial" pitchFamily="34" charset="0"/>
              </a:rPr>
              <a:t>The above pie chart clearly depicts that movies of </a:t>
            </a:r>
            <a:r>
              <a:rPr lang="en-US" sz="1500" b="1" dirty="0" smtClean="0">
                <a:latin typeface="Arial" pitchFamily="34" charset="0"/>
                <a:cs typeface="Arial" pitchFamily="34" charset="0"/>
              </a:rPr>
              <a:t>'Adventure' </a:t>
            </a:r>
            <a:r>
              <a:rPr lang="en-US" sz="1500" dirty="0" smtClean="0">
                <a:latin typeface="Arial" pitchFamily="34" charset="0"/>
                <a:cs typeface="Arial" pitchFamily="34" charset="0"/>
              </a:rPr>
              <a:t>Genre was the </a:t>
            </a:r>
            <a:r>
              <a:rPr lang="en-US" sz="1500" b="1" dirty="0" smtClean="0">
                <a:latin typeface="Arial" pitchFamily="34" charset="0"/>
                <a:cs typeface="Arial" pitchFamily="34" charset="0"/>
              </a:rPr>
              <a:t>highest grosser with 29.75% </a:t>
            </a:r>
            <a:r>
              <a:rPr lang="en-US" sz="1500" dirty="0" smtClean="0">
                <a:latin typeface="Arial" pitchFamily="34" charset="0"/>
                <a:cs typeface="Arial" pitchFamily="34" charset="0"/>
              </a:rPr>
              <a:t>of total revenue.</a:t>
            </a:r>
          </a:p>
          <a:p>
            <a:pPr algn="just"/>
            <a:r>
              <a:rPr lang="en-US" sz="1500" b="1" dirty="0" smtClean="0">
                <a:latin typeface="Arial" pitchFamily="34" charset="0"/>
                <a:cs typeface="Arial" pitchFamily="34" charset="0"/>
              </a:rPr>
              <a:t>'Action'</a:t>
            </a:r>
            <a:r>
              <a:rPr lang="en-US" sz="1500" dirty="0" smtClean="0">
                <a:latin typeface="Arial" pitchFamily="34" charset="0"/>
                <a:cs typeface="Arial" pitchFamily="34" charset="0"/>
              </a:rPr>
              <a:t> Genre which was </a:t>
            </a:r>
            <a:r>
              <a:rPr lang="en-US" sz="1500" b="1" dirty="0" smtClean="0">
                <a:latin typeface="Arial" pitchFamily="34" charset="0"/>
                <a:cs typeface="Arial" pitchFamily="34" charset="0"/>
              </a:rPr>
              <a:t>27.26%</a:t>
            </a:r>
            <a:r>
              <a:rPr lang="en-US" sz="1500" dirty="0" smtClean="0">
                <a:latin typeface="Arial" pitchFamily="34" charset="0"/>
                <a:cs typeface="Arial" pitchFamily="34" charset="0"/>
              </a:rPr>
              <a:t> was much </a:t>
            </a:r>
            <a:r>
              <a:rPr lang="en-US" sz="1500" b="1" dirty="0" smtClean="0">
                <a:latin typeface="Arial" pitchFamily="34" charset="0"/>
                <a:cs typeface="Arial" pitchFamily="34" charset="0"/>
              </a:rPr>
              <a:t>closer to the highest percentage of revenue </a:t>
            </a:r>
            <a:r>
              <a:rPr lang="en-US" sz="1500" dirty="0" smtClean="0">
                <a:latin typeface="Arial" pitchFamily="34" charset="0"/>
                <a:cs typeface="Arial" pitchFamily="34" charset="0"/>
              </a:rPr>
              <a:t>making Adventure Genre.</a:t>
            </a:r>
          </a:p>
          <a:p>
            <a:pPr algn="just"/>
            <a:r>
              <a:rPr lang="en-US" sz="1500" dirty="0" smtClean="0">
                <a:latin typeface="Arial" pitchFamily="34" charset="0"/>
                <a:cs typeface="Arial" pitchFamily="34" charset="0"/>
              </a:rPr>
              <a:t>This concludes that </a:t>
            </a:r>
            <a:r>
              <a:rPr lang="en-US" sz="1500" b="1" dirty="0" smtClean="0">
                <a:latin typeface="Arial" pitchFamily="34" charset="0"/>
                <a:cs typeface="Arial" pitchFamily="34" charset="0"/>
              </a:rPr>
              <a:t>Adventure and Action Genre movies are highest grosser Genres </a:t>
            </a:r>
            <a:r>
              <a:rPr lang="en-US" sz="1500" dirty="0" smtClean="0">
                <a:latin typeface="Arial" pitchFamily="34" charset="0"/>
                <a:cs typeface="Arial" pitchFamily="34" charset="0"/>
              </a:rPr>
              <a:t>compared to the others.</a:t>
            </a:r>
          </a:p>
        </p:txBody>
      </p:sp>
      <p:pic>
        <p:nvPicPr>
          <p:cNvPr id="12290" name="Picture 2"/>
          <p:cNvPicPr>
            <a:picLocks noChangeAspect="1" noChangeArrowheads="1"/>
          </p:cNvPicPr>
          <p:nvPr/>
        </p:nvPicPr>
        <p:blipFill>
          <a:blip r:embed="rId2"/>
          <a:srcRect/>
          <a:stretch>
            <a:fillRect/>
          </a:stretch>
        </p:blipFill>
        <p:spPr bwMode="auto">
          <a:xfrm>
            <a:off x="2500298" y="1142984"/>
            <a:ext cx="4062416" cy="3627098"/>
          </a:xfrm>
          <a:prstGeom prst="rect">
            <a:avLst/>
          </a:prstGeom>
          <a:noFill/>
          <a:ln w="9525">
            <a:noFill/>
            <a:miter lim="800000"/>
            <a:headEnd/>
            <a:tailEnd/>
          </a:ln>
          <a:effectLst/>
        </p:spPr>
      </p:pic>
      <p:sp>
        <p:nvSpPr>
          <p:cNvPr id="9" name="Slide Number Placeholder 8"/>
          <p:cNvSpPr>
            <a:spLocks noGrp="1"/>
          </p:cNvSpPr>
          <p:nvPr>
            <p:ph type="sldNum" sz="quarter" idx="12"/>
          </p:nvPr>
        </p:nvSpPr>
        <p:spPr>
          <a:xfrm>
            <a:off x="8215338" y="6357958"/>
            <a:ext cx="762000" cy="365760"/>
          </a:xfrm>
        </p:spPr>
        <p:txBody>
          <a:bodyPr/>
          <a:lstStyle/>
          <a:p>
            <a:fld id="{1A6F67DD-C6A4-4080-926F-C6ACD18F90E4}" type="slidenum">
              <a:rPr lang="en-US" sz="1200" smtClean="0">
                <a:solidFill>
                  <a:schemeClr val="bg2">
                    <a:lumMod val="25000"/>
                  </a:schemeClr>
                </a:solidFill>
              </a:rPr>
              <a:pPr/>
              <a:t>12</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571480"/>
            <a:ext cx="4071966" cy="714380"/>
          </a:xfrm>
        </p:spPr>
        <p:txBody>
          <a:bodyPr>
            <a:normAutofit fontScale="90000"/>
          </a:bodyPr>
          <a:lstStyle/>
          <a:p>
            <a:r>
              <a:rPr lang="en-US" sz="2000" b="1" dirty="0" smtClean="0"/>
              <a:t>Ratings &amp; Genres</a:t>
            </a:r>
            <a:br>
              <a:rPr lang="en-US" sz="2000" b="1" dirty="0" smtClean="0"/>
            </a:br>
            <a:r>
              <a:rPr lang="en-US" sz="1600" b="1" dirty="0" smtClean="0"/>
              <a:t>Determining IMDB Ratings received for each Genre</a:t>
            </a:r>
            <a:endParaRPr lang="en-US" sz="1600" dirty="0" smtClean="0"/>
          </a:p>
        </p:txBody>
      </p:sp>
      <p:sp>
        <p:nvSpPr>
          <p:cNvPr id="3" name="Content Placeholder 2"/>
          <p:cNvSpPr>
            <a:spLocks noGrp="1"/>
          </p:cNvSpPr>
          <p:nvPr>
            <p:ph idx="1"/>
          </p:nvPr>
        </p:nvSpPr>
        <p:spPr>
          <a:xfrm>
            <a:off x="214282" y="5357826"/>
            <a:ext cx="3929090" cy="1214446"/>
          </a:xfrm>
        </p:spPr>
        <p:txBody>
          <a:bodyPr>
            <a:normAutofit/>
          </a:bodyPr>
          <a:lstStyle/>
          <a:p>
            <a:pPr algn="just"/>
            <a:r>
              <a:rPr lang="en-US" sz="1500" dirty="0" smtClean="0">
                <a:latin typeface="Arial" pitchFamily="34" charset="0"/>
                <a:cs typeface="Arial" pitchFamily="34" charset="0"/>
              </a:rPr>
              <a:t>The above chart shows us that the movies of</a:t>
            </a:r>
            <a:r>
              <a:rPr lang="en-US" sz="1500" b="1" dirty="0" smtClean="0">
                <a:latin typeface="Arial" pitchFamily="34" charset="0"/>
                <a:cs typeface="Arial" pitchFamily="34" charset="0"/>
              </a:rPr>
              <a:t> 'Drama' </a:t>
            </a:r>
            <a:r>
              <a:rPr lang="en-US" sz="1500" dirty="0" smtClean="0">
                <a:latin typeface="Arial" pitchFamily="34" charset="0"/>
                <a:cs typeface="Arial" pitchFamily="34" charset="0"/>
              </a:rPr>
              <a:t>Genre was most popular amongst movie fanatics during this decade with </a:t>
            </a:r>
            <a:r>
              <a:rPr lang="en-US" sz="1500" b="1" dirty="0" smtClean="0">
                <a:latin typeface="Arial" pitchFamily="34" charset="0"/>
                <a:cs typeface="Arial" pitchFamily="34" charset="0"/>
              </a:rPr>
              <a:t>ratings of 34.08%.</a:t>
            </a:r>
            <a:endParaRPr lang="en-US" sz="1500" b="1" dirty="0">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142844" y="1285860"/>
            <a:ext cx="4043366" cy="3798314"/>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4714876" y="1214422"/>
            <a:ext cx="3988019" cy="3752860"/>
          </a:xfrm>
          <a:prstGeom prst="rect">
            <a:avLst/>
          </a:prstGeom>
          <a:noFill/>
          <a:ln w="9525">
            <a:noFill/>
            <a:miter lim="800000"/>
            <a:headEnd/>
            <a:tailEnd/>
          </a:ln>
          <a:effectLst/>
        </p:spPr>
      </p:pic>
      <p:sp>
        <p:nvSpPr>
          <p:cNvPr id="7" name="Content Placeholder 2"/>
          <p:cNvSpPr txBox="1">
            <a:spLocks/>
          </p:cNvSpPr>
          <p:nvPr/>
        </p:nvSpPr>
        <p:spPr>
          <a:xfrm>
            <a:off x="4357686" y="4857760"/>
            <a:ext cx="4643470" cy="2000240"/>
          </a:xfrm>
          <a:prstGeom prst="rect">
            <a:avLst/>
          </a:prstGeom>
        </p:spPr>
        <p:txBody>
          <a:bodyPr vert="horz">
            <a:noAutofit/>
          </a:bodyPr>
          <a:lstStyle/>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15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Similarly as we saw with the Audience ratings, public </a:t>
            </a:r>
            <a:r>
              <a:rPr kumimoji="0" lang="en-US" sz="15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voted the highest for 'Drama'</a:t>
            </a:r>
            <a:r>
              <a:rPr kumimoji="0" lang="en-US" sz="15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Genre with </a:t>
            </a:r>
            <a:r>
              <a:rPr kumimoji="0" lang="en-US" sz="15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25.98% votes.</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15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Action and Adventure </a:t>
            </a:r>
            <a:r>
              <a:rPr kumimoji="0" lang="en-US" sz="15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received </a:t>
            </a:r>
            <a:r>
              <a:rPr kumimoji="0" lang="en-US" sz="15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close enough votes as 'Drama'.</a:t>
            </a:r>
          </a:p>
          <a:p>
            <a:pPr marL="365760" marR="0" lvl="0" indent="-256032" algn="l" defTabSz="914400" rtl="0" eaLnBrk="1" fontAlgn="auto" latinLnBrk="0" hangingPunct="1">
              <a:lnSpc>
                <a:spcPct val="100000"/>
              </a:lnSpc>
              <a:spcBef>
                <a:spcPts val="300"/>
              </a:spcBef>
              <a:spcAft>
                <a:spcPts val="0"/>
              </a:spcAft>
              <a:buClr>
                <a:schemeClr val="accent3"/>
              </a:buClr>
              <a:buSzTx/>
              <a:buFont typeface="Georgia"/>
              <a:buChar char="•"/>
              <a:tabLst/>
              <a:defRPr/>
            </a:pPr>
            <a:r>
              <a:rPr kumimoji="0" lang="en-US" sz="15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This shows that if the public appreciates a movie, they not only vote more, they also give a good rating.</a:t>
            </a:r>
          </a:p>
        </p:txBody>
      </p:sp>
      <p:sp>
        <p:nvSpPr>
          <p:cNvPr id="8" name="Title 1"/>
          <p:cNvSpPr txBox="1">
            <a:spLocks/>
          </p:cNvSpPr>
          <p:nvPr/>
        </p:nvSpPr>
        <p:spPr>
          <a:xfrm>
            <a:off x="4500562" y="500042"/>
            <a:ext cx="4643438" cy="714380"/>
          </a:xfrm>
          <a:prstGeom prst="rect">
            <a:avLst/>
          </a:prstGeo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1" i="0" u="none" strike="noStrike" kern="1200" cap="none" spc="0" normalizeH="0" baseline="0" noProof="0" dirty="0" smtClean="0">
                <a:ln>
                  <a:noFill/>
                </a:ln>
                <a:solidFill>
                  <a:schemeClr val="tx2"/>
                </a:solidFill>
                <a:effectLst/>
                <a:uLnTx/>
                <a:uFillTx/>
                <a:latin typeface="+mj-lt"/>
                <a:ea typeface="+mj-ea"/>
                <a:cs typeface="+mj-cs"/>
              </a:rPr>
              <a:t>Votes &amp; Genres</a:t>
            </a:r>
            <a:br>
              <a:rPr kumimoji="0" lang="en-US" sz="2000" b="1" i="0" u="none" strike="noStrike" kern="1200" cap="none" spc="0" normalizeH="0" baseline="0" noProof="0" dirty="0" smtClean="0">
                <a:ln>
                  <a:noFill/>
                </a:ln>
                <a:solidFill>
                  <a:schemeClr val="tx2"/>
                </a:solidFill>
                <a:effectLst/>
                <a:uLnTx/>
                <a:uFillTx/>
                <a:latin typeface="+mj-lt"/>
                <a:ea typeface="+mj-ea"/>
                <a:cs typeface="+mj-cs"/>
              </a:rPr>
            </a:br>
            <a:r>
              <a:rPr kumimoji="0" lang="en-US" sz="1600" b="1" i="0" u="none" strike="noStrike" kern="1200" cap="none" spc="0" normalizeH="0" baseline="0" noProof="0" dirty="0" smtClean="0">
                <a:ln>
                  <a:noFill/>
                </a:ln>
                <a:solidFill>
                  <a:schemeClr val="tx2"/>
                </a:solidFill>
                <a:effectLst/>
                <a:uLnTx/>
                <a:uFillTx/>
                <a:latin typeface="+mj-lt"/>
                <a:ea typeface="+mj-ea"/>
                <a:cs typeface="+mj-cs"/>
              </a:rPr>
              <a:t>Determining Audience Votes received for each Genre</a:t>
            </a:r>
            <a:endParaRPr kumimoji="0" lang="en-US" sz="1600" b="0" i="0" u="none" strike="noStrike" kern="1200" cap="none" spc="0" normalizeH="0" baseline="0" noProof="0" dirty="0" smtClean="0">
              <a:ln>
                <a:noFill/>
              </a:ln>
              <a:solidFill>
                <a:schemeClr val="tx2"/>
              </a:solidFill>
              <a:effectLst/>
              <a:uLnTx/>
              <a:uFillTx/>
              <a:latin typeface="+mj-lt"/>
              <a:ea typeface="+mj-ea"/>
              <a:cs typeface="+mj-cs"/>
            </a:endParaRPr>
          </a:p>
        </p:txBody>
      </p:sp>
      <p:cxnSp>
        <p:nvCxnSpPr>
          <p:cNvPr id="10" name="Straight Connector 9"/>
          <p:cNvCxnSpPr/>
          <p:nvPr/>
        </p:nvCxnSpPr>
        <p:spPr>
          <a:xfrm rot="5400000">
            <a:off x="2893207" y="3464719"/>
            <a:ext cx="3072628" cy="7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Slide Number Placeholder 28"/>
          <p:cNvSpPr>
            <a:spLocks noGrp="1"/>
          </p:cNvSpPr>
          <p:nvPr>
            <p:ph type="sldNum" sz="quarter" idx="12"/>
          </p:nvPr>
        </p:nvSpPr>
        <p:spPr>
          <a:xfrm>
            <a:off x="8572528" y="6429396"/>
            <a:ext cx="571472" cy="294322"/>
          </a:xfrm>
        </p:spPr>
        <p:txBody>
          <a:bodyPr/>
          <a:lstStyle/>
          <a:p>
            <a:fld id="{1A6F67DD-C6A4-4080-926F-C6ACD18F90E4}" type="slidenum">
              <a:rPr lang="en-US" sz="1200" smtClean="0">
                <a:solidFill>
                  <a:schemeClr val="bg2">
                    <a:lumMod val="25000"/>
                  </a:schemeClr>
                </a:solidFill>
              </a:rPr>
              <a:pPr/>
              <a:t>13</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28604"/>
            <a:ext cx="8229600" cy="714380"/>
          </a:xfrm>
        </p:spPr>
        <p:txBody>
          <a:bodyPr>
            <a:normAutofit fontScale="90000"/>
          </a:bodyPr>
          <a:lstStyle/>
          <a:p>
            <a:r>
              <a:rPr lang="en-US" sz="2000" b="1" dirty="0" smtClean="0"/>
              <a:t>Analysis Based on the Director of the movies</a:t>
            </a:r>
            <a:br>
              <a:rPr lang="en-US" sz="2000" b="1" dirty="0" smtClean="0"/>
            </a:br>
            <a:r>
              <a:rPr lang="en-US" sz="1600" b="1" dirty="0" smtClean="0"/>
              <a:t> Which are the Top 10 movie Directors </a:t>
            </a:r>
            <a:r>
              <a:rPr lang="en-US" sz="1600" b="1" dirty="0" smtClean="0"/>
              <a:t>in terms of highest number of movies released</a:t>
            </a:r>
            <a:r>
              <a:rPr lang="en-US" sz="1600" b="1" dirty="0" smtClean="0"/>
              <a:t>?</a:t>
            </a:r>
            <a:endParaRPr lang="en-US" sz="1600" dirty="0" smtClean="0"/>
          </a:p>
        </p:txBody>
      </p:sp>
      <p:sp>
        <p:nvSpPr>
          <p:cNvPr id="3" name="Content Placeholder 2"/>
          <p:cNvSpPr>
            <a:spLocks noGrp="1"/>
          </p:cNvSpPr>
          <p:nvPr>
            <p:ph idx="1"/>
          </p:nvPr>
        </p:nvSpPr>
        <p:spPr>
          <a:xfrm>
            <a:off x="214282" y="5500702"/>
            <a:ext cx="8643998" cy="928694"/>
          </a:xfrm>
        </p:spPr>
        <p:txBody>
          <a:bodyPr>
            <a:noAutofit/>
          </a:bodyPr>
          <a:lstStyle/>
          <a:p>
            <a:pPr algn="just"/>
            <a:r>
              <a:rPr lang="en-IN" sz="1500" dirty="0" smtClean="0">
                <a:latin typeface="Arial" pitchFamily="34" charset="0"/>
                <a:cs typeface="Arial" pitchFamily="34" charset="0"/>
              </a:rPr>
              <a:t>This bar chart clearly shows that out of the top 10 Directors, Ridley Scott has directed highest number of movies, .i.e.8 movies during this decade.</a:t>
            </a:r>
            <a:endParaRPr lang="en-US" sz="1500" dirty="0" smtClean="0">
              <a:latin typeface="Arial" pitchFamily="34" charset="0"/>
              <a:cs typeface="Arial" pitchFamily="34" charset="0"/>
            </a:endParaRPr>
          </a:p>
        </p:txBody>
      </p:sp>
      <p:sp>
        <p:nvSpPr>
          <p:cNvPr id="8" name="Slide Number Placeholder 7"/>
          <p:cNvSpPr>
            <a:spLocks noGrp="1"/>
          </p:cNvSpPr>
          <p:nvPr>
            <p:ph type="sldNum" sz="quarter" idx="12"/>
          </p:nvPr>
        </p:nvSpPr>
        <p:spPr>
          <a:xfrm>
            <a:off x="8215338" y="6357958"/>
            <a:ext cx="762000" cy="365760"/>
          </a:xfrm>
        </p:spPr>
        <p:txBody>
          <a:bodyPr/>
          <a:lstStyle/>
          <a:p>
            <a:fld id="{1A6F67DD-C6A4-4080-926F-C6ACD18F90E4}" type="slidenum">
              <a:rPr lang="en-US" sz="1200" smtClean="0">
                <a:solidFill>
                  <a:schemeClr val="bg2">
                    <a:lumMod val="25000"/>
                  </a:schemeClr>
                </a:solidFill>
              </a:rPr>
              <a:pPr/>
              <a:t>14</a:t>
            </a:fld>
            <a:endParaRPr lang="en-US" sz="1200" dirty="0">
              <a:solidFill>
                <a:schemeClr val="bg2">
                  <a:lumMod val="2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214282" y="1428736"/>
            <a:ext cx="8643998" cy="3643338"/>
          </a:xfrm>
          <a:prstGeom prst="rect">
            <a:avLst/>
          </a:prstGeom>
          <a:noFill/>
          <a:ln w="9525">
            <a:solidFill>
              <a:schemeClr val="accent2">
                <a:lumMod val="40000"/>
                <a:lumOff val="60000"/>
              </a:schemeClr>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28604"/>
            <a:ext cx="8229600" cy="714380"/>
          </a:xfrm>
        </p:spPr>
        <p:txBody>
          <a:bodyPr>
            <a:normAutofit/>
          </a:bodyPr>
          <a:lstStyle/>
          <a:p>
            <a:r>
              <a:rPr lang="en-US" sz="2000" b="1" dirty="0" smtClean="0"/>
              <a:t>Analysis Based on the Director of the movies</a:t>
            </a:r>
            <a:br>
              <a:rPr lang="en-US" sz="2000" b="1" dirty="0" smtClean="0"/>
            </a:br>
            <a:r>
              <a:rPr lang="en-US" sz="1600" b="1" dirty="0" smtClean="0"/>
              <a:t> Which are the Top 10 movie Directors in terms of Revenue contribution?</a:t>
            </a:r>
            <a:endParaRPr lang="en-US" sz="1600" dirty="0" smtClean="0"/>
          </a:p>
        </p:txBody>
      </p:sp>
      <p:sp>
        <p:nvSpPr>
          <p:cNvPr id="3" name="Content Placeholder 2"/>
          <p:cNvSpPr>
            <a:spLocks noGrp="1"/>
          </p:cNvSpPr>
          <p:nvPr>
            <p:ph idx="1"/>
          </p:nvPr>
        </p:nvSpPr>
        <p:spPr>
          <a:xfrm>
            <a:off x="285720" y="4929198"/>
            <a:ext cx="8643998" cy="1785950"/>
          </a:xfrm>
        </p:spPr>
        <p:txBody>
          <a:bodyPr>
            <a:noAutofit/>
          </a:bodyPr>
          <a:lstStyle/>
          <a:p>
            <a:pPr algn="just"/>
            <a:r>
              <a:rPr lang="en-US" sz="1500" dirty="0" smtClean="0">
                <a:latin typeface="Arial" pitchFamily="34" charset="0"/>
                <a:cs typeface="Arial" pitchFamily="34" charset="0"/>
              </a:rPr>
              <a:t>From the above pie chart, we can infer that, </a:t>
            </a:r>
            <a:r>
              <a:rPr lang="en-US" sz="1500" b="1" dirty="0" smtClean="0">
                <a:latin typeface="Arial" pitchFamily="34" charset="0"/>
                <a:cs typeface="Arial" pitchFamily="34" charset="0"/>
              </a:rPr>
              <a:t>JJ Abrams </a:t>
            </a:r>
            <a:r>
              <a:rPr lang="en-US" sz="1500" dirty="0" smtClean="0">
                <a:latin typeface="Arial" pitchFamily="34" charset="0"/>
                <a:cs typeface="Arial" pitchFamily="34" charset="0"/>
              </a:rPr>
              <a:t>with </a:t>
            </a:r>
            <a:r>
              <a:rPr lang="en-US" sz="1500" b="1" dirty="0" smtClean="0">
                <a:latin typeface="Arial" pitchFamily="34" charset="0"/>
                <a:cs typeface="Arial" pitchFamily="34" charset="0"/>
              </a:rPr>
              <a:t>13.66% Revenue share </a:t>
            </a:r>
            <a:r>
              <a:rPr lang="en-US" sz="1500" dirty="0" smtClean="0">
                <a:latin typeface="Arial" pitchFamily="34" charset="0"/>
                <a:cs typeface="Arial" pitchFamily="34" charset="0"/>
              </a:rPr>
              <a:t>has Directed the </a:t>
            </a:r>
            <a:r>
              <a:rPr lang="en-US" sz="1500" b="1" dirty="0" smtClean="0">
                <a:latin typeface="Arial" pitchFamily="34" charset="0"/>
                <a:cs typeface="Arial" pitchFamily="34" charset="0"/>
              </a:rPr>
              <a:t>highest grosser movies of the decade</a:t>
            </a:r>
            <a:r>
              <a:rPr lang="en-US" sz="1500" dirty="0" smtClean="0">
                <a:latin typeface="Arial" pitchFamily="34" charset="0"/>
                <a:cs typeface="Arial" pitchFamily="34" charset="0"/>
              </a:rPr>
              <a:t>. One of them being, </a:t>
            </a:r>
            <a:r>
              <a:rPr lang="en-US" sz="1500" b="1" dirty="0" smtClean="0">
                <a:latin typeface="Arial" pitchFamily="34" charset="0"/>
                <a:cs typeface="Arial" pitchFamily="34" charset="0"/>
              </a:rPr>
              <a:t>'Star Wars: Episode VII - The Force Awakens' </a:t>
            </a:r>
            <a:r>
              <a:rPr lang="en-US" sz="1500" dirty="0" smtClean="0">
                <a:latin typeface="Arial" pitchFamily="34" charset="0"/>
                <a:cs typeface="Arial" pitchFamily="34" charset="0"/>
              </a:rPr>
              <a:t>which we already saw was the </a:t>
            </a:r>
            <a:r>
              <a:rPr lang="en-US" sz="1500" b="1" dirty="0" smtClean="0">
                <a:latin typeface="Arial" pitchFamily="34" charset="0"/>
                <a:cs typeface="Arial" pitchFamily="34" charset="0"/>
              </a:rPr>
              <a:t>highest grossing movie of the decade.</a:t>
            </a:r>
          </a:p>
          <a:p>
            <a:pPr algn="just"/>
            <a:r>
              <a:rPr lang="en-US" sz="1500" dirty="0" smtClean="0">
                <a:latin typeface="Arial" pitchFamily="34" charset="0"/>
                <a:cs typeface="Arial" pitchFamily="34" charset="0"/>
              </a:rPr>
              <a:t>However, </a:t>
            </a:r>
            <a:r>
              <a:rPr lang="en-US" sz="1500" b="1" dirty="0" smtClean="0">
                <a:latin typeface="Arial" pitchFamily="34" charset="0"/>
                <a:cs typeface="Arial" pitchFamily="34" charset="0"/>
              </a:rPr>
              <a:t>David Yates</a:t>
            </a:r>
            <a:r>
              <a:rPr lang="en-US" sz="1500" dirty="0" smtClean="0">
                <a:latin typeface="Arial" pitchFamily="34" charset="0"/>
                <a:cs typeface="Arial" pitchFamily="34" charset="0"/>
              </a:rPr>
              <a:t> was much </a:t>
            </a:r>
            <a:r>
              <a:rPr lang="en-US" sz="1500" b="1" dirty="0" smtClean="0">
                <a:latin typeface="Arial" pitchFamily="34" charset="0"/>
                <a:cs typeface="Arial" pitchFamily="34" charset="0"/>
              </a:rPr>
              <a:t>closer to JJ Abrams</a:t>
            </a:r>
            <a:r>
              <a:rPr lang="en-US" sz="1500" dirty="0" smtClean="0">
                <a:latin typeface="Arial" pitchFamily="34" charset="0"/>
                <a:cs typeface="Arial" pitchFamily="34" charset="0"/>
              </a:rPr>
              <a:t> with </a:t>
            </a:r>
            <a:r>
              <a:rPr lang="en-US" sz="1500" b="1" dirty="0" smtClean="0">
                <a:latin typeface="Arial" pitchFamily="34" charset="0"/>
                <a:cs typeface="Arial" pitchFamily="34" charset="0"/>
              </a:rPr>
              <a:t>13.23% revenue share</a:t>
            </a:r>
            <a:r>
              <a:rPr lang="en-US" sz="1500" dirty="0" smtClean="0">
                <a:latin typeface="Arial" pitchFamily="34" charset="0"/>
                <a:cs typeface="Arial" pitchFamily="34" charset="0"/>
              </a:rPr>
              <a:t>.</a:t>
            </a:r>
          </a:p>
          <a:p>
            <a:pPr algn="just"/>
            <a:r>
              <a:rPr lang="en-US" sz="1500" dirty="0" smtClean="0">
                <a:latin typeface="Arial" pitchFamily="34" charset="0"/>
                <a:cs typeface="Arial" pitchFamily="34" charset="0"/>
              </a:rPr>
              <a:t>It is also observed that, though Ridley Scott has topped the charts for making maximum number of movies during the decade, however, his revenue share is not amongst the top 10.</a:t>
            </a:r>
          </a:p>
        </p:txBody>
      </p:sp>
      <p:pic>
        <p:nvPicPr>
          <p:cNvPr id="15362" name="Picture 2"/>
          <p:cNvPicPr>
            <a:picLocks noChangeAspect="1" noChangeArrowheads="1"/>
          </p:cNvPicPr>
          <p:nvPr/>
        </p:nvPicPr>
        <p:blipFill>
          <a:blip r:embed="rId3"/>
          <a:srcRect/>
          <a:stretch>
            <a:fillRect/>
          </a:stretch>
        </p:blipFill>
        <p:spPr bwMode="auto">
          <a:xfrm>
            <a:off x="1928794" y="1214422"/>
            <a:ext cx="5554677" cy="3785864"/>
          </a:xfrm>
          <a:prstGeom prst="rect">
            <a:avLst/>
          </a:prstGeom>
          <a:noFill/>
          <a:ln w="9525">
            <a:noFill/>
            <a:miter lim="800000"/>
            <a:headEnd/>
            <a:tailEnd/>
          </a:ln>
          <a:effectLst/>
        </p:spPr>
      </p:pic>
      <p:sp>
        <p:nvSpPr>
          <p:cNvPr id="8" name="Slide Number Placeholder 7"/>
          <p:cNvSpPr>
            <a:spLocks noGrp="1"/>
          </p:cNvSpPr>
          <p:nvPr>
            <p:ph type="sldNum" sz="quarter" idx="12"/>
          </p:nvPr>
        </p:nvSpPr>
        <p:spPr>
          <a:xfrm>
            <a:off x="8215338" y="6357958"/>
            <a:ext cx="762000" cy="365760"/>
          </a:xfrm>
        </p:spPr>
        <p:txBody>
          <a:bodyPr/>
          <a:lstStyle/>
          <a:p>
            <a:fld id="{1A6F67DD-C6A4-4080-926F-C6ACD18F90E4}" type="slidenum">
              <a:rPr lang="en-US" sz="1200" smtClean="0">
                <a:solidFill>
                  <a:schemeClr val="bg2">
                    <a:lumMod val="25000"/>
                  </a:schemeClr>
                </a:solidFill>
              </a:rPr>
              <a:pPr/>
              <a:t>15</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8229600" cy="642942"/>
          </a:xfrm>
        </p:spPr>
        <p:txBody>
          <a:bodyPr>
            <a:noAutofit/>
          </a:bodyPr>
          <a:lstStyle/>
          <a:p>
            <a:r>
              <a:rPr lang="en-IN" b="1" dirty="0" smtClean="0"/>
              <a:t>Conclusion</a:t>
            </a:r>
            <a:br>
              <a:rPr lang="en-IN" b="1" dirty="0" smtClean="0"/>
            </a:br>
            <a:r>
              <a:rPr lang="en-US" sz="1600" b="1" dirty="0" smtClean="0">
                <a:latin typeface="Arial" pitchFamily="34" charset="0"/>
                <a:cs typeface="Arial" pitchFamily="34" charset="0"/>
              </a:rPr>
              <a:t>Summarizing the above analysis and their findings:</a:t>
            </a:r>
            <a:endParaRPr lang="en-US" sz="1600" b="1" dirty="0"/>
          </a:p>
        </p:txBody>
      </p:sp>
      <p:sp>
        <p:nvSpPr>
          <p:cNvPr id="3" name="Content Placeholder 2"/>
          <p:cNvSpPr>
            <a:spLocks noGrp="1"/>
          </p:cNvSpPr>
          <p:nvPr>
            <p:ph idx="1"/>
          </p:nvPr>
        </p:nvSpPr>
        <p:spPr>
          <a:xfrm>
            <a:off x="142844" y="1357298"/>
            <a:ext cx="8643998" cy="5072098"/>
          </a:xfrm>
        </p:spPr>
        <p:txBody>
          <a:bodyPr>
            <a:normAutofit fontScale="25000" lnSpcReduction="20000"/>
          </a:bodyPr>
          <a:lstStyle/>
          <a:p>
            <a:pPr algn="just"/>
            <a:r>
              <a:rPr lang="en-US" sz="6000" dirty="0" smtClean="0">
                <a:latin typeface="Arial" pitchFamily="34" charset="0"/>
                <a:cs typeface="Arial" pitchFamily="34" charset="0"/>
              </a:rPr>
              <a:t>Year 2016 produced highest number of movies and earned highest revenues during the decade of 2006-2016.</a:t>
            </a:r>
          </a:p>
          <a:p>
            <a:pPr algn="just"/>
            <a:endParaRPr lang="en-US" sz="6000" dirty="0" smtClean="0">
              <a:latin typeface="Arial" pitchFamily="34" charset="0"/>
              <a:cs typeface="Arial" pitchFamily="34" charset="0"/>
            </a:endParaRPr>
          </a:p>
          <a:p>
            <a:pPr algn="just"/>
            <a:r>
              <a:rPr lang="en-US" sz="6000" dirty="0" smtClean="0">
                <a:latin typeface="Arial" pitchFamily="34" charset="0"/>
                <a:cs typeface="Arial" pitchFamily="34" charset="0"/>
              </a:rPr>
              <a:t>Out of the Top 10 revenue making movies, ‘Star Wars: Episode VII - The Force Awakens’ topped the box office.</a:t>
            </a:r>
          </a:p>
          <a:p>
            <a:pPr algn="just"/>
            <a:endParaRPr lang="en-US" sz="6000" dirty="0" smtClean="0">
              <a:latin typeface="Arial" pitchFamily="34" charset="0"/>
              <a:cs typeface="Arial" pitchFamily="34" charset="0"/>
            </a:endParaRPr>
          </a:p>
          <a:p>
            <a:pPr algn="just"/>
            <a:r>
              <a:rPr lang="en-US" sz="6000" dirty="0" smtClean="0">
                <a:latin typeface="Arial" pitchFamily="34" charset="0"/>
                <a:cs typeface="Arial" pitchFamily="34" charset="0"/>
              </a:rPr>
              <a:t>Audience ratings of movies (Ratings) were quite close to the Critic ratings (Metascore).</a:t>
            </a:r>
          </a:p>
          <a:p>
            <a:pPr algn="just"/>
            <a:endParaRPr lang="en-US" sz="6000" dirty="0" smtClean="0">
              <a:latin typeface="Arial" pitchFamily="34" charset="0"/>
              <a:cs typeface="Arial" pitchFamily="34" charset="0"/>
            </a:endParaRPr>
          </a:p>
          <a:p>
            <a:pPr algn="just"/>
            <a:r>
              <a:rPr lang="en-US" sz="6000" dirty="0" smtClean="0">
                <a:latin typeface="Arial" pitchFamily="34" charset="0"/>
                <a:cs typeface="Arial" pitchFamily="34" charset="0"/>
              </a:rPr>
              <a:t>The more the public appreciated a film, the more they voted and gave a good rating.</a:t>
            </a:r>
          </a:p>
          <a:p>
            <a:pPr algn="just"/>
            <a:endParaRPr lang="en-US" sz="6000" dirty="0" smtClean="0">
              <a:latin typeface="Arial" pitchFamily="34" charset="0"/>
              <a:cs typeface="Arial" pitchFamily="34" charset="0"/>
            </a:endParaRPr>
          </a:p>
          <a:p>
            <a:pPr algn="just"/>
            <a:r>
              <a:rPr lang="en-US" sz="6000" dirty="0" smtClean="0">
                <a:latin typeface="Arial" pitchFamily="34" charset="0"/>
                <a:cs typeface="Arial" pitchFamily="34" charset="0"/>
              </a:rPr>
              <a:t>Lower the run-time, higher the rating.</a:t>
            </a:r>
          </a:p>
          <a:p>
            <a:pPr algn="just"/>
            <a:endParaRPr lang="en-US" sz="6000" dirty="0" smtClean="0">
              <a:latin typeface="Arial" pitchFamily="34" charset="0"/>
              <a:cs typeface="Arial" pitchFamily="34" charset="0"/>
            </a:endParaRPr>
          </a:p>
          <a:p>
            <a:pPr algn="just"/>
            <a:r>
              <a:rPr lang="en-US" sz="6000" dirty="0" smtClean="0">
                <a:latin typeface="Arial" pitchFamily="34" charset="0"/>
                <a:cs typeface="Arial" pitchFamily="34" charset="0"/>
              </a:rPr>
              <a:t>Movies Genres; Drama, Biography, Comedy, Romance, Action, etc was released every year in this decade.</a:t>
            </a:r>
          </a:p>
          <a:p>
            <a:pPr algn="just"/>
            <a:endParaRPr lang="en-US" sz="6000" dirty="0" smtClean="0">
              <a:latin typeface="Arial" pitchFamily="34" charset="0"/>
              <a:cs typeface="Arial" pitchFamily="34" charset="0"/>
            </a:endParaRPr>
          </a:p>
          <a:p>
            <a:pPr algn="just"/>
            <a:r>
              <a:rPr lang="en-US" sz="6000" dirty="0" smtClean="0">
                <a:latin typeface="Arial" pitchFamily="34" charset="0"/>
                <a:cs typeface="Arial" pitchFamily="34" charset="0"/>
              </a:rPr>
              <a:t>Highest number of movies were made ‘Drama’ Genre.</a:t>
            </a:r>
          </a:p>
          <a:p>
            <a:pPr algn="just"/>
            <a:endParaRPr lang="en-US" sz="6000" dirty="0" smtClean="0">
              <a:latin typeface="Arial" pitchFamily="34" charset="0"/>
              <a:cs typeface="Arial" pitchFamily="34" charset="0"/>
            </a:endParaRPr>
          </a:p>
          <a:p>
            <a:pPr algn="just"/>
            <a:r>
              <a:rPr lang="en-US" sz="6000" dirty="0" smtClean="0">
                <a:latin typeface="Arial" pitchFamily="34" charset="0"/>
                <a:cs typeface="Arial" pitchFamily="34" charset="0"/>
              </a:rPr>
              <a:t>In terms of revenue, Adventure Genre made more money than other genres, however, Action Genre made close enough.</a:t>
            </a:r>
          </a:p>
          <a:p>
            <a:pPr algn="just"/>
            <a:endParaRPr lang="en-US" sz="6000" dirty="0" smtClean="0">
              <a:latin typeface="Arial" pitchFamily="34" charset="0"/>
              <a:cs typeface="Arial" pitchFamily="34" charset="0"/>
            </a:endParaRPr>
          </a:p>
          <a:p>
            <a:pPr algn="just"/>
            <a:r>
              <a:rPr lang="en-US" sz="6000" dirty="0" smtClean="0">
                <a:latin typeface="Arial" pitchFamily="34" charset="0"/>
                <a:cs typeface="Arial" pitchFamily="34" charset="0"/>
              </a:rPr>
              <a:t>Audience rated Drama genre the highest of all.</a:t>
            </a:r>
          </a:p>
          <a:p>
            <a:pPr algn="just"/>
            <a:endParaRPr lang="en-US" sz="6000" dirty="0" smtClean="0">
              <a:latin typeface="Arial" pitchFamily="34" charset="0"/>
              <a:cs typeface="Arial" pitchFamily="34" charset="0"/>
            </a:endParaRPr>
          </a:p>
          <a:p>
            <a:pPr algn="just"/>
            <a:r>
              <a:rPr lang="en-US" sz="6000" dirty="0" smtClean="0">
                <a:latin typeface="Arial" pitchFamily="34" charset="0"/>
                <a:cs typeface="Arial" pitchFamily="34" charset="0"/>
              </a:rPr>
              <a:t>Though the Directors who made higher number of movies, they did not earn high revenue share.</a:t>
            </a:r>
          </a:p>
        </p:txBody>
      </p:sp>
      <p:sp>
        <p:nvSpPr>
          <p:cNvPr id="21" name="Slide Number Placeholder 20"/>
          <p:cNvSpPr>
            <a:spLocks noGrp="1"/>
          </p:cNvSpPr>
          <p:nvPr>
            <p:ph type="sldNum" sz="quarter" idx="12"/>
          </p:nvPr>
        </p:nvSpPr>
        <p:spPr>
          <a:xfrm>
            <a:off x="8215338" y="6357958"/>
            <a:ext cx="762000" cy="365760"/>
          </a:xfrm>
        </p:spPr>
        <p:txBody>
          <a:bodyPr/>
          <a:lstStyle/>
          <a:p>
            <a:fld id="{1A6F67DD-C6A4-4080-926F-C6ACD18F90E4}" type="slidenum">
              <a:rPr lang="en-US" sz="1200" smtClean="0">
                <a:solidFill>
                  <a:schemeClr val="bg2">
                    <a:lumMod val="25000"/>
                  </a:schemeClr>
                </a:solidFill>
              </a:rPr>
              <a:pPr/>
              <a:t>16</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500042"/>
            <a:ext cx="8229600" cy="1066800"/>
          </a:xfrm>
        </p:spPr>
        <p:txBody>
          <a:bodyPr>
            <a:normAutofit/>
          </a:bodyPr>
          <a:lstStyle/>
          <a:p>
            <a:r>
              <a:rPr lang="en-US" b="1" dirty="0" smtClean="0"/>
              <a:t>Actionable Insights</a:t>
            </a:r>
            <a:endParaRPr lang="en-US" dirty="0"/>
          </a:p>
        </p:txBody>
      </p:sp>
      <p:sp>
        <p:nvSpPr>
          <p:cNvPr id="3" name="Content Placeholder 2"/>
          <p:cNvSpPr>
            <a:spLocks noGrp="1"/>
          </p:cNvSpPr>
          <p:nvPr>
            <p:ph idx="1"/>
          </p:nvPr>
        </p:nvSpPr>
        <p:spPr>
          <a:xfrm>
            <a:off x="428596" y="1643050"/>
            <a:ext cx="8229600" cy="4325112"/>
          </a:xfrm>
        </p:spPr>
        <p:txBody>
          <a:bodyPr/>
          <a:lstStyle/>
          <a:p>
            <a:r>
              <a:rPr lang="en-US" sz="1800" dirty="0" smtClean="0">
                <a:latin typeface="Arial" pitchFamily="34" charset="0"/>
                <a:cs typeface="Arial" pitchFamily="34" charset="0"/>
              </a:rPr>
              <a:t>After conducting a detailed analysis on the data with various graphs and comparisons various elements, this is to conclude that, IMBD does have various other factors (like Movie Genre, Metascore &amp; Movie Run-time) other than 'Ratings' which has significant influence for a movie to become a chart buster/high grosser.</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It would prove highly beneficial for movie business professionals to utilize these parameters such as </a:t>
            </a:r>
            <a:r>
              <a:rPr lang="en-US" sz="1800" b="1" dirty="0" smtClean="0">
                <a:latin typeface="Arial" pitchFamily="34" charset="0"/>
                <a:cs typeface="Arial" pitchFamily="34" charset="0"/>
              </a:rPr>
              <a:t>Genre, Metascore, Public Votes and Movie Runtime</a:t>
            </a:r>
            <a:r>
              <a:rPr lang="en-US" sz="1800" dirty="0" smtClean="0">
                <a:latin typeface="Arial" pitchFamily="34" charset="0"/>
                <a:cs typeface="Arial" pitchFamily="34" charset="0"/>
              </a:rPr>
              <a:t> to predict the box-office success of movies.</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Further to predict the success factor of a movie, a </a:t>
            </a:r>
            <a:r>
              <a:rPr lang="en-US" sz="1800" b="1" dirty="0" smtClean="0">
                <a:latin typeface="Arial" pitchFamily="34" charset="0"/>
                <a:cs typeface="Arial" pitchFamily="34" charset="0"/>
              </a:rPr>
              <a:t>'Recommendation Engine'</a:t>
            </a:r>
            <a:r>
              <a:rPr lang="en-US" sz="1800" dirty="0" smtClean="0">
                <a:latin typeface="Arial" pitchFamily="34" charset="0"/>
                <a:cs typeface="Arial" pitchFamily="34" charset="0"/>
              </a:rPr>
              <a:t> can be built to capture the audience's past behavior towards similar type of movies/movie genres and other elements.</a:t>
            </a:r>
          </a:p>
          <a:p>
            <a:endParaRPr lang="en-US" dirty="0"/>
          </a:p>
        </p:txBody>
      </p:sp>
      <p:sp>
        <p:nvSpPr>
          <p:cNvPr id="8" name="Slide Number Placeholder 7"/>
          <p:cNvSpPr>
            <a:spLocks noGrp="1"/>
          </p:cNvSpPr>
          <p:nvPr>
            <p:ph type="sldNum" sz="quarter" idx="12"/>
          </p:nvPr>
        </p:nvSpPr>
        <p:spPr>
          <a:xfrm>
            <a:off x="8215338" y="6215082"/>
            <a:ext cx="762000" cy="365760"/>
          </a:xfrm>
        </p:spPr>
        <p:txBody>
          <a:bodyPr/>
          <a:lstStyle/>
          <a:p>
            <a:fld id="{1A6F67DD-C6A4-4080-926F-C6ACD18F90E4}" type="slidenum">
              <a:rPr lang="en-US" sz="1200" smtClean="0">
                <a:solidFill>
                  <a:schemeClr val="bg2">
                    <a:lumMod val="25000"/>
                  </a:schemeClr>
                </a:solidFill>
              </a:rPr>
              <a:pPr/>
              <a:t>17</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8229600" cy="923924"/>
          </a:xfrm>
        </p:spPr>
        <p:txBody>
          <a:bodyPr/>
          <a:lstStyle/>
          <a:p>
            <a:r>
              <a:rPr lang="en-IN" b="1" dirty="0" smtClean="0"/>
              <a:t>Approach</a:t>
            </a:r>
            <a:endParaRPr lang="en-US" b="1" dirty="0"/>
          </a:p>
        </p:txBody>
      </p:sp>
      <p:sp>
        <p:nvSpPr>
          <p:cNvPr id="3" name="Content Placeholder 2"/>
          <p:cNvSpPr>
            <a:spLocks noGrp="1"/>
          </p:cNvSpPr>
          <p:nvPr>
            <p:ph idx="1"/>
          </p:nvPr>
        </p:nvSpPr>
        <p:spPr>
          <a:xfrm>
            <a:off x="357158" y="1428736"/>
            <a:ext cx="8501122" cy="5072098"/>
          </a:xfrm>
        </p:spPr>
        <p:txBody>
          <a:bodyPr>
            <a:noAutofit/>
          </a:bodyPr>
          <a:lstStyle/>
          <a:p>
            <a:r>
              <a:rPr lang="en-US" sz="1300" b="1" dirty="0" smtClean="0">
                <a:latin typeface="Arial" pitchFamily="34" charset="0"/>
                <a:cs typeface="Arial" pitchFamily="34" charset="0"/>
              </a:rPr>
              <a:t>Define Problem </a:t>
            </a:r>
            <a:r>
              <a:rPr lang="en-US" sz="1300" dirty="0" smtClean="0">
                <a:latin typeface="Arial" pitchFamily="34" charset="0"/>
                <a:cs typeface="Arial" pitchFamily="34" charset="0"/>
              </a:rPr>
              <a:t>–  After studying the data-set and researching fairly on movies in IMDB, arrived at the problem statement.</a:t>
            </a:r>
          </a:p>
          <a:p>
            <a:r>
              <a:rPr lang="en-US" sz="1300" b="1" dirty="0" smtClean="0">
                <a:latin typeface="Arial" pitchFamily="34" charset="0"/>
                <a:cs typeface="Arial" pitchFamily="34" charset="0"/>
              </a:rPr>
              <a:t>Choosing Right Tools</a:t>
            </a:r>
            <a:r>
              <a:rPr lang="en-US" sz="1300" dirty="0" smtClean="0">
                <a:latin typeface="Arial" pitchFamily="34" charset="0"/>
                <a:cs typeface="Arial" pitchFamily="34" charset="0"/>
              </a:rPr>
              <a:t> – Imported all the required packages such as NumPy, Pandas, Itertools, Matplotlib and Seaborn for visualization purposes. </a:t>
            </a:r>
          </a:p>
          <a:p>
            <a:r>
              <a:rPr lang="en-US" sz="1300" b="1" dirty="0" smtClean="0">
                <a:latin typeface="Arial" pitchFamily="34" charset="0"/>
                <a:cs typeface="Arial" pitchFamily="34" charset="0"/>
              </a:rPr>
              <a:t>Data Collection</a:t>
            </a:r>
            <a:r>
              <a:rPr lang="en-US" sz="1300" dirty="0" smtClean="0">
                <a:latin typeface="Arial" pitchFamily="34" charset="0"/>
                <a:cs typeface="Arial" pitchFamily="34" charset="0"/>
              </a:rPr>
              <a:t> – Imported 1000 movies dataset from GitHub.</a:t>
            </a:r>
          </a:p>
          <a:p>
            <a:r>
              <a:rPr lang="en-US" sz="1300" b="1" dirty="0" smtClean="0">
                <a:latin typeface="Arial" pitchFamily="34" charset="0"/>
                <a:cs typeface="Arial" pitchFamily="34" charset="0"/>
              </a:rPr>
              <a:t>Pre-profile</a:t>
            </a:r>
            <a:r>
              <a:rPr lang="en-US" sz="1300" dirty="0" smtClean="0">
                <a:latin typeface="Arial" pitchFamily="34" charset="0"/>
                <a:cs typeface="Arial" pitchFamily="34" charset="0"/>
              </a:rPr>
              <a:t> – performed pre-profiling on the dataset.</a:t>
            </a:r>
          </a:p>
          <a:p>
            <a:r>
              <a:rPr lang="en-US" sz="1300" b="1" dirty="0" smtClean="0">
                <a:latin typeface="Arial" pitchFamily="34" charset="0"/>
                <a:cs typeface="Arial" pitchFamily="34" charset="0"/>
              </a:rPr>
              <a:t>Data Pre processing </a:t>
            </a:r>
            <a:r>
              <a:rPr lang="en-US" sz="1300" dirty="0" smtClean="0">
                <a:latin typeface="Arial" pitchFamily="34" charset="0"/>
                <a:cs typeface="Arial" pitchFamily="34" charset="0"/>
              </a:rPr>
              <a:t> – </a:t>
            </a:r>
          </a:p>
          <a:p>
            <a:pPr lvl="1"/>
            <a:r>
              <a:rPr lang="en-US" sz="1300" dirty="0" smtClean="0">
                <a:latin typeface="Arial" pitchFamily="34" charset="0"/>
                <a:cs typeface="Arial" pitchFamily="34" charset="0"/>
              </a:rPr>
              <a:t>Removed Description column, </a:t>
            </a:r>
          </a:p>
          <a:p>
            <a:pPr lvl="1"/>
            <a:r>
              <a:rPr lang="en-US" sz="1300" dirty="0" smtClean="0">
                <a:latin typeface="Arial" pitchFamily="34" charset="0"/>
                <a:cs typeface="Arial" pitchFamily="34" charset="0"/>
              </a:rPr>
              <a:t>Replaced  null (‘NaN’) values in Metascore &amp; Revenue with median &amp; mean respectively.  </a:t>
            </a:r>
          </a:p>
          <a:p>
            <a:pPr lvl="1"/>
            <a:r>
              <a:rPr lang="en-US" sz="1300" dirty="0" smtClean="0">
                <a:latin typeface="Arial" pitchFamily="34" charset="0"/>
                <a:cs typeface="Arial" pitchFamily="34" charset="0"/>
              </a:rPr>
              <a:t>Checked for duplicates</a:t>
            </a:r>
          </a:p>
          <a:p>
            <a:r>
              <a:rPr lang="en-US" sz="1300" b="1" dirty="0" smtClean="0">
                <a:latin typeface="Arial" pitchFamily="34" charset="0"/>
                <a:cs typeface="Arial" pitchFamily="34" charset="0"/>
              </a:rPr>
              <a:t>Post-profile</a:t>
            </a:r>
            <a:r>
              <a:rPr lang="en-US" sz="1300" dirty="0" smtClean="0">
                <a:latin typeface="Arial" pitchFamily="34" charset="0"/>
                <a:cs typeface="Arial" pitchFamily="34" charset="0"/>
              </a:rPr>
              <a:t> – performed post profiling on the modified data set.</a:t>
            </a:r>
          </a:p>
          <a:p>
            <a:r>
              <a:rPr lang="en-US" sz="1300" b="1" dirty="0" smtClean="0">
                <a:latin typeface="Arial" pitchFamily="34" charset="0"/>
                <a:cs typeface="Arial" pitchFamily="34" charset="0"/>
              </a:rPr>
              <a:t>Asking right Questions </a:t>
            </a:r>
            <a:r>
              <a:rPr lang="en-US" sz="1300" dirty="0" smtClean="0">
                <a:latin typeface="Arial" pitchFamily="34" charset="0"/>
                <a:cs typeface="Arial" pitchFamily="34" charset="0"/>
              </a:rPr>
              <a:t>–</a:t>
            </a:r>
            <a:r>
              <a:rPr lang="en-US" sz="1300" b="1" dirty="0" smtClean="0">
                <a:latin typeface="Arial" pitchFamily="34" charset="0"/>
                <a:cs typeface="Arial" pitchFamily="34" charset="0"/>
              </a:rPr>
              <a:t> </a:t>
            </a:r>
          </a:p>
          <a:p>
            <a:pPr lvl="1"/>
            <a:r>
              <a:rPr lang="en-US" sz="1300" dirty="0" smtClean="0">
                <a:latin typeface="Arial" pitchFamily="34" charset="0"/>
                <a:cs typeface="Arial" pitchFamily="34" charset="0"/>
              </a:rPr>
              <a:t>Listed down questions post-profiling observations,</a:t>
            </a:r>
          </a:p>
          <a:p>
            <a:pPr lvl="1"/>
            <a:r>
              <a:rPr lang="en-US" sz="1300" dirty="0" smtClean="0">
                <a:latin typeface="Arial" pitchFamily="34" charset="0"/>
                <a:cs typeface="Arial" pitchFamily="34" charset="0"/>
              </a:rPr>
              <a:t>Analyzed them with various pandas functions, NumPy arrays,</a:t>
            </a:r>
          </a:p>
          <a:p>
            <a:pPr lvl="1"/>
            <a:r>
              <a:rPr lang="en-US" sz="1300" dirty="0" smtClean="0">
                <a:latin typeface="Arial" pitchFamily="34" charset="0"/>
                <a:cs typeface="Arial" pitchFamily="34" charset="0"/>
              </a:rPr>
              <a:t>Percentage calculations and plotted graphs to infer observations.</a:t>
            </a:r>
          </a:p>
          <a:p>
            <a:pPr lvl="1"/>
            <a:r>
              <a:rPr lang="en-IN" sz="1300" dirty="0" smtClean="0">
                <a:latin typeface="Arial" pitchFamily="34" charset="0"/>
                <a:cs typeface="Arial" pitchFamily="34" charset="0"/>
              </a:rPr>
              <a:t>Standardized columns for better analysis and comparison purpose.</a:t>
            </a:r>
            <a:endParaRPr lang="en-US" sz="1300" dirty="0" smtClean="0">
              <a:latin typeface="Arial" pitchFamily="34" charset="0"/>
              <a:cs typeface="Arial" pitchFamily="34" charset="0"/>
            </a:endParaRPr>
          </a:p>
          <a:p>
            <a:pPr lvl="1"/>
            <a:r>
              <a:rPr lang="en-IN" sz="1300" dirty="0" smtClean="0">
                <a:latin typeface="Arial" pitchFamily="34" charset="0"/>
                <a:cs typeface="Arial" pitchFamily="34" charset="0"/>
              </a:rPr>
              <a:t>Comparisons with various movie elements derived findings.</a:t>
            </a:r>
            <a:endParaRPr lang="en-US" sz="1300" dirty="0" smtClean="0">
              <a:latin typeface="Arial" pitchFamily="34" charset="0"/>
              <a:cs typeface="Arial" pitchFamily="34" charset="0"/>
            </a:endParaRPr>
          </a:p>
          <a:p>
            <a:r>
              <a:rPr lang="en-US" sz="1300" b="1" dirty="0" smtClean="0">
                <a:latin typeface="Arial" pitchFamily="34" charset="0"/>
                <a:cs typeface="Arial" pitchFamily="34" charset="0"/>
              </a:rPr>
              <a:t>Conclusion /Summarization </a:t>
            </a:r>
            <a:r>
              <a:rPr lang="en-US" sz="1300" dirty="0" smtClean="0">
                <a:latin typeface="Arial" pitchFamily="34" charset="0"/>
                <a:cs typeface="Arial" pitchFamily="34" charset="0"/>
              </a:rPr>
              <a:t>– </a:t>
            </a:r>
          </a:p>
          <a:p>
            <a:pPr lvl="1"/>
            <a:r>
              <a:rPr lang="en-US" sz="1300" dirty="0" smtClean="0">
                <a:latin typeface="Arial" pitchFamily="34" charset="0"/>
                <a:cs typeface="Arial" pitchFamily="34" charset="0"/>
              </a:rPr>
              <a:t>Summarized the above EDA analysis with findings. </a:t>
            </a:r>
          </a:p>
          <a:p>
            <a:r>
              <a:rPr lang="en-US" sz="1300" b="1" dirty="0" smtClean="0">
                <a:latin typeface="Arial" pitchFamily="34" charset="0"/>
                <a:cs typeface="Arial" pitchFamily="34" charset="0"/>
              </a:rPr>
              <a:t>Actionable Insights </a:t>
            </a:r>
            <a:r>
              <a:rPr lang="en-US" sz="1300" dirty="0" smtClean="0">
                <a:latin typeface="Arial" pitchFamily="34" charset="0"/>
                <a:cs typeface="Arial" pitchFamily="34" charset="0"/>
              </a:rPr>
              <a:t>– Derived actionable insights in accordance to the findings on the detailed analysis </a:t>
            </a:r>
            <a:endParaRPr lang="en-US" sz="1300" dirty="0">
              <a:latin typeface="Arial" pitchFamily="34" charset="0"/>
              <a:cs typeface="Arial" pitchFamily="34" charset="0"/>
            </a:endParaRPr>
          </a:p>
        </p:txBody>
      </p:sp>
      <p:sp>
        <p:nvSpPr>
          <p:cNvPr id="6" name="Slide Number Placeholder 5"/>
          <p:cNvSpPr>
            <a:spLocks noGrp="1"/>
          </p:cNvSpPr>
          <p:nvPr>
            <p:ph type="sldNum" sz="quarter" idx="12"/>
          </p:nvPr>
        </p:nvSpPr>
        <p:spPr>
          <a:xfrm>
            <a:off x="8143900" y="6357958"/>
            <a:ext cx="762000" cy="365760"/>
          </a:xfrm>
        </p:spPr>
        <p:txBody>
          <a:bodyPr/>
          <a:lstStyle/>
          <a:p>
            <a:fld id="{1A6F67DD-C6A4-4080-926F-C6ACD18F90E4}" type="slidenum">
              <a:rPr lang="en-US" sz="1200" smtClean="0">
                <a:solidFill>
                  <a:schemeClr val="bg2">
                    <a:lumMod val="25000"/>
                  </a:schemeClr>
                </a:solidFill>
              </a:rPr>
              <a:pPr/>
              <a:t>18</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928934"/>
            <a:ext cx="8229600" cy="1066800"/>
          </a:xfrm>
        </p:spPr>
        <p:txBody>
          <a:bodyPr/>
          <a:lstStyle/>
          <a:p>
            <a:r>
              <a:rPr lang="en-IN" dirty="0" smtClean="0"/>
              <a:t>Thank You!</a:t>
            </a:r>
            <a:endParaRPr lang="en-US" dirty="0"/>
          </a:p>
        </p:txBody>
      </p:sp>
      <p:sp>
        <p:nvSpPr>
          <p:cNvPr id="6" name="Slide Number Placeholder 5"/>
          <p:cNvSpPr>
            <a:spLocks noGrp="1"/>
          </p:cNvSpPr>
          <p:nvPr>
            <p:ph type="sldNum" sz="quarter" idx="12"/>
          </p:nvPr>
        </p:nvSpPr>
        <p:spPr>
          <a:xfrm>
            <a:off x="8215338" y="6286520"/>
            <a:ext cx="762000" cy="365760"/>
          </a:xfrm>
        </p:spPr>
        <p:txBody>
          <a:bodyPr/>
          <a:lstStyle/>
          <a:p>
            <a:fld id="{1A6F67DD-C6A4-4080-926F-C6ACD18F90E4}" type="slidenum">
              <a:rPr lang="en-US" sz="1200" smtClean="0">
                <a:solidFill>
                  <a:schemeClr val="bg2">
                    <a:lumMod val="25000"/>
                  </a:schemeClr>
                </a:solidFill>
              </a:rPr>
              <a:pPr/>
              <a:t>19</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8229600" cy="1066800"/>
          </a:xfrm>
        </p:spPr>
        <p:txBody>
          <a:bodyPr/>
          <a:lstStyle/>
          <a:p>
            <a:r>
              <a:rPr lang="en-IN" b="1" dirty="0" smtClean="0"/>
              <a:t>Table of Contents</a:t>
            </a:r>
            <a:endParaRPr lang="en-US" b="1" dirty="0"/>
          </a:p>
        </p:txBody>
      </p:sp>
      <p:sp>
        <p:nvSpPr>
          <p:cNvPr id="3" name="Content Placeholder 2"/>
          <p:cNvSpPr>
            <a:spLocks noGrp="1"/>
          </p:cNvSpPr>
          <p:nvPr>
            <p:ph idx="1"/>
          </p:nvPr>
        </p:nvSpPr>
        <p:spPr>
          <a:xfrm>
            <a:off x="571472" y="1928802"/>
            <a:ext cx="8286808" cy="4286280"/>
          </a:xfrm>
        </p:spPr>
        <p:txBody>
          <a:bodyPr>
            <a:normAutofit fontScale="70000" lnSpcReduction="20000"/>
          </a:bodyPr>
          <a:lstStyle/>
          <a:p>
            <a:r>
              <a:rPr lang="en-IN" dirty="0" smtClean="0">
                <a:latin typeface="Arial" pitchFamily="34" charset="0"/>
                <a:cs typeface="Arial" pitchFamily="34" charset="0"/>
              </a:rPr>
              <a:t>Problem Statement</a:t>
            </a:r>
          </a:p>
          <a:p>
            <a:r>
              <a:rPr lang="en-US" dirty="0" smtClean="0">
                <a:latin typeface="Arial" pitchFamily="34" charset="0"/>
                <a:cs typeface="Arial" pitchFamily="34" charset="0"/>
              </a:rPr>
              <a:t>Analysis Based on Yearly Metrics</a:t>
            </a:r>
          </a:p>
          <a:p>
            <a:r>
              <a:rPr lang="en-US" dirty="0" smtClean="0">
                <a:latin typeface="Arial" pitchFamily="34" charset="0"/>
                <a:cs typeface="Arial" pitchFamily="34" charset="0"/>
              </a:rPr>
              <a:t>Analysis Based on Movie Revenue</a:t>
            </a:r>
          </a:p>
          <a:p>
            <a:r>
              <a:rPr lang="en-US" dirty="0" smtClean="0">
                <a:latin typeface="Arial" pitchFamily="34" charset="0"/>
                <a:cs typeface="Arial" pitchFamily="34" charset="0"/>
              </a:rPr>
              <a:t>Analyzing the co-relation between all the columns using heat-map</a:t>
            </a:r>
          </a:p>
          <a:p>
            <a:r>
              <a:rPr lang="en-US" dirty="0" smtClean="0">
                <a:latin typeface="Arial" pitchFamily="34" charset="0"/>
                <a:cs typeface="Arial" pitchFamily="34" charset="0"/>
              </a:rPr>
              <a:t>Comparison of movie ‘ratings’ with each parameter</a:t>
            </a:r>
          </a:p>
          <a:p>
            <a:r>
              <a:rPr lang="en-US" dirty="0" smtClean="0">
                <a:latin typeface="Arial" pitchFamily="34" charset="0"/>
                <a:cs typeface="Arial" pitchFamily="34" charset="0"/>
              </a:rPr>
              <a:t>Analysis Based on various movie Genres</a:t>
            </a:r>
          </a:p>
          <a:p>
            <a:r>
              <a:rPr lang="en-US" dirty="0" smtClean="0">
                <a:latin typeface="Arial" pitchFamily="34" charset="0"/>
                <a:cs typeface="Arial" pitchFamily="34" charset="0"/>
              </a:rPr>
              <a:t>Percentage of Movies  &amp; Genres</a:t>
            </a:r>
          </a:p>
          <a:p>
            <a:r>
              <a:rPr lang="en-US" dirty="0" smtClean="0">
                <a:latin typeface="Arial" pitchFamily="34" charset="0"/>
                <a:cs typeface="Arial" pitchFamily="34" charset="0"/>
              </a:rPr>
              <a:t>Revenue &amp; Genres</a:t>
            </a:r>
          </a:p>
          <a:p>
            <a:r>
              <a:rPr lang="en-IN" dirty="0" smtClean="0">
                <a:latin typeface="Arial" pitchFamily="34" charset="0"/>
                <a:cs typeface="Arial" pitchFamily="34" charset="0"/>
              </a:rPr>
              <a:t>Ratings &amp; Genres | Votes &amp; Genres</a:t>
            </a:r>
          </a:p>
          <a:p>
            <a:r>
              <a:rPr lang="en-US" dirty="0" smtClean="0">
                <a:latin typeface="Arial" pitchFamily="34" charset="0"/>
                <a:cs typeface="Arial" pitchFamily="34" charset="0"/>
              </a:rPr>
              <a:t>Analysis Based on the Director of the movies</a:t>
            </a:r>
          </a:p>
          <a:p>
            <a:r>
              <a:rPr lang="en-IN" dirty="0" smtClean="0">
                <a:latin typeface="Arial" pitchFamily="34" charset="0"/>
                <a:cs typeface="Arial" pitchFamily="34" charset="0"/>
              </a:rPr>
              <a:t>Conclusion</a:t>
            </a:r>
          </a:p>
          <a:p>
            <a:r>
              <a:rPr lang="en-IN" dirty="0" smtClean="0">
                <a:latin typeface="Arial" pitchFamily="34" charset="0"/>
                <a:cs typeface="Arial" pitchFamily="34" charset="0"/>
              </a:rPr>
              <a:t>Actionable Insights</a:t>
            </a:r>
          </a:p>
          <a:p>
            <a:r>
              <a:rPr lang="en-IN" dirty="0" smtClean="0">
                <a:latin typeface="Arial" pitchFamily="34" charset="0"/>
                <a:cs typeface="Arial" pitchFamily="34" charset="0"/>
              </a:rPr>
              <a:t>Approach of the analysis</a:t>
            </a:r>
          </a:p>
        </p:txBody>
      </p:sp>
      <p:sp>
        <p:nvSpPr>
          <p:cNvPr id="7" name="Slide Number Placeholder 6"/>
          <p:cNvSpPr>
            <a:spLocks noGrp="1"/>
          </p:cNvSpPr>
          <p:nvPr>
            <p:ph type="sldNum" sz="quarter" idx="12"/>
          </p:nvPr>
        </p:nvSpPr>
        <p:spPr>
          <a:xfrm>
            <a:off x="8215338" y="6286520"/>
            <a:ext cx="762000" cy="365760"/>
          </a:xfrm>
        </p:spPr>
        <p:txBody>
          <a:bodyPr/>
          <a:lstStyle/>
          <a:p>
            <a:fld id="{1A6F67DD-C6A4-4080-926F-C6ACD18F90E4}" type="slidenum">
              <a:rPr lang="en-US" sz="1200" smtClean="0">
                <a:solidFill>
                  <a:schemeClr val="bg2">
                    <a:lumMod val="25000"/>
                  </a:schemeClr>
                </a:solidFill>
              </a:rPr>
              <a:pPr/>
              <a:t>2</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428604"/>
            <a:ext cx="8229600" cy="1066800"/>
          </a:xfrm>
        </p:spPr>
        <p:txBody>
          <a:bodyPr>
            <a:normAutofit/>
          </a:bodyPr>
          <a:lstStyle/>
          <a:p>
            <a:r>
              <a:rPr lang="en-US" b="1" dirty="0" smtClean="0"/>
              <a:t>Problem Statement</a:t>
            </a:r>
            <a:endParaRPr lang="en-US" dirty="0"/>
          </a:p>
        </p:txBody>
      </p:sp>
      <p:sp>
        <p:nvSpPr>
          <p:cNvPr id="3" name="Content Placeholder 2"/>
          <p:cNvSpPr>
            <a:spLocks noGrp="1"/>
          </p:cNvSpPr>
          <p:nvPr>
            <p:ph idx="1"/>
          </p:nvPr>
        </p:nvSpPr>
        <p:spPr>
          <a:xfrm>
            <a:off x="357158" y="1643050"/>
            <a:ext cx="8229600" cy="4325112"/>
          </a:xfrm>
        </p:spPr>
        <p:txBody>
          <a:bodyPr>
            <a:normAutofit/>
          </a:bodyPr>
          <a:lstStyle/>
          <a:p>
            <a:r>
              <a:rPr lang="en-US" sz="1800" dirty="0" smtClean="0">
                <a:latin typeface="Arial" pitchFamily="34" charset="0"/>
                <a:cs typeface="Arial" pitchFamily="34" charset="0"/>
              </a:rPr>
              <a:t>IMBD Ratings has been one stop for all the Movie Fanatics who like to do a tiny research by viewing the ratings to see if the movie is worth their buck to go to the cinema hall. However, this happens much after the movie has hit the theaters.</a:t>
            </a:r>
          </a:p>
          <a:p>
            <a:pPr>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The point to focus here is, would there be a way where we can predict movie revenue or its success way before a certain type of movie releases. This would significantly benefit the professionals in the Movie Business.</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Let's see if we can predict the movie success by doing an Exploratory Data Analysis (EDA) to the IMDB dataset of 1000 movies from 2006-2016 and by comparing various elements of movies.</a:t>
            </a:r>
          </a:p>
          <a:p>
            <a:pPr>
              <a:buNone/>
            </a:pPr>
            <a:endParaRPr lang="en-US" dirty="0">
              <a:latin typeface="Arial" pitchFamily="34" charset="0"/>
              <a:cs typeface="Arial" pitchFamily="34" charset="0"/>
            </a:endParaRPr>
          </a:p>
        </p:txBody>
      </p:sp>
      <p:sp>
        <p:nvSpPr>
          <p:cNvPr id="6" name="Slide Number Placeholder 5"/>
          <p:cNvSpPr>
            <a:spLocks noGrp="1"/>
          </p:cNvSpPr>
          <p:nvPr>
            <p:ph type="sldNum" sz="quarter" idx="12"/>
          </p:nvPr>
        </p:nvSpPr>
        <p:spPr>
          <a:xfrm>
            <a:off x="8215338" y="6357958"/>
            <a:ext cx="762000" cy="365760"/>
          </a:xfrm>
        </p:spPr>
        <p:txBody>
          <a:bodyPr/>
          <a:lstStyle/>
          <a:p>
            <a:fld id="{1A6F67DD-C6A4-4080-926F-C6ACD18F90E4}" type="slidenum">
              <a:rPr lang="en-US" sz="1200" smtClean="0">
                <a:solidFill>
                  <a:schemeClr val="bg2">
                    <a:lumMod val="25000"/>
                  </a:schemeClr>
                </a:solidFill>
              </a:rPr>
              <a:pPr/>
              <a:t>3</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642918"/>
            <a:ext cx="8229600" cy="1066800"/>
          </a:xfrm>
        </p:spPr>
        <p:txBody>
          <a:bodyPr>
            <a:normAutofit fontScale="90000"/>
          </a:bodyPr>
          <a:lstStyle/>
          <a:p>
            <a:r>
              <a:rPr lang="en-US" sz="2000" dirty="0" smtClean="0"/>
              <a:t/>
            </a:r>
            <a:br>
              <a:rPr lang="en-US" sz="2000" dirty="0" smtClean="0"/>
            </a:br>
            <a:r>
              <a:rPr lang="en-US" sz="2000" dirty="0" smtClean="0"/>
              <a:t/>
            </a:r>
            <a:br>
              <a:rPr lang="en-US" sz="2000" dirty="0" smtClean="0"/>
            </a:br>
            <a:r>
              <a:rPr lang="en-US" sz="2200" dirty="0" smtClean="0"/>
              <a:t>A</a:t>
            </a:r>
            <a:r>
              <a:rPr lang="en-US" sz="2200" b="1" dirty="0" smtClean="0"/>
              <a:t>nalysis Based on Yearly Metrics</a:t>
            </a:r>
            <a:r>
              <a:rPr lang="en-US" sz="1800" b="1" dirty="0" smtClean="0"/>
              <a:t/>
            </a:r>
            <a:br>
              <a:rPr lang="en-US" sz="1800" b="1" dirty="0" smtClean="0"/>
            </a:br>
            <a:r>
              <a:rPr lang="en-US" sz="2000" dirty="0" smtClean="0"/>
              <a:t>How many movies are released in each year? Which year saw the highest number of movie releases?</a:t>
            </a:r>
            <a:r>
              <a:rPr lang="en-US" dirty="0" smtClean="0"/>
              <a:t/>
            </a:r>
            <a:br>
              <a:rPr lang="en-US" dirty="0" smtClean="0"/>
            </a:br>
            <a:endParaRPr lang="en-US" dirty="0"/>
          </a:p>
        </p:txBody>
      </p:sp>
      <p:sp>
        <p:nvSpPr>
          <p:cNvPr id="3" name="Content Placeholder 2"/>
          <p:cNvSpPr>
            <a:spLocks noGrp="1"/>
          </p:cNvSpPr>
          <p:nvPr>
            <p:ph idx="1"/>
          </p:nvPr>
        </p:nvSpPr>
        <p:spPr>
          <a:xfrm>
            <a:off x="457200" y="5643578"/>
            <a:ext cx="8229600" cy="930958"/>
          </a:xfrm>
        </p:spPr>
        <p:txBody>
          <a:bodyPr>
            <a:normAutofit/>
          </a:bodyPr>
          <a:lstStyle/>
          <a:p>
            <a:r>
              <a:rPr lang="en-US" sz="1500" dirty="0" smtClean="0">
                <a:latin typeface="Arial" pitchFamily="34" charset="0"/>
                <a:cs typeface="Arial" pitchFamily="34" charset="0"/>
              </a:rPr>
              <a:t>Above chart clearly shows that </a:t>
            </a:r>
            <a:r>
              <a:rPr lang="en-US" sz="1500" b="1" dirty="0" smtClean="0">
                <a:latin typeface="Arial" pitchFamily="34" charset="0"/>
                <a:cs typeface="Arial" pitchFamily="34" charset="0"/>
              </a:rPr>
              <a:t>Year '2016' produced 297 movies</a:t>
            </a:r>
            <a:r>
              <a:rPr lang="en-US" sz="1500" dirty="0" smtClean="0">
                <a:latin typeface="Arial" pitchFamily="34" charset="0"/>
                <a:cs typeface="Arial" pitchFamily="34" charset="0"/>
              </a:rPr>
              <a:t>, which was the </a:t>
            </a:r>
            <a:r>
              <a:rPr lang="en-US" sz="1500" b="1" dirty="0" smtClean="0">
                <a:latin typeface="Arial" pitchFamily="34" charset="0"/>
                <a:cs typeface="Arial" pitchFamily="34" charset="0"/>
              </a:rPr>
              <a:t>highest number of movies </a:t>
            </a:r>
            <a:r>
              <a:rPr lang="en-US" sz="1500" dirty="0" smtClean="0">
                <a:latin typeface="Arial" pitchFamily="34" charset="0"/>
                <a:cs typeface="Arial" pitchFamily="34" charset="0"/>
              </a:rPr>
              <a:t>released during the </a:t>
            </a:r>
            <a:r>
              <a:rPr lang="en-US" sz="1500" b="1" dirty="0" smtClean="0">
                <a:latin typeface="Arial" pitchFamily="34" charset="0"/>
                <a:cs typeface="Arial" pitchFamily="34" charset="0"/>
              </a:rPr>
              <a:t>period of 10 years</a:t>
            </a:r>
            <a:r>
              <a:rPr lang="en-US" sz="1500" dirty="0" smtClean="0">
                <a:latin typeface="Arial" pitchFamily="34" charset="0"/>
                <a:cs typeface="Arial" pitchFamily="34" charset="0"/>
              </a:rPr>
              <a:t>.</a:t>
            </a:r>
            <a:endParaRPr lang="en-US" sz="1500"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642910" y="2000240"/>
            <a:ext cx="7643866" cy="3429024"/>
          </a:xfrm>
          <a:prstGeom prst="rect">
            <a:avLst/>
          </a:prstGeom>
          <a:noFill/>
          <a:ln w="9525">
            <a:solidFill>
              <a:schemeClr val="accent2">
                <a:lumMod val="40000"/>
                <a:lumOff val="60000"/>
              </a:schemeClr>
            </a:solidFill>
            <a:miter lim="800000"/>
            <a:headEnd/>
            <a:tailEnd/>
          </a:ln>
          <a:effectLst/>
        </p:spPr>
      </p:pic>
      <p:sp>
        <p:nvSpPr>
          <p:cNvPr id="7" name="Slide Number Placeholder 6"/>
          <p:cNvSpPr>
            <a:spLocks noGrp="1"/>
          </p:cNvSpPr>
          <p:nvPr>
            <p:ph type="sldNum" sz="quarter" idx="12"/>
          </p:nvPr>
        </p:nvSpPr>
        <p:spPr>
          <a:xfrm>
            <a:off x="8143900" y="6286520"/>
            <a:ext cx="762000" cy="365760"/>
          </a:xfrm>
        </p:spPr>
        <p:txBody>
          <a:bodyPr/>
          <a:lstStyle/>
          <a:p>
            <a:fld id="{1A6F67DD-C6A4-4080-926F-C6ACD18F90E4}" type="slidenum">
              <a:rPr lang="en-US" sz="1200" smtClean="0">
                <a:solidFill>
                  <a:schemeClr val="bg2">
                    <a:lumMod val="25000"/>
                  </a:schemeClr>
                </a:solidFill>
              </a:rPr>
              <a:pPr/>
              <a:t>4</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642918"/>
            <a:ext cx="8229600" cy="1066800"/>
          </a:xfrm>
        </p:spPr>
        <p:txBody>
          <a:bodyPr>
            <a:normAutofit/>
          </a:bodyPr>
          <a:lstStyle/>
          <a:p>
            <a:r>
              <a:rPr lang="en-US" sz="1800" dirty="0" smtClean="0"/>
              <a:t>A</a:t>
            </a:r>
            <a:r>
              <a:rPr lang="en-US" sz="1800" b="1" dirty="0" smtClean="0"/>
              <a:t>nalysis Based on Yearly Metrics </a:t>
            </a:r>
            <a:r>
              <a:rPr lang="en-US" sz="1800" dirty="0" smtClean="0"/>
              <a:t/>
            </a:r>
            <a:br>
              <a:rPr lang="en-US" sz="1800" dirty="0" smtClean="0"/>
            </a:br>
            <a:r>
              <a:rPr lang="en-US" sz="1800" dirty="0" smtClean="0"/>
              <a:t/>
            </a:r>
            <a:br>
              <a:rPr lang="en-US" sz="1800" dirty="0" smtClean="0"/>
            </a:br>
            <a:r>
              <a:rPr lang="en-US" sz="1800" dirty="0" smtClean="0"/>
              <a:t>Which year generated the highest revenue?</a:t>
            </a:r>
            <a:endParaRPr lang="en-US" sz="1800" dirty="0"/>
          </a:p>
        </p:txBody>
      </p:sp>
      <p:sp>
        <p:nvSpPr>
          <p:cNvPr id="3" name="Content Placeholder 2"/>
          <p:cNvSpPr>
            <a:spLocks noGrp="1"/>
          </p:cNvSpPr>
          <p:nvPr>
            <p:ph idx="1"/>
          </p:nvPr>
        </p:nvSpPr>
        <p:spPr>
          <a:xfrm>
            <a:off x="500034" y="5429264"/>
            <a:ext cx="8229600" cy="859520"/>
          </a:xfrm>
        </p:spPr>
        <p:txBody>
          <a:bodyPr>
            <a:normAutofit/>
          </a:bodyPr>
          <a:lstStyle/>
          <a:p>
            <a:r>
              <a:rPr lang="en-US" sz="1500" dirty="0" smtClean="0">
                <a:latin typeface="Arial" pitchFamily="34" charset="0"/>
                <a:cs typeface="Arial" pitchFamily="34" charset="0"/>
              </a:rPr>
              <a:t>Similarly, the Year '2016' was the highest grosser of movies with USD 18926 MN (sum of revenue of all movies released in 2016) during the period of 10 years.</a:t>
            </a:r>
            <a:endParaRPr lang="en-US" sz="1500" dirty="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500034" y="2071678"/>
            <a:ext cx="8072494" cy="2786082"/>
          </a:xfrm>
          <a:prstGeom prst="rect">
            <a:avLst/>
          </a:prstGeom>
          <a:noFill/>
          <a:ln w="9525">
            <a:solidFill>
              <a:schemeClr val="accent1">
                <a:lumMod val="40000"/>
                <a:lumOff val="60000"/>
              </a:schemeClr>
            </a:solidFill>
            <a:miter lim="800000"/>
            <a:headEnd/>
            <a:tailEnd/>
          </a:ln>
          <a:effectLst/>
        </p:spPr>
      </p:pic>
      <p:sp>
        <p:nvSpPr>
          <p:cNvPr id="7" name="Slide Number Placeholder 6"/>
          <p:cNvSpPr>
            <a:spLocks noGrp="1"/>
          </p:cNvSpPr>
          <p:nvPr>
            <p:ph type="sldNum" sz="quarter" idx="12"/>
          </p:nvPr>
        </p:nvSpPr>
        <p:spPr>
          <a:xfrm>
            <a:off x="8072462" y="6286520"/>
            <a:ext cx="762000" cy="365760"/>
          </a:xfrm>
        </p:spPr>
        <p:txBody>
          <a:bodyPr/>
          <a:lstStyle/>
          <a:p>
            <a:fld id="{1A6F67DD-C6A4-4080-926F-C6ACD18F90E4}" type="slidenum">
              <a:rPr lang="en-US" sz="1200" smtClean="0">
                <a:solidFill>
                  <a:schemeClr val="bg2">
                    <a:lumMod val="25000"/>
                  </a:schemeClr>
                </a:solidFill>
              </a:rPr>
              <a:pPr/>
              <a:t>5</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500042"/>
            <a:ext cx="8229600" cy="1066800"/>
          </a:xfrm>
        </p:spPr>
        <p:txBody>
          <a:bodyPr>
            <a:normAutofit/>
          </a:bodyPr>
          <a:lstStyle/>
          <a:p>
            <a:r>
              <a:rPr lang="en-US" sz="2000" b="1" dirty="0" smtClean="0"/>
              <a:t>Analysis Based on Movie Revenue</a:t>
            </a:r>
            <a:r>
              <a:rPr lang="en-US" sz="1800" b="1" dirty="0" smtClean="0"/>
              <a:t/>
            </a:r>
            <a:br>
              <a:rPr lang="en-US" sz="1800" b="1" dirty="0" smtClean="0"/>
            </a:br>
            <a:r>
              <a:rPr lang="en-US" sz="1800" dirty="0" smtClean="0"/>
              <a:t>Which are the Top 10 Highest Revenue making movies?</a:t>
            </a:r>
          </a:p>
        </p:txBody>
      </p:sp>
      <p:sp>
        <p:nvSpPr>
          <p:cNvPr id="3" name="Content Placeholder 2"/>
          <p:cNvSpPr>
            <a:spLocks noGrp="1"/>
          </p:cNvSpPr>
          <p:nvPr>
            <p:ph idx="1"/>
          </p:nvPr>
        </p:nvSpPr>
        <p:spPr>
          <a:xfrm>
            <a:off x="457200" y="5715016"/>
            <a:ext cx="8229600" cy="859520"/>
          </a:xfrm>
        </p:spPr>
        <p:txBody>
          <a:bodyPr>
            <a:normAutofit/>
          </a:bodyPr>
          <a:lstStyle/>
          <a:p>
            <a:r>
              <a:rPr lang="en-US" sz="1500" dirty="0" smtClean="0">
                <a:latin typeface="Arial" pitchFamily="34" charset="0"/>
                <a:cs typeface="Arial" pitchFamily="34" charset="0"/>
              </a:rPr>
              <a:t>Out of the Top 10 Revenue making movies; 'Star Wars: Episode VII - The Force Awakens' was the highest grosser of movies which made USD 936 MN.</a:t>
            </a:r>
            <a:endParaRPr lang="en-US" sz="1500" dirty="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571472" y="1785926"/>
            <a:ext cx="7643866" cy="3429024"/>
          </a:xfrm>
          <a:prstGeom prst="rect">
            <a:avLst/>
          </a:prstGeom>
          <a:noFill/>
          <a:ln w="9525">
            <a:solidFill>
              <a:schemeClr val="accent2">
                <a:lumMod val="40000"/>
                <a:lumOff val="60000"/>
              </a:schemeClr>
            </a:solidFill>
            <a:miter lim="800000"/>
            <a:headEnd/>
            <a:tailEnd/>
          </a:ln>
          <a:effectLst/>
        </p:spPr>
      </p:pic>
      <p:sp>
        <p:nvSpPr>
          <p:cNvPr id="8" name="Slide Number Placeholder 7"/>
          <p:cNvSpPr>
            <a:spLocks noGrp="1"/>
          </p:cNvSpPr>
          <p:nvPr>
            <p:ph type="sldNum" sz="quarter" idx="12"/>
          </p:nvPr>
        </p:nvSpPr>
        <p:spPr>
          <a:xfrm>
            <a:off x="8072462" y="6286520"/>
            <a:ext cx="762000" cy="365760"/>
          </a:xfrm>
        </p:spPr>
        <p:txBody>
          <a:bodyPr/>
          <a:lstStyle/>
          <a:p>
            <a:fld id="{1A6F67DD-C6A4-4080-926F-C6ACD18F90E4}" type="slidenum">
              <a:rPr lang="en-US" sz="1200" smtClean="0">
                <a:solidFill>
                  <a:schemeClr val="bg2">
                    <a:lumMod val="25000"/>
                  </a:schemeClr>
                </a:solidFill>
              </a:rPr>
              <a:pPr/>
              <a:t>6</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500042"/>
            <a:ext cx="8229600" cy="857256"/>
          </a:xfrm>
        </p:spPr>
        <p:txBody>
          <a:bodyPr>
            <a:normAutofit/>
          </a:bodyPr>
          <a:lstStyle/>
          <a:p>
            <a:r>
              <a:rPr lang="en-US" sz="1800" b="1" dirty="0" smtClean="0"/>
              <a:t>Analyzing the co-relation between all the columns using heat-map</a:t>
            </a:r>
            <a:endParaRPr lang="en-US" sz="1800" dirty="0" smtClean="0"/>
          </a:p>
        </p:txBody>
      </p:sp>
      <p:sp>
        <p:nvSpPr>
          <p:cNvPr id="3" name="Content Placeholder 2"/>
          <p:cNvSpPr>
            <a:spLocks noGrp="1"/>
          </p:cNvSpPr>
          <p:nvPr>
            <p:ph idx="1"/>
          </p:nvPr>
        </p:nvSpPr>
        <p:spPr>
          <a:xfrm>
            <a:off x="457200" y="5715016"/>
            <a:ext cx="8229600" cy="859520"/>
          </a:xfrm>
        </p:spPr>
        <p:txBody>
          <a:bodyPr>
            <a:normAutofit/>
          </a:bodyPr>
          <a:lstStyle/>
          <a:p>
            <a:r>
              <a:rPr lang="en-US" sz="1500" dirty="0" smtClean="0">
                <a:latin typeface="Arial" pitchFamily="34" charset="0"/>
                <a:cs typeface="Arial" pitchFamily="34" charset="0"/>
              </a:rPr>
              <a:t>The above Heat-map gives a complete overview of the co-relations with each columns.</a:t>
            </a:r>
          </a:p>
          <a:p>
            <a:r>
              <a:rPr lang="en-US" sz="1500" dirty="0" smtClean="0">
                <a:latin typeface="Arial" pitchFamily="34" charset="0"/>
                <a:cs typeface="Arial" pitchFamily="34" charset="0"/>
              </a:rPr>
              <a:t>Movie 'Rating' shows positive co-relation with 'Metascore', 'Revenue (Millions)', 'Votes and 'Runtime (Minutes)'.</a:t>
            </a:r>
          </a:p>
          <a:p>
            <a:endParaRPr lang="en-US" sz="1500" dirty="0">
              <a:latin typeface="Arial" pitchFamily="34" charset="0"/>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1571604" y="1500174"/>
            <a:ext cx="5857917" cy="4174755"/>
          </a:xfrm>
          <a:prstGeom prst="rect">
            <a:avLst/>
          </a:prstGeom>
          <a:noFill/>
          <a:ln w="9525">
            <a:noFill/>
            <a:miter lim="800000"/>
            <a:headEnd/>
            <a:tailEnd/>
          </a:ln>
          <a:effectLst/>
        </p:spPr>
      </p:pic>
      <p:sp>
        <p:nvSpPr>
          <p:cNvPr id="8" name="Slide Number Placeholder 7"/>
          <p:cNvSpPr>
            <a:spLocks noGrp="1"/>
          </p:cNvSpPr>
          <p:nvPr>
            <p:ph type="sldNum" sz="quarter" idx="12"/>
          </p:nvPr>
        </p:nvSpPr>
        <p:spPr>
          <a:xfrm>
            <a:off x="8143900" y="6357958"/>
            <a:ext cx="762000" cy="365760"/>
          </a:xfrm>
        </p:spPr>
        <p:txBody>
          <a:bodyPr/>
          <a:lstStyle/>
          <a:p>
            <a:fld id="{1A6F67DD-C6A4-4080-926F-C6ACD18F90E4}" type="slidenum">
              <a:rPr lang="en-US" sz="1200" smtClean="0">
                <a:solidFill>
                  <a:schemeClr val="bg2">
                    <a:lumMod val="25000"/>
                  </a:schemeClr>
                </a:solidFill>
              </a:rPr>
              <a:pPr/>
              <a:t>7</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428604"/>
            <a:ext cx="8229600" cy="500066"/>
          </a:xfrm>
        </p:spPr>
        <p:txBody>
          <a:bodyPr>
            <a:normAutofit/>
          </a:bodyPr>
          <a:lstStyle/>
          <a:p>
            <a:r>
              <a:rPr lang="en-US" sz="2000" b="1" dirty="0" smtClean="0"/>
              <a:t>Comparison of movie ‘ratings’ with each parameter</a:t>
            </a:r>
            <a:endParaRPr lang="en-US" sz="1800" dirty="0" smtClean="0"/>
          </a:p>
        </p:txBody>
      </p:sp>
      <p:sp>
        <p:nvSpPr>
          <p:cNvPr id="3" name="Content Placeholder 2"/>
          <p:cNvSpPr>
            <a:spLocks noGrp="1"/>
          </p:cNvSpPr>
          <p:nvPr>
            <p:ph idx="1"/>
          </p:nvPr>
        </p:nvSpPr>
        <p:spPr>
          <a:xfrm>
            <a:off x="285720" y="4500570"/>
            <a:ext cx="8572560" cy="2214578"/>
          </a:xfrm>
        </p:spPr>
        <p:txBody>
          <a:bodyPr>
            <a:normAutofit fontScale="77500" lnSpcReduction="20000"/>
          </a:bodyPr>
          <a:lstStyle/>
          <a:p>
            <a:r>
              <a:rPr lang="en-US" sz="1700" dirty="0" smtClean="0">
                <a:latin typeface="Arial" pitchFamily="34" charset="0"/>
                <a:cs typeface="Arial" pitchFamily="34" charset="0"/>
              </a:rPr>
              <a:t>From the above charts, we can ascertain that </a:t>
            </a:r>
            <a:r>
              <a:rPr lang="en-US" sz="1700" b="1" dirty="0" smtClean="0">
                <a:latin typeface="Arial" pitchFamily="34" charset="0"/>
                <a:cs typeface="Arial" pitchFamily="34" charset="0"/>
              </a:rPr>
              <a:t>Metascore is highly co-related to Ratings</a:t>
            </a:r>
            <a:r>
              <a:rPr lang="en-US" sz="1700" dirty="0" smtClean="0">
                <a:latin typeface="Arial" pitchFamily="34" charset="0"/>
                <a:cs typeface="Arial" pitchFamily="34" charset="0"/>
              </a:rPr>
              <a:t>. </a:t>
            </a:r>
            <a:r>
              <a:rPr lang="en-US" sz="1700" b="1" dirty="0" smtClean="0">
                <a:latin typeface="Arial" pitchFamily="34" charset="0"/>
                <a:cs typeface="Arial" pitchFamily="34" charset="0"/>
              </a:rPr>
              <a:t>Audience rating was much close to the Metascore (Critic rating). (refer: fig.2)</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We can also see that most </a:t>
            </a:r>
            <a:r>
              <a:rPr lang="en-US" sz="1700" b="1" dirty="0" smtClean="0">
                <a:latin typeface="Arial" pitchFamily="34" charset="0"/>
                <a:cs typeface="Arial" pitchFamily="34" charset="0"/>
              </a:rPr>
              <a:t>high grosser movies are depended on Public Ratings</a:t>
            </a:r>
            <a:r>
              <a:rPr lang="en-US" sz="1700" dirty="0" smtClean="0">
                <a:latin typeface="Arial" pitchFamily="34" charset="0"/>
                <a:cs typeface="Arial" pitchFamily="34" charset="0"/>
              </a:rPr>
              <a:t>. And, its clear that the movies that are </a:t>
            </a:r>
            <a:r>
              <a:rPr lang="en-US" sz="1700" b="1" dirty="0" smtClean="0">
                <a:latin typeface="Arial" pitchFamily="34" charset="0"/>
                <a:cs typeface="Arial" pitchFamily="34" charset="0"/>
              </a:rPr>
              <a:t>highly rated by the public have earned quite a decent amount of revenue share</a:t>
            </a:r>
            <a:r>
              <a:rPr lang="en-US" sz="1700" dirty="0" smtClean="0">
                <a:latin typeface="Arial" pitchFamily="34" charset="0"/>
                <a:cs typeface="Arial" pitchFamily="34" charset="0"/>
              </a:rPr>
              <a:t>. </a:t>
            </a:r>
            <a:r>
              <a:rPr lang="en-US" sz="1700" b="1" dirty="0" smtClean="0">
                <a:latin typeface="Arial" pitchFamily="34" charset="0"/>
                <a:cs typeface="Arial" pitchFamily="34" charset="0"/>
              </a:rPr>
              <a:t>(refer: fig.1)</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However, there's only fair co-relation between the two. Hence, ratings cannot be the only source for a movie success but can certainly be one of the key aspects.</a:t>
            </a:r>
          </a:p>
          <a:p>
            <a:r>
              <a:rPr lang="en-US" sz="1700" dirty="0" smtClean="0">
                <a:latin typeface="Arial" pitchFamily="34" charset="0"/>
                <a:cs typeface="Arial" pitchFamily="34" charset="0"/>
              </a:rPr>
              <a:t>It is also interesting to see that a </a:t>
            </a:r>
            <a:r>
              <a:rPr lang="en-US" sz="1700" b="1" dirty="0" smtClean="0">
                <a:latin typeface="Arial" pitchFamily="34" charset="0"/>
                <a:cs typeface="Arial" pitchFamily="34" charset="0"/>
              </a:rPr>
              <a:t>movie run-time</a:t>
            </a:r>
            <a:r>
              <a:rPr lang="en-US" sz="1700" dirty="0" smtClean="0">
                <a:latin typeface="Arial" pitchFamily="34" charset="0"/>
                <a:cs typeface="Arial" pitchFamily="34" charset="0"/>
              </a:rPr>
              <a:t> can also </a:t>
            </a:r>
            <a:r>
              <a:rPr lang="en-US" sz="1700" b="1" dirty="0" smtClean="0">
                <a:latin typeface="Arial" pitchFamily="34" charset="0"/>
                <a:cs typeface="Arial" pitchFamily="34" charset="0"/>
              </a:rPr>
              <a:t>significantly affect</a:t>
            </a:r>
            <a:r>
              <a:rPr lang="en-US" sz="1700" dirty="0" smtClean="0">
                <a:latin typeface="Arial" pitchFamily="34" charset="0"/>
                <a:cs typeface="Arial" pitchFamily="34" charset="0"/>
              </a:rPr>
              <a:t> for a movie to receive a </a:t>
            </a:r>
            <a:r>
              <a:rPr lang="en-US" sz="1700" b="1" dirty="0" smtClean="0">
                <a:latin typeface="Arial" pitchFamily="34" charset="0"/>
                <a:cs typeface="Arial" pitchFamily="34" charset="0"/>
              </a:rPr>
              <a:t>good rating. (refer: fig.3)</a:t>
            </a:r>
          </a:p>
          <a:p>
            <a:r>
              <a:rPr lang="en-IN" sz="1700" b="1" dirty="0" smtClean="0">
                <a:latin typeface="Arial" pitchFamily="34" charset="0"/>
                <a:cs typeface="Arial" pitchFamily="34" charset="0"/>
              </a:rPr>
              <a:t>Public votes and ratings are highly co-related to each other . </a:t>
            </a:r>
            <a:r>
              <a:rPr lang="en-US" sz="1700" b="1" dirty="0" smtClean="0">
                <a:latin typeface="Arial" pitchFamily="34" charset="0"/>
                <a:cs typeface="Arial" pitchFamily="34" charset="0"/>
              </a:rPr>
              <a:t>(refer: fig.4)</a:t>
            </a:r>
            <a:r>
              <a:rPr lang="en-IN" sz="1700" b="1" dirty="0" smtClean="0">
                <a:latin typeface="Arial" pitchFamily="34" charset="0"/>
                <a:cs typeface="Arial" pitchFamily="34" charset="0"/>
              </a:rPr>
              <a:t> </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Lastly, audience has given </a:t>
            </a:r>
            <a:r>
              <a:rPr lang="en-US" sz="1700" b="1" dirty="0" smtClean="0">
                <a:latin typeface="Arial" pitchFamily="34" charset="0"/>
                <a:cs typeface="Arial" pitchFamily="34" charset="0"/>
              </a:rPr>
              <a:t>large number of votes and ratings</a:t>
            </a:r>
            <a:r>
              <a:rPr lang="en-US" sz="1700" dirty="0" smtClean="0">
                <a:latin typeface="Arial" pitchFamily="34" charset="0"/>
                <a:cs typeface="Arial" pitchFamily="34" charset="0"/>
              </a:rPr>
              <a:t> to the movies that they have loved the most. Lower the run-time, higher the rating. </a:t>
            </a:r>
          </a:p>
          <a:p>
            <a:endParaRPr lang="en-US" sz="1500" dirty="0">
              <a:latin typeface="Arial" pitchFamily="34" charset="0"/>
              <a:cs typeface="Arial" pitchFamily="34" charset="0"/>
            </a:endParaRPr>
          </a:p>
        </p:txBody>
      </p:sp>
      <p:grpSp>
        <p:nvGrpSpPr>
          <p:cNvPr id="14" name="Group 13"/>
          <p:cNvGrpSpPr/>
          <p:nvPr/>
        </p:nvGrpSpPr>
        <p:grpSpPr>
          <a:xfrm>
            <a:off x="357158" y="928670"/>
            <a:ext cx="2420305" cy="2109786"/>
            <a:chOff x="500034" y="1071546"/>
            <a:chExt cx="2420305" cy="2109786"/>
          </a:xfrm>
        </p:grpSpPr>
        <p:pic>
          <p:nvPicPr>
            <p:cNvPr id="6149" name="Picture 5"/>
            <p:cNvPicPr>
              <a:picLocks noChangeAspect="1" noChangeArrowheads="1"/>
            </p:cNvPicPr>
            <p:nvPr/>
          </p:nvPicPr>
          <p:blipFill>
            <a:blip r:embed="rId2"/>
            <a:srcRect/>
            <a:stretch>
              <a:fillRect/>
            </a:stretch>
          </p:blipFill>
          <p:spPr bwMode="auto">
            <a:xfrm>
              <a:off x="571472" y="1071546"/>
              <a:ext cx="2348867" cy="2109786"/>
            </a:xfrm>
            <a:prstGeom prst="rect">
              <a:avLst/>
            </a:prstGeom>
            <a:noFill/>
            <a:ln w="9525">
              <a:noFill/>
              <a:miter lim="800000"/>
              <a:headEnd/>
              <a:tailEnd/>
            </a:ln>
            <a:effectLst/>
          </p:spPr>
        </p:pic>
        <p:sp>
          <p:nvSpPr>
            <p:cNvPr id="10" name="TextBox 9"/>
            <p:cNvSpPr txBox="1"/>
            <p:nvPr/>
          </p:nvSpPr>
          <p:spPr>
            <a:xfrm>
              <a:off x="500034" y="2857496"/>
              <a:ext cx="571504" cy="230832"/>
            </a:xfrm>
            <a:prstGeom prst="rect">
              <a:avLst/>
            </a:prstGeom>
            <a:noFill/>
          </p:spPr>
          <p:txBody>
            <a:bodyPr wrap="square" rtlCol="0">
              <a:spAutoFit/>
            </a:bodyPr>
            <a:lstStyle/>
            <a:p>
              <a:r>
                <a:rPr lang="en-IN" sz="900" b="1" dirty="0" smtClean="0">
                  <a:solidFill>
                    <a:schemeClr val="bg2">
                      <a:lumMod val="25000"/>
                    </a:schemeClr>
                  </a:solidFill>
                  <a:latin typeface="Arial" pitchFamily="34" charset="0"/>
                  <a:cs typeface="Arial" pitchFamily="34" charset="0"/>
                </a:rPr>
                <a:t>Fig.1</a:t>
              </a:r>
              <a:endParaRPr lang="en-US" sz="900" b="1" dirty="0">
                <a:solidFill>
                  <a:schemeClr val="bg2">
                    <a:lumMod val="25000"/>
                  </a:schemeClr>
                </a:solidFill>
                <a:latin typeface="Arial" pitchFamily="34" charset="0"/>
                <a:cs typeface="Arial" pitchFamily="34" charset="0"/>
              </a:endParaRPr>
            </a:p>
          </p:txBody>
        </p:sp>
      </p:grpSp>
      <p:grpSp>
        <p:nvGrpSpPr>
          <p:cNvPr id="15" name="Group 14"/>
          <p:cNvGrpSpPr/>
          <p:nvPr/>
        </p:nvGrpSpPr>
        <p:grpSpPr>
          <a:xfrm>
            <a:off x="6500826" y="642918"/>
            <a:ext cx="2428892" cy="2281290"/>
            <a:chOff x="6715140" y="1000108"/>
            <a:chExt cx="2214578" cy="2095514"/>
          </a:xfrm>
        </p:grpSpPr>
        <p:pic>
          <p:nvPicPr>
            <p:cNvPr id="6148" name="Picture 4"/>
            <p:cNvPicPr>
              <a:picLocks noChangeAspect="1" noChangeArrowheads="1"/>
            </p:cNvPicPr>
            <p:nvPr/>
          </p:nvPicPr>
          <p:blipFill>
            <a:blip r:embed="rId3"/>
            <a:srcRect/>
            <a:stretch>
              <a:fillRect/>
            </a:stretch>
          </p:blipFill>
          <p:spPr bwMode="auto">
            <a:xfrm>
              <a:off x="6715140" y="1000108"/>
              <a:ext cx="2214578" cy="2095514"/>
            </a:xfrm>
            <a:prstGeom prst="rect">
              <a:avLst/>
            </a:prstGeom>
            <a:noFill/>
            <a:ln w="9525">
              <a:noFill/>
              <a:miter lim="800000"/>
              <a:headEnd/>
              <a:tailEnd/>
            </a:ln>
            <a:effectLst/>
          </p:spPr>
        </p:pic>
        <p:sp>
          <p:nvSpPr>
            <p:cNvPr id="11" name="TextBox 10"/>
            <p:cNvSpPr txBox="1"/>
            <p:nvPr/>
          </p:nvSpPr>
          <p:spPr>
            <a:xfrm>
              <a:off x="8343506" y="2837481"/>
              <a:ext cx="571504" cy="230832"/>
            </a:xfrm>
            <a:prstGeom prst="rect">
              <a:avLst/>
            </a:prstGeom>
            <a:noFill/>
          </p:spPr>
          <p:txBody>
            <a:bodyPr wrap="square" rtlCol="0">
              <a:spAutoFit/>
            </a:bodyPr>
            <a:lstStyle/>
            <a:p>
              <a:r>
                <a:rPr lang="en-IN" sz="900" b="1" dirty="0" smtClean="0">
                  <a:solidFill>
                    <a:schemeClr val="bg2">
                      <a:lumMod val="25000"/>
                    </a:schemeClr>
                  </a:solidFill>
                  <a:latin typeface="Arial" pitchFamily="34" charset="0"/>
                  <a:cs typeface="Arial" pitchFamily="34" charset="0"/>
                </a:rPr>
                <a:t>Fig.2</a:t>
              </a:r>
              <a:endParaRPr lang="en-US" sz="900" b="1" dirty="0">
                <a:solidFill>
                  <a:schemeClr val="bg2">
                    <a:lumMod val="25000"/>
                  </a:schemeClr>
                </a:solidFill>
                <a:latin typeface="Arial" pitchFamily="34" charset="0"/>
                <a:cs typeface="Arial" pitchFamily="34" charset="0"/>
              </a:endParaRPr>
            </a:p>
          </p:txBody>
        </p:sp>
      </p:grpSp>
      <p:grpSp>
        <p:nvGrpSpPr>
          <p:cNvPr id="17" name="Group 16"/>
          <p:cNvGrpSpPr/>
          <p:nvPr/>
        </p:nvGrpSpPr>
        <p:grpSpPr>
          <a:xfrm>
            <a:off x="2071670" y="2285992"/>
            <a:ext cx="2747963" cy="2156801"/>
            <a:chOff x="2143108" y="2786058"/>
            <a:chExt cx="2747963" cy="2156801"/>
          </a:xfrm>
        </p:grpSpPr>
        <p:pic>
          <p:nvPicPr>
            <p:cNvPr id="6147" name="Picture 3"/>
            <p:cNvPicPr>
              <a:picLocks noChangeAspect="1" noChangeArrowheads="1"/>
            </p:cNvPicPr>
            <p:nvPr/>
          </p:nvPicPr>
          <p:blipFill>
            <a:blip r:embed="rId4"/>
            <a:srcRect/>
            <a:stretch>
              <a:fillRect/>
            </a:stretch>
          </p:blipFill>
          <p:spPr bwMode="auto">
            <a:xfrm>
              <a:off x="2500298" y="2786058"/>
              <a:ext cx="2390773" cy="2156801"/>
            </a:xfrm>
            <a:prstGeom prst="rect">
              <a:avLst/>
            </a:prstGeom>
            <a:noFill/>
            <a:ln w="9525">
              <a:noFill/>
              <a:miter lim="800000"/>
              <a:headEnd/>
              <a:tailEnd/>
            </a:ln>
            <a:effectLst/>
          </p:spPr>
        </p:pic>
        <p:sp>
          <p:nvSpPr>
            <p:cNvPr id="12" name="TextBox 11"/>
            <p:cNvSpPr txBox="1"/>
            <p:nvPr/>
          </p:nvSpPr>
          <p:spPr>
            <a:xfrm>
              <a:off x="2143108" y="4357694"/>
              <a:ext cx="571504" cy="230832"/>
            </a:xfrm>
            <a:prstGeom prst="rect">
              <a:avLst/>
            </a:prstGeom>
            <a:noFill/>
          </p:spPr>
          <p:txBody>
            <a:bodyPr wrap="square" rtlCol="0">
              <a:spAutoFit/>
            </a:bodyPr>
            <a:lstStyle/>
            <a:p>
              <a:r>
                <a:rPr lang="en-IN" sz="900" b="1" dirty="0" smtClean="0">
                  <a:solidFill>
                    <a:schemeClr val="bg2">
                      <a:lumMod val="25000"/>
                    </a:schemeClr>
                  </a:solidFill>
                  <a:latin typeface="Arial" pitchFamily="34" charset="0"/>
                  <a:cs typeface="Arial" pitchFamily="34" charset="0"/>
                </a:rPr>
                <a:t>Fig.3</a:t>
              </a:r>
              <a:endParaRPr lang="en-US" sz="900" b="1" dirty="0">
                <a:solidFill>
                  <a:schemeClr val="bg2">
                    <a:lumMod val="25000"/>
                  </a:schemeClr>
                </a:solidFill>
                <a:latin typeface="Arial" pitchFamily="34" charset="0"/>
                <a:cs typeface="Arial" pitchFamily="34" charset="0"/>
              </a:endParaRPr>
            </a:p>
          </p:txBody>
        </p:sp>
      </p:grpSp>
      <p:grpSp>
        <p:nvGrpSpPr>
          <p:cNvPr id="16" name="Group 15"/>
          <p:cNvGrpSpPr/>
          <p:nvPr/>
        </p:nvGrpSpPr>
        <p:grpSpPr>
          <a:xfrm>
            <a:off x="4786314" y="2143116"/>
            <a:ext cx="2714644" cy="2286016"/>
            <a:chOff x="5143504" y="2714620"/>
            <a:chExt cx="2857520" cy="2181264"/>
          </a:xfrm>
        </p:grpSpPr>
        <p:pic>
          <p:nvPicPr>
            <p:cNvPr id="6146" name="Picture 2"/>
            <p:cNvPicPr>
              <a:picLocks noChangeAspect="1" noChangeArrowheads="1"/>
            </p:cNvPicPr>
            <p:nvPr/>
          </p:nvPicPr>
          <p:blipFill>
            <a:blip r:embed="rId5"/>
            <a:srcRect/>
            <a:stretch>
              <a:fillRect/>
            </a:stretch>
          </p:blipFill>
          <p:spPr bwMode="auto">
            <a:xfrm>
              <a:off x="5143504" y="2714620"/>
              <a:ext cx="2309810" cy="2181264"/>
            </a:xfrm>
            <a:prstGeom prst="rect">
              <a:avLst/>
            </a:prstGeom>
            <a:noFill/>
            <a:ln w="9525">
              <a:noFill/>
              <a:miter lim="800000"/>
              <a:headEnd/>
              <a:tailEnd/>
            </a:ln>
            <a:effectLst/>
          </p:spPr>
        </p:pic>
        <p:sp>
          <p:nvSpPr>
            <p:cNvPr id="13" name="TextBox 12"/>
            <p:cNvSpPr txBox="1"/>
            <p:nvPr/>
          </p:nvSpPr>
          <p:spPr>
            <a:xfrm>
              <a:off x="7429520" y="4286256"/>
              <a:ext cx="571504" cy="230832"/>
            </a:xfrm>
            <a:prstGeom prst="rect">
              <a:avLst/>
            </a:prstGeom>
            <a:noFill/>
          </p:spPr>
          <p:txBody>
            <a:bodyPr wrap="square" rtlCol="0">
              <a:spAutoFit/>
            </a:bodyPr>
            <a:lstStyle/>
            <a:p>
              <a:r>
                <a:rPr lang="en-IN" sz="900" b="1" dirty="0" smtClean="0">
                  <a:solidFill>
                    <a:schemeClr val="bg2">
                      <a:lumMod val="25000"/>
                    </a:schemeClr>
                  </a:solidFill>
                  <a:latin typeface="Arial" pitchFamily="34" charset="0"/>
                  <a:cs typeface="Arial" pitchFamily="34" charset="0"/>
                </a:rPr>
                <a:t>Fig.4</a:t>
              </a:r>
              <a:endParaRPr lang="en-US" sz="900" b="1" dirty="0">
                <a:solidFill>
                  <a:schemeClr val="bg2">
                    <a:lumMod val="25000"/>
                  </a:schemeClr>
                </a:solidFill>
                <a:latin typeface="Arial" pitchFamily="34" charset="0"/>
                <a:cs typeface="Arial" pitchFamily="34" charset="0"/>
              </a:endParaRPr>
            </a:p>
          </p:txBody>
        </p:sp>
      </p:grpSp>
      <p:sp>
        <p:nvSpPr>
          <p:cNvPr id="20" name="Slide Number Placeholder 19"/>
          <p:cNvSpPr>
            <a:spLocks noGrp="1"/>
          </p:cNvSpPr>
          <p:nvPr>
            <p:ph type="sldNum" sz="quarter" idx="12"/>
          </p:nvPr>
        </p:nvSpPr>
        <p:spPr>
          <a:xfrm>
            <a:off x="8215338" y="6357958"/>
            <a:ext cx="762000" cy="365760"/>
          </a:xfrm>
        </p:spPr>
        <p:txBody>
          <a:bodyPr/>
          <a:lstStyle/>
          <a:p>
            <a:fld id="{1A6F67DD-C6A4-4080-926F-C6ACD18F90E4}" type="slidenum">
              <a:rPr lang="en-US" sz="1200" smtClean="0">
                <a:solidFill>
                  <a:schemeClr val="bg2">
                    <a:lumMod val="25000"/>
                  </a:schemeClr>
                </a:solidFill>
              </a:rPr>
              <a:pPr/>
              <a:t>8</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571480"/>
            <a:ext cx="8229600" cy="642942"/>
          </a:xfrm>
        </p:spPr>
        <p:txBody>
          <a:bodyPr>
            <a:normAutofit/>
          </a:bodyPr>
          <a:lstStyle/>
          <a:p>
            <a:r>
              <a:rPr lang="en-US" sz="1800" b="1" dirty="0" smtClean="0"/>
              <a:t>Analysis Based on various movie Genres</a:t>
            </a:r>
            <a:br>
              <a:rPr lang="en-US" sz="1800" b="1" dirty="0" smtClean="0"/>
            </a:br>
            <a:r>
              <a:rPr lang="en-US" sz="1500" b="1" dirty="0" smtClean="0"/>
              <a:t>How many movies of each genre were released in each year?</a:t>
            </a:r>
            <a:endParaRPr lang="en-US" sz="1500" dirty="0" smtClean="0"/>
          </a:p>
        </p:txBody>
      </p:sp>
      <p:sp>
        <p:nvSpPr>
          <p:cNvPr id="3" name="Content Placeholder 2"/>
          <p:cNvSpPr>
            <a:spLocks noGrp="1"/>
          </p:cNvSpPr>
          <p:nvPr>
            <p:ph idx="1"/>
          </p:nvPr>
        </p:nvSpPr>
        <p:spPr>
          <a:xfrm>
            <a:off x="357158" y="4929198"/>
            <a:ext cx="8329642" cy="1571636"/>
          </a:xfrm>
        </p:spPr>
        <p:txBody>
          <a:bodyPr>
            <a:noAutofit/>
          </a:bodyPr>
          <a:lstStyle/>
          <a:p>
            <a:r>
              <a:rPr lang="en-US" sz="1500" dirty="0" smtClean="0">
                <a:latin typeface="Arial" pitchFamily="34" charset="0"/>
                <a:cs typeface="Arial" pitchFamily="34" charset="0"/>
              </a:rPr>
              <a:t>Movies Genres: Drama, Biography, Comedy, Romance, Action, Sci-Fi, Animation, etc are popular amongst viewers and was released every year through-out the span of 10 years. These Genres also saw highest number of movies made during this period.</a:t>
            </a:r>
          </a:p>
          <a:p>
            <a:pPr>
              <a:buNone/>
            </a:pPr>
            <a:endParaRPr lang="en-US" sz="1500" dirty="0" smtClean="0">
              <a:latin typeface="Arial" pitchFamily="34" charset="0"/>
              <a:cs typeface="Arial" pitchFamily="34" charset="0"/>
            </a:endParaRPr>
          </a:p>
          <a:p>
            <a:r>
              <a:rPr lang="en-US" sz="1500" dirty="0" smtClean="0">
                <a:latin typeface="Arial" pitchFamily="34" charset="0"/>
                <a:cs typeface="Arial" pitchFamily="34" charset="0"/>
              </a:rPr>
              <a:t>While few others were not produced regularly and were made rarely at the max 6-8 times in 10 years period.</a:t>
            </a:r>
          </a:p>
        </p:txBody>
      </p:sp>
      <p:grpSp>
        <p:nvGrpSpPr>
          <p:cNvPr id="30" name="Group 29"/>
          <p:cNvGrpSpPr/>
          <p:nvPr/>
        </p:nvGrpSpPr>
        <p:grpSpPr>
          <a:xfrm>
            <a:off x="214282" y="1142984"/>
            <a:ext cx="8640031" cy="1928826"/>
            <a:chOff x="214282" y="1000108"/>
            <a:chExt cx="8640031" cy="1928826"/>
          </a:xfrm>
        </p:grpSpPr>
        <p:pic>
          <p:nvPicPr>
            <p:cNvPr id="7171" name="Picture 3"/>
            <p:cNvPicPr>
              <a:picLocks noChangeAspect="1" noChangeArrowheads="1"/>
            </p:cNvPicPr>
            <p:nvPr/>
          </p:nvPicPr>
          <p:blipFill>
            <a:blip r:embed="rId2" cstate="print"/>
            <a:srcRect/>
            <a:stretch>
              <a:fillRect/>
            </a:stretch>
          </p:blipFill>
          <p:spPr bwMode="auto">
            <a:xfrm>
              <a:off x="214282" y="1071546"/>
              <a:ext cx="2060421" cy="1785950"/>
            </a:xfrm>
            <a:prstGeom prst="rect">
              <a:avLst/>
            </a:prstGeom>
            <a:noFill/>
            <a:ln w="9525">
              <a:noFill/>
              <a:miter lim="800000"/>
              <a:headEnd/>
              <a:tailEnd/>
            </a:ln>
            <a:effectLst/>
          </p:spPr>
        </p:pic>
        <p:pic>
          <p:nvPicPr>
            <p:cNvPr id="19" name="Picture 2"/>
            <p:cNvPicPr>
              <a:picLocks noChangeAspect="1" noChangeArrowheads="1"/>
            </p:cNvPicPr>
            <p:nvPr/>
          </p:nvPicPr>
          <p:blipFill>
            <a:blip r:embed="rId3" cstate="print"/>
            <a:srcRect/>
            <a:stretch>
              <a:fillRect/>
            </a:stretch>
          </p:blipFill>
          <p:spPr bwMode="auto">
            <a:xfrm>
              <a:off x="2357422" y="1071546"/>
              <a:ext cx="2243548" cy="1857388"/>
            </a:xfrm>
            <a:prstGeom prst="rect">
              <a:avLst/>
            </a:prstGeom>
            <a:noFill/>
            <a:ln w="9525">
              <a:noFill/>
              <a:miter lim="800000"/>
              <a:headEnd/>
              <a:tailEnd/>
            </a:ln>
            <a:effectLst/>
          </p:spPr>
        </p:pic>
        <p:pic>
          <p:nvPicPr>
            <p:cNvPr id="20" name="Picture 3"/>
            <p:cNvPicPr>
              <a:picLocks noChangeAspect="1" noChangeArrowheads="1"/>
            </p:cNvPicPr>
            <p:nvPr/>
          </p:nvPicPr>
          <p:blipFill>
            <a:blip r:embed="rId4"/>
            <a:srcRect/>
            <a:stretch>
              <a:fillRect/>
            </a:stretch>
          </p:blipFill>
          <p:spPr bwMode="auto">
            <a:xfrm>
              <a:off x="4643438" y="1071546"/>
              <a:ext cx="2242428" cy="1836930"/>
            </a:xfrm>
            <a:prstGeom prst="rect">
              <a:avLst/>
            </a:prstGeom>
            <a:noFill/>
            <a:ln w="9525">
              <a:noFill/>
              <a:miter lim="800000"/>
              <a:headEnd/>
              <a:tailEnd/>
            </a:ln>
            <a:effectLst/>
          </p:spPr>
        </p:pic>
        <p:pic>
          <p:nvPicPr>
            <p:cNvPr id="21" name="Picture 4"/>
            <p:cNvPicPr>
              <a:picLocks noChangeAspect="1" noChangeArrowheads="1"/>
            </p:cNvPicPr>
            <p:nvPr/>
          </p:nvPicPr>
          <p:blipFill>
            <a:blip r:embed="rId5" cstate="print"/>
            <a:srcRect/>
            <a:stretch>
              <a:fillRect/>
            </a:stretch>
          </p:blipFill>
          <p:spPr bwMode="auto">
            <a:xfrm>
              <a:off x="6858016" y="1000108"/>
              <a:ext cx="1996297" cy="1928826"/>
            </a:xfrm>
            <a:prstGeom prst="rect">
              <a:avLst/>
            </a:prstGeom>
            <a:noFill/>
            <a:ln w="9525">
              <a:noFill/>
              <a:miter lim="800000"/>
              <a:headEnd/>
              <a:tailEnd/>
            </a:ln>
            <a:effectLst/>
          </p:spPr>
        </p:pic>
      </p:grpSp>
      <p:grpSp>
        <p:nvGrpSpPr>
          <p:cNvPr id="29" name="Group 28"/>
          <p:cNvGrpSpPr/>
          <p:nvPr/>
        </p:nvGrpSpPr>
        <p:grpSpPr>
          <a:xfrm>
            <a:off x="285720" y="3071810"/>
            <a:ext cx="8583905" cy="1779255"/>
            <a:chOff x="285720" y="2928934"/>
            <a:chExt cx="8583905" cy="1779255"/>
          </a:xfrm>
        </p:grpSpPr>
        <p:pic>
          <p:nvPicPr>
            <p:cNvPr id="23" name="Picture 6"/>
            <p:cNvPicPr>
              <a:picLocks noChangeAspect="1" noChangeArrowheads="1"/>
            </p:cNvPicPr>
            <p:nvPr/>
          </p:nvPicPr>
          <p:blipFill>
            <a:blip r:embed="rId6" cstate="print"/>
            <a:srcRect/>
            <a:stretch>
              <a:fillRect/>
            </a:stretch>
          </p:blipFill>
          <p:spPr bwMode="auto">
            <a:xfrm>
              <a:off x="285720" y="3000372"/>
              <a:ext cx="2096212" cy="1707817"/>
            </a:xfrm>
            <a:prstGeom prst="rect">
              <a:avLst/>
            </a:prstGeom>
            <a:noFill/>
            <a:ln w="9525">
              <a:noFill/>
              <a:miter lim="800000"/>
              <a:headEnd/>
              <a:tailEnd/>
            </a:ln>
            <a:effectLst/>
          </p:spPr>
        </p:pic>
        <p:pic>
          <p:nvPicPr>
            <p:cNvPr id="26" name="Picture 7"/>
            <p:cNvPicPr>
              <a:picLocks noChangeAspect="1" noChangeArrowheads="1"/>
            </p:cNvPicPr>
            <p:nvPr/>
          </p:nvPicPr>
          <p:blipFill>
            <a:blip r:embed="rId7" cstate="print"/>
            <a:srcRect/>
            <a:stretch>
              <a:fillRect/>
            </a:stretch>
          </p:blipFill>
          <p:spPr bwMode="auto">
            <a:xfrm>
              <a:off x="2428860" y="3000372"/>
              <a:ext cx="2071670" cy="1603078"/>
            </a:xfrm>
            <a:prstGeom prst="rect">
              <a:avLst/>
            </a:prstGeom>
            <a:noFill/>
            <a:ln w="9525">
              <a:noFill/>
              <a:miter lim="800000"/>
              <a:headEnd/>
              <a:tailEnd/>
            </a:ln>
            <a:effectLst/>
          </p:spPr>
        </p:pic>
        <p:pic>
          <p:nvPicPr>
            <p:cNvPr id="27" name="Picture 8"/>
            <p:cNvPicPr>
              <a:picLocks noChangeAspect="1" noChangeArrowheads="1"/>
            </p:cNvPicPr>
            <p:nvPr/>
          </p:nvPicPr>
          <p:blipFill>
            <a:blip r:embed="rId8" cstate="print"/>
            <a:srcRect/>
            <a:stretch>
              <a:fillRect/>
            </a:stretch>
          </p:blipFill>
          <p:spPr bwMode="auto">
            <a:xfrm>
              <a:off x="4643438" y="3000372"/>
              <a:ext cx="2143140" cy="1571636"/>
            </a:xfrm>
            <a:prstGeom prst="rect">
              <a:avLst/>
            </a:prstGeom>
            <a:noFill/>
            <a:ln w="9525">
              <a:noFill/>
              <a:miter lim="800000"/>
              <a:headEnd/>
              <a:tailEnd/>
            </a:ln>
            <a:effectLst/>
          </p:spPr>
        </p:pic>
        <p:pic>
          <p:nvPicPr>
            <p:cNvPr id="28" name="Picture 3"/>
            <p:cNvPicPr>
              <a:picLocks noChangeAspect="1" noChangeArrowheads="1"/>
            </p:cNvPicPr>
            <p:nvPr/>
          </p:nvPicPr>
          <p:blipFill>
            <a:blip r:embed="rId9" cstate="print"/>
            <a:srcRect/>
            <a:stretch>
              <a:fillRect/>
            </a:stretch>
          </p:blipFill>
          <p:spPr bwMode="auto">
            <a:xfrm>
              <a:off x="6858016" y="2928934"/>
              <a:ext cx="2011609" cy="1571636"/>
            </a:xfrm>
            <a:prstGeom prst="rect">
              <a:avLst/>
            </a:prstGeom>
            <a:noFill/>
            <a:ln w="9525">
              <a:noFill/>
              <a:miter lim="800000"/>
              <a:headEnd/>
              <a:tailEnd/>
            </a:ln>
            <a:effectLst/>
          </p:spPr>
        </p:pic>
      </p:grpSp>
      <p:sp>
        <p:nvSpPr>
          <p:cNvPr id="33" name="Slide Number Placeholder 32"/>
          <p:cNvSpPr>
            <a:spLocks noGrp="1"/>
          </p:cNvSpPr>
          <p:nvPr>
            <p:ph type="sldNum" sz="quarter" idx="12"/>
          </p:nvPr>
        </p:nvSpPr>
        <p:spPr>
          <a:xfrm>
            <a:off x="8215338" y="6286520"/>
            <a:ext cx="762000" cy="365760"/>
          </a:xfrm>
        </p:spPr>
        <p:txBody>
          <a:bodyPr/>
          <a:lstStyle/>
          <a:p>
            <a:fld id="{1A6F67DD-C6A4-4080-926F-C6ACD18F90E4}" type="slidenum">
              <a:rPr lang="en-US" sz="1200" smtClean="0">
                <a:solidFill>
                  <a:schemeClr val="bg2">
                    <a:lumMod val="25000"/>
                  </a:schemeClr>
                </a:solidFill>
              </a:rPr>
              <a:pPr/>
              <a:t>9</a:t>
            </a:fld>
            <a:endParaRPr lang="en-US" sz="1200" dirty="0">
              <a:solidFill>
                <a:schemeClr val="bg2">
                  <a:lumMod val="2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1522</TotalTime>
  <Words>780</Words>
  <Application>Microsoft Office PowerPoint</Application>
  <PresentationFormat>On-screen Show (4:3)</PresentationFormat>
  <Paragraphs>139</Paragraphs>
  <Slides>19</Slides>
  <Notes>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Urban</vt:lpstr>
      <vt:lpstr>EDA on 1000 Movies Dataset</vt:lpstr>
      <vt:lpstr>Table of Contents</vt:lpstr>
      <vt:lpstr>Problem Statement</vt:lpstr>
      <vt:lpstr>  Analysis Based on Yearly Metrics How many movies are released in each year? Which year saw the highest number of movie releases? </vt:lpstr>
      <vt:lpstr>Analysis Based on Yearly Metrics   Which year generated the highest revenue?</vt:lpstr>
      <vt:lpstr>Analysis Based on Movie Revenue Which are the Top 10 Highest Revenue making movies?</vt:lpstr>
      <vt:lpstr>Analyzing the co-relation between all the columns using heat-map</vt:lpstr>
      <vt:lpstr>Comparison of movie ‘ratings’ with each parameter</vt:lpstr>
      <vt:lpstr>Analysis Based on various movie Genres How many movies of each genre were released in each year?</vt:lpstr>
      <vt:lpstr>Slide 10</vt:lpstr>
      <vt:lpstr>Percentage of Movies  &amp; Genres Determining the percentage of movies released in each Genre </vt:lpstr>
      <vt:lpstr>Revenue &amp; Genres Determining revenue percentage received from each Genre </vt:lpstr>
      <vt:lpstr>Ratings &amp; Genres Determining IMDB Ratings received for each Genre</vt:lpstr>
      <vt:lpstr>Analysis Based on the Director of the movies  Which are the Top 10 movie Directors in terms of highest number of movies released?</vt:lpstr>
      <vt:lpstr>Analysis Based on the Director of the movies  Which are the Top 10 movie Directors in terms of Revenue contribution?</vt:lpstr>
      <vt:lpstr>Conclusion Summarizing the above analysis and their findings:</vt:lpstr>
      <vt:lpstr>Actionable Insights</vt:lpstr>
      <vt:lpstr>Approach</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vineeta nair</dc:creator>
  <cp:lastModifiedBy>vineeta nair</cp:lastModifiedBy>
  <cp:revision>115</cp:revision>
  <dcterms:created xsi:type="dcterms:W3CDTF">2020-06-19T14:47:08Z</dcterms:created>
  <dcterms:modified xsi:type="dcterms:W3CDTF">2020-06-27T14:43:20Z</dcterms:modified>
</cp:coreProperties>
</file>