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5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1610-7018-490A-B48B-C83966048922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41A80-8CC8-4012-9948-C684F49C5E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F943-7FC1-49A0-B470-F6804824047A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55B-6DA2-4746-8C3D-ADE684D75DD6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5C1B-3BFB-4A4C-9CD7-BEC8C71EE9E3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0D4A-026D-4DAE-A366-F732391B492F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0720-B052-4557-88EC-2B6AE47543B5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1E92-685B-4FFD-B3D5-9B2A8CC27101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D538-1CDE-42BE-8500-7370D20FED2D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256C-9686-4AA2-8E0D-B552AC038413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F3AF-343B-450C-9F46-1252ACDB26F4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A23-6F68-414C-A370-C8504EC5CBCA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997A-3767-4C56-A6F3-E58010F397C1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F637-DDA1-4F80-A684-E46847F6AE1B}" type="datetime1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A056-49D9-45A1-8D75-BF2A28AB6A8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214554"/>
            <a:ext cx="7643866" cy="142876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Arial Black" pitchFamily="34" charset="0"/>
              </a:rPr>
              <a:t>Halloween Candies – EDA &amp; Basic ML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29420" cy="857256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By: Vineeta Nair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Chocolate &amp; Fruity C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andy Combination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714488"/>
            <a:ext cx="4643470" cy="285752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shows that, there is only 1 candy with chocolate and fruity combination.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Hence, dropping either of the column may not be ideal as there are 37 &amp; 36 of chocolate and fruity variety candies, which would be helpful in our analysis further.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071678"/>
            <a:ext cx="3467100" cy="18573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115328" cy="71438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Sugar percent in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candies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115328" cy="2071702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Below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bar chart shows which top 10 candies brand has highest quantity of sugar percentage.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It is observed that mostly all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brands depicted below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consist of sugar percent above 80%.</a:t>
            </a:r>
          </a:p>
          <a:p>
            <a:pPr algn="just"/>
            <a:r>
              <a:rPr lang="en-US" sz="1800" dirty="0">
                <a:latin typeface="Arial" pitchFamily="34" charset="0"/>
                <a:cs typeface="Arial" pitchFamily="34" charset="0"/>
              </a:rPr>
              <a:t>However, the highest sugar content is in the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'Reese's'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brand of candies with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99% of sugar content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 Reese's candy is followed by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Sugar Babies and Milky way simply caramel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with 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96.5%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sugar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content each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714752"/>
            <a:ext cx="7358114" cy="289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86834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Top 10 Most Expensive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Candies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1000132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Arial" pitchFamily="34" charset="0"/>
                <a:cs typeface="Arial" pitchFamily="34" charset="0"/>
              </a:rPr>
              <a:t>Nik L Nip and Nestle Smarties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are the most expensive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brands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Halloween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candies.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000372"/>
            <a:ext cx="8001055" cy="353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857256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Most Frequently used Candy Composition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3"/>
            <a:ext cx="8286808" cy="1643074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clearly visible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from the below chart that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Chocolate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surely is the wining component in a Candy.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Second best wining component is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chocolate and bar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composition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2857496"/>
            <a:ext cx="8170674" cy="341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186766" cy="928694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Sugar &amp; price percent relationship with wining percent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5043494" cy="204311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Sugar percent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Win percent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This ‘kde’ chart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shows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sugar percent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is not linear to the wining percent, i.e. sugar content of candy doesn't contribute to the popularity of the candy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 (ref. fig.1)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0126" y="1142984"/>
            <a:ext cx="3543874" cy="3514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3286124"/>
            <a:ext cx="3432278" cy="340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71934" y="48577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b="1" dirty="0" smtClean="0">
                <a:latin typeface="Arial" pitchFamily="34" charset="0"/>
                <a:cs typeface="Arial" pitchFamily="34" charset="0"/>
              </a:rPr>
              <a:t>Price percent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vs. </a:t>
            </a:r>
            <a:r>
              <a:rPr lang="en-IN" b="1" dirty="0" smtClean="0">
                <a:latin typeface="Arial" pitchFamily="34" charset="0"/>
                <a:cs typeface="Arial" pitchFamily="34" charset="0"/>
              </a:rPr>
              <a:t>Win percent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174625" indent="-174625" algn="just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‘kde’ </a:t>
            </a:r>
            <a:r>
              <a:rPr lang="en-US" dirty="0">
                <a:latin typeface="Arial" pitchFamily="34" charset="0"/>
                <a:cs typeface="Arial" pitchFamily="34" charset="0"/>
              </a:rPr>
              <a:t>chart shows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price percent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is not linear to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wining percent</a:t>
            </a:r>
            <a:r>
              <a:rPr lang="en-US" dirty="0">
                <a:latin typeface="Arial" pitchFamily="34" charset="0"/>
                <a:cs typeface="Arial" pitchFamily="34" charset="0"/>
              </a:rPr>
              <a:t>, i.e. price of candy doesn't contribute to the popularity of the candy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(ref. fig.2)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90" y="1285860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latin typeface="Arial" pitchFamily="34" charset="0"/>
                <a:cs typeface="Arial" pitchFamily="34" charset="0"/>
              </a:rPr>
              <a:t>Fig.1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6429396"/>
            <a:ext cx="5000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latin typeface="Arial" pitchFamily="34" charset="0"/>
                <a:cs typeface="Arial" pitchFamily="34" charset="0"/>
              </a:rPr>
              <a:t>Fig.2</a:t>
            </a:r>
            <a:endParaRPr lang="en-US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796908"/>
          </a:xfrm>
        </p:spPr>
        <p:txBody>
          <a:bodyPr>
            <a:no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Performance of Regression based Algorithms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429684" cy="1714511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below graph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shows the training scores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of the models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itchFamily="34" charset="0"/>
                <a:cs typeface="Arial" pitchFamily="34" charset="0"/>
              </a:rPr>
              <a:t>Though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models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performed well in the training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set, it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performed badly in the testing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sample. This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means that our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models have over fitted the training set.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000372"/>
            <a:ext cx="6905644" cy="312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Performance of Regression models post feature selection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7562"/>
            <a:ext cx="4329114" cy="3286148"/>
          </a:xfrm>
        </p:spPr>
        <p:txBody>
          <a:bodyPr>
            <a:normAutofit/>
          </a:bodyPr>
          <a:lstStyle/>
          <a:p>
            <a:pPr algn="just"/>
            <a:r>
              <a:rPr lang="en-US" sz="1500" dirty="0" smtClean="0">
                <a:latin typeface="Arial" pitchFamily="34" charset="0"/>
                <a:cs typeface="Arial" pitchFamily="34" charset="0"/>
              </a:rPr>
              <a:t>After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eliminating 2 features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(sugar &amp; price percent), all the 3 models have shown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good results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500" b="1" dirty="0" smtClean="0">
                <a:latin typeface="Arial" pitchFamily="34" charset="0"/>
                <a:cs typeface="Arial" pitchFamily="34" charset="0"/>
              </a:rPr>
              <a:t>New RMSE scores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reduced errors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considerably in comparison with the old RMSE scores for Linear Reg, Decision Tree &amp; Random Forest Algorithms.</a:t>
            </a:r>
          </a:p>
          <a:p>
            <a:pPr algn="just"/>
            <a:r>
              <a:rPr lang="en-US" sz="1500" dirty="0" smtClean="0">
                <a:latin typeface="Arial" pitchFamily="34" charset="0"/>
                <a:cs typeface="Arial" pitchFamily="34" charset="0"/>
              </a:rPr>
              <a:t>Similarly,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R squared scores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have show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good improvements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 for all the 3 models.</a:t>
            </a:r>
          </a:p>
          <a:p>
            <a:pPr algn="just"/>
            <a:r>
              <a:rPr lang="en-US" sz="1500" dirty="0" smtClean="0">
                <a:latin typeface="Arial" pitchFamily="34" charset="0"/>
                <a:cs typeface="Arial" pitchFamily="34" charset="0"/>
              </a:rPr>
              <a:t>The above table and the bar graph shows that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Decision Tree &amp; Random Forest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models are the </a:t>
            </a:r>
            <a:r>
              <a:rPr lang="en-US" sz="1500" b="1" dirty="0" smtClean="0">
                <a:latin typeface="Arial" pitchFamily="34" charset="0"/>
                <a:cs typeface="Arial" pitchFamily="34" charset="0"/>
              </a:rPr>
              <a:t>best fit models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71612"/>
            <a:ext cx="74961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19626" y="3500438"/>
            <a:ext cx="433069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186766" cy="785818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Conclusion &amp; Actionable Insights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715436" cy="53578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1800" b="1" u="sng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This is to conclude that, sugar and price percentages did not contribute to the wining candy percentage.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It was also clearly evident that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chocolate candies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have always been the winner with high wining percent. It was followed by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chocolate and bar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combination of candies.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We saw through EDA that, we could ascertain the most popular brand of candy and least favorites.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We also could infer the most favorite varieties of candies amongst the masses.</a:t>
            </a:r>
          </a:p>
          <a:p>
            <a:pPr algn="just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Actionable Insights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Though the predictive modeling gave us a fairly best fit models, there is a scope for further improvements by reducing errors and increasing the R squared score.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It would help to reduce model flexibility through further Feature selection with appropriate Feature engineering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65403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Approach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58204" cy="5429288"/>
          </a:xfrm>
        </p:spPr>
        <p:txBody>
          <a:bodyPr>
            <a:normAutofit fontScale="92500" lnSpcReduction="10000"/>
          </a:bodyPr>
          <a:lstStyle/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Define Problem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–  After understanding the Halloween candies dataset and visiting the  voting website, arrived at the problem statement and few questions.</a:t>
            </a: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Choosing Right Tools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– Imported all the required packages such as NumPy, Pandas, Itertools, Matplotlib and Seaborn for visualization purposes and Sci-kit learn for Machine learning</a:t>
            </a: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Data Collection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&amp; Description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– Imported Halloween Candies dataset from GitHub.</a:t>
            </a: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Data Analysis &amp; Visualization with EDA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en-US" sz="13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Listed down questions basis of observations on data description.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Analyzed them with various pandas functions, NumPy arrays.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Percentage calculations and plotted graphs to infer observations.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Standardized columns for better analysis and comparison purpose.</a:t>
            </a:r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Comparisons of various candies &amp; its </a:t>
            </a:r>
            <a:r>
              <a:rPr lang="en-IN" sz="1300" dirty="0" smtClean="0">
                <a:latin typeface="Arial" pitchFamily="34" charset="0"/>
                <a:cs typeface="Arial" pitchFamily="34" charset="0"/>
              </a:rPr>
              <a:t>flavours </a:t>
            </a:r>
            <a:r>
              <a:rPr lang="en-IN" sz="1300" dirty="0" smtClean="0">
                <a:latin typeface="Arial" pitchFamily="34" charset="0"/>
                <a:cs typeface="Arial" pitchFamily="34" charset="0"/>
              </a:rPr>
              <a:t>with the target variable </a:t>
            </a:r>
            <a:r>
              <a:rPr lang="en-IN" sz="1300" dirty="0" smtClean="0">
                <a:latin typeface="Arial" pitchFamily="34" charset="0"/>
                <a:cs typeface="Arial" pitchFamily="34" charset="0"/>
              </a:rPr>
              <a:t>win percent </a:t>
            </a:r>
            <a:r>
              <a:rPr lang="en-IN" sz="1300" dirty="0" smtClean="0">
                <a:latin typeface="Arial" pitchFamily="34" charset="0"/>
                <a:cs typeface="Arial" pitchFamily="34" charset="0"/>
              </a:rPr>
              <a:t>to derive findings.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Ascertain relationship between all the independent variables with the dependent variable.</a:t>
            </a:r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1300" b="1" dirty="0" smtClean="0">
                <a:latin typeface="Arial" pitchFamily="34" charset="0"/>
                <a:cs typeface="Arial" pitchFamily="34" charset="0"/>
              </a:rPr>
              <a:t>ML Basics –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Applying ML Basics by using Regression models such as Linear, Decision Tree &amp; Random Forest.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Cross validation through splitting train &amp; test samples.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Applied scaling to bring the target variable in the same scale by using min/max </a:t>
            </a:r>
            <a:r>
              <a:rPr lang="en-IN" sz="1300" dirty="0" smtClean="0">
                <a:latin typeface="Arial" pitchFamily="34" charset="0"/>
                <a:cs typeface="Arial" pitchFamily="34" charset="0"/>
              </a:rPr>
              <a:t>scalar.</a:t>
            </a:r>
            <a:endParaRPr lang="en-IN" sz="13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Using the Models for prediction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Applied Model Evaluation techniques, MAE, MSE, RMSE &amp; R squared to evaluate the model performances.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Applied Hyper-parameter tuning using ‘GridSearchCV’ &amp; ‘RandomSearchCV’ methods.</a:t>
            </a:r>
          </a:p>
          <a:p>
            <a:r>
              <a:rPr lang="en-IN" sz="1300" b="1" dirty="0" smtClean="0">
                <a:latin typeface="Arial" pitchFamily="34" charset="0"/>
                <a:cs typeface="Arial" pitchFamily="34" charset="0"/>
              </a:rPr>
              <a:t>Feature Selection – 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To improve model performance, dropped sugar and price percent columns. </a:t>
            </a:r>
          </a:p>
          <a:p>
            <a:pPr lvl="1"/>
            <a:r>
              <a:rPr lang="en-IN" sz="1300" dirty="0" smtClean="0">
                <a:latin typeface="Arial" pitchFamily="34" charset="0"/>
                <a:cs typeface="Arial" pitchFamily="34" charset="0"/>
              </a:rPr>
              <a:t>Applied and predicted models and gauged performance through evaluation techniques. </a:t>
            </a:r>
            <a:endParaRPr lang="en-US" sz="1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Conclusion /Summarization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– </a:t>
            </a:r>
          </a:p>
          <a:p>
            <a:pPr lvl="1"/>
            <a:r>
              <a:rPr lang="en-US" sz="1300" dirty="0" smtClean="0">
                <a:latin typeface="Arial" pitchFamily="34" charset="0"/>
                <a:cs typeface="Arial" pitchFamily="34" charset="0"/>
              </a:rPr>
              <a:t>Summarized the EDA and model performance and predictions with findings. </a:t>
            </a:r>
          </a:p>
          <a:p>
            <a:r>
              <a:rPr lang="en-US" sz="1300" b="1" dirty="0" smtClean="0">
                <a:latin typeface="Arial" pitchFamily="34" charset="0"/>
                <a:cs typeface="Arial" pitchFamily="34" charset="0"/>
              </a:rPr>
              <a:t>Actionable Insights </a:t>
            </a:r>
            <a:r>
              <a:rPr lang="en-US" sz="1300" dirty="0" smtClean="0">
                <a:latin typeface="Arial" pitchFamily="34" charset="0"/>
                <a:cs typeface="Arial" pitchFamily="34" charset="0"/>
              </a:rPr>
              <a:t>– Derived actionable insights in accordance to the findings on the detailed analysis and model prediction.</a:t>
            </a:r>
          </a:p>
          <a:p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868346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visit the voting site to get an idea. walthickey.com/2017/10/18/whats-the-best-halloween-candy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</a:t>
            </a:r>
          </a:p>
          <a:p>
            <a:pPr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Dataset/Coding references: Github, kaggle, stackoverflow.com</a:t>
            </a:r>
          </a:p>
          <a:p>
            <a:pPr algn="just"/>
            <a:endParaRPr lang="en-IN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86808" cy="714380"/>
          </a:xfrm>
        </p:spPr>
        <p:txBody>
          <a:bodyPr>
            <a:normAutofit/>
          </a:bodyPr>
          <a:lstStyle/>
          <a:p>
            <a:r>
              <a:rPr lang="en-IN" sz="3500" dirty="0" smtClean="0">
                <a:latin typeface="Arial Black" pitchFamily="34" charset="0"/>
              </a:rPr>
              <a:t>Table of Contents</a:t>
            </a:r>
            <a:endParaRPr lang="en-US" sz="35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2"/>
            <a:ext cx="8429684" cy="507209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Distribution spread of numeric features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Most Popular Candy Brands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Least Popular Candy Brands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Correlation between all features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Comparison of all features with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win percent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Chocolate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v/s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Fruity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Percentage of Sugar content in candies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Top 10 most expensive candies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Most frequently used candy composition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Relationship of Sugar percent, Price percent with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win percent</a:t>
            </a:r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Performance of Regression models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Performance of Regression models post feature selection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Conclusion and Actionable Insights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Approach of the analysis</a:t>
            </a:r>
          </a:p>
          <a:p>
            <a:pPr algn="just">
              <a:spcBef>
                <a:spcPts val="0"/>
              </a:spcBef>
            </a:pPr>
            <a:r>
              <a:rPr lang="en-IN" sz="1800" dirty="0" smtClean="0">
                <a:latin typeface="Arial" pitchFamily="34" charset="0"/>
                <a:cs typeface="Arial" pitchFamily="34" charset="0"/>
              </a:rPr>
              <a:t>Reference websites</a:t>
            </a: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IN" sz="1800" dirty="0" smtClean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42886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Arial Black" pitchFamily="34" charset="0"/>
              </a:rPr>
              <a:t>Thank you!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31762"/>
            <a:ext cx="8229600" cy="868346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Problem Statement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This dataset consists of various types of Halloween candies. Data was collected by creating a voting website named 'walthickey' where participants were shown  two fun-sized candies and asked to click on the one they would prefer to receive.</a:t>
            </a:r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our analysis through EDA and further through Predictive modeling we will find answers to our following questions,</a:t>
            </a:r>
          </a:p>
          <a:p>
            <a:pPr algn="just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Which is the most popular candy? and Which is the least popular?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Which quality/variety of candy are the most popular?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Sugar percentage in various candy brands and it's contribution to win percent.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Price percentage of candies and it's contribution to win percent.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Which are the most frequent/wining candy composition?</a:t>
            </a:r>
          </a:p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Predictive modeling by applying various algorithms and evaluating model performances.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15370" cy="785818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Distribution of Features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186766" cy="197167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Win percent is normally distributed.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Sugar percent is uniformly distributed across all candies. </a:t>
            </a:r>
          </a:p>
          <a:p>
            <a:pPr algn="just"/>
            <a:r>
              <a:rPr lang="en-US" sz="1800" dirty="0" smtClean="0">
                <a:latin typeface="Arial" pitchFamily="34" charset="0"/>
                <a:cs typeface="Arial" pitchFamily="34" charset="0"/>
              </a:rPr>
              <a:t>Similarly, prices of most of the candies are evenly spread. </a:t>
            </a:r>
          </a:p>
          <a:p>
            <a:pPr algn="just"/>
            <a:r>
              <a:rPr lang="en-IN" sz="1800" dirty="0" smtClean="0">
                <a:latin typeface="Arial" pitchFamily="34" charset="0"/>
                <a:cs typeface="Arial" pitchFamily="34" charset="0"/>
              </a:rPr>
              <a:t>This fulfils our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Assumption#2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; target variable should be normally distributed.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3357562"/>
            <a:ext cx="8645526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Most Popular Candy Brands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58204" cy="1257295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Reese's Peanut Butter cup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most popular candy with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84%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wining percent. Followed by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Reese's miniature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Twix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in the second place at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81%.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2500306"/>
            <a:ext cx="8715436" cy="417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54032"/>
          </a:xfrm>
        </p:spPr>
        <p:txBody>
          <a:bodyPr>
            <a:normAutofit/>
          </a:bodyPr>
          <a:lstStyle/>
          <a:p>
            <a:r>
              <a:rPr lang="en-IN" sz="3000" b="1" dirty="0" smtClean="0">
                <a:latin typeface="Arial" pitchFamily="34" charset="0"/>
                <a:cs typeface="Arial" pitchFamily="34" charset="0"/>
              </a:rPr>
              <a:t>Least Popular Candies</a:t>
            </a:r>
            <a:endParaRPr lang="en-US" sz="3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15370" cy="6429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‘Nik L Nip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'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is the least popular candy with wining percent of only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22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%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IN" sz="1800" dirty="0" smtClean="0">
                <a:latin typeface="Arial" pitchFamily="34" charset="0"/>
                <a:cs typeface="Arial" pitchFamily="34" charset="0"/>
              </a:rPr>
              <a:t>Followed by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‘Boston Baked Beans’ 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candy brand disliked at </a:t>
            </a:r>
            <a:r>
              <a:rPr lang="en-IN" sz="1800" b="1" dirty="0" smtClean="0">
                <a:latin typeface="Arial" pitchFamily="34" charset="0"/>
                <a:cs typeface="Arial" pitchFamily="34" charset="0"/>
              </a:rPr>
              <a:t>23%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282" y="2357430"/>
            <a:ext cx="8786874" cy="4357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86874" cy="65403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Correlation between </a:t>
            </a: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all features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2214578"/>
          </a:xfrm>
        </p:spPr>
        <p:txBody>
          <a:bodyPr>
            <a:noAutofit/>
          </a:bodyPr>
          <a:lstStyle/>
          <a:p>
            <a:pPr marL="174625" indent="-174625" algn="just"/>
            <a:r>
              <a:rPr lang="en-US" sz="1200" dirty="0">
                <a:latin typeface="Arial" pitchFamily="34" charset="0"/>
                <a:cs typeface="Arial" pitchFamily="34" charset="0"/>
              </a:rPr>
              <a:t>The above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Heat map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shows clear and 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high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co-relation between 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Chocolate and the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win percent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with 64%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 algn="just"/>
            <a:r>
              <a:rPr lang="en-US" sz="1200" b="1" dirty="0">
                <a:latin typeface="Arial" pitchFamily="34" charset="0"/>
                <a:cs typeface="Arial" pitchFamily="34" charset="0"/>
              </a:rPr>
              <a:t>PeanutyAlmondy with 41%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and 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crispedricewafer (32%)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are the next highly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correlated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 percent.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en-US" sz="1200" b="1" dirty="0">
                <a:latin typeface="Arial" pitchFamily="34" charset="0"/>
                <a:cs typeface="Arial" pitchFamily="34" charset="0"/>
              </a:rPr>
              <a:t>Bar candies also are highly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correlated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win percent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with 43%.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en-US" sz="1200" dirty="0">
                <a:latin typeface="Arial" pitchFamily="34" charset="0"/>
                <a:cs typeface="Arial" pitchFamily="34" charset="0"/>
              </a:rPr>
              <a:t>It is noted that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Chocolate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candies are high priced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 algn="just"/>
            <a:r>
              <a:rPr lang="en-US" sz="1200" dirty="0">
                <a:latin typeface="Arial" pitchFamily="34" charset="0"/>
                <a:cs typeface="Arial" pitchFamily="34" charset="0"/>
              </a:rPr>
              <a:t>Also,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chocolate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in bar combination are positively correlated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than others.</a:t>
            </a:r>
          </a:p>
          <a:p>
            <a:pPr marL="174625" indent="-174625" algn="just"/>
            <a:r>
              <a:rPr lang="en-US" sz="1200" b="1" dirty="0">
                <a:latin typeface="Arial" pitchFamily="34" charset="0"/>
                <a:cs typeface="Arial" pitchFamily="34" charset="0"/>
              </a:rPr>
              <a:t>Chocolate and Bar candies are highly priced with positive correlation.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174625" indent="-174625" algn="just"/>
            <a:r>
              <a:rPr lang="en-US" sz="1200" dirty="0">
                <a:latin typeface="Arial" pitchFamily="34" charset="0"/>
                <a:cs typeface="Arial" pitchFamily="34" charset="0"/>
              </a:rPr>
              <a:t>It is observed that 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Chocolate and Fruity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flavors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have 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strong negative correlation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 of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-0.74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as both these are 2 opposite components in a Candy which are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rarely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mixed. We will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analyze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this further if we would need to keep or drop one of these components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74625" indent="-174625" algn="just"/>
            <a:r>
              <a:rPr lang="en-US" sz="1200" dirty="0" smtClean="0">
                <a:latin typeface="Arial" pitchFamily="34" charset="0"/>
                <a:cs typeface="Arial" pitchFamily="34" charset="0"/>
              </a:rPr>
              <a:t>It is also noted that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Fruity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hard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 and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pluribus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 varieties of candy has 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negative correlation with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win percent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214686"/>
            <a:ext cx="5786446" cy="341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760" y="3357562"/>
            <a:ext cx="30003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 algn="just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 All these 3 varieties in any candy have an inverse proportion to the wining percentage. We will further analyze each of these components in detail.</a:t>
            </a:r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Sugar percentage does not have a strong correlation with any component except for price percent.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 It seems high priced candies are fairly high in sugar content.</a:t>
            </a:r>
          </a:p>
          <a:p>
            <a:pPr marL="92075" indent="-92075" algn="just">
              <a:buFont typeface="Arial" pitchFamily="34" charset="0"/>
              <a:buChar char="•"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All the above parameters needs to be further analyzed individually with win percent.</a:t>
            </a:r>
          </a:p>
          <a:p>
            <a:pPr algn="just"/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58204" cy="868346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Univariate Analysis of candies with win percent</a:t>
            </a:r>
            <a:endParaRPr lang="en-US" sz="3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86874" cy="2500330"/>
          </a:xfrm>
        </p:spPr>
        <p:txBody>
          <a:bodyPr>
            <a:normAutofit/>
          </a:bodyPr>
          <a:lstStyle/>
          <a:p>
            <a:pPr algn="just"/>
            <a:r>
              <a:rPr lang="en-US" sz="1500" dirty="0" smtClean="0">
                <a:latin typeface="Arial" pitchFamily="34" charset="0"/>
                <a:cs typeface="Arial" pitchFamily="34" charset="0"/>
              </a:rPr>
              <a:t>Box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plots shows the variety of candies and its popularity amongst the population.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Chocolate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80% of population liked candies that contain chocolate. 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Fruity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around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50% of population liked candies that contain fruity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flavor.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Peanut/Almonds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70% of population liked candies that contain peanut/almonds. 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Caramel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60% of population liked candies that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contain caramel.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Hence, it is an important feature to consider.</a:t>
            </a:r>
          </a:p>
          <a:p>
            <a:pPr algn="just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714752"/>
            <a:ext cx="8215370" cy="2682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Arial" pitchFamily="34" charset="0"/>
                <a:cs typeface="Arial" pitchFamily="34" charset="0"/>
              </a:rPr>
              <a:t>Univariate Analysis with win percent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86874" cy="26146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500" dirty="0" smtClean="0">
                <a:latin typeface="Arial" pitchFamily="34" charset="0"/>
                <a:cs typeface="Arial" pitchFamily="34" charset="0"/>
              </a:rPr>
              <a:t>Below box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plots shows the variety of candies and its popularity amongst the population.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nougat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60% of population liked candies that contain chocolate. 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crispedricewafer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70% of population liked candies that contain fruity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flavor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. 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Hard Candy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- not more than 60% of population liked hard candies. Hence, it doesn't seen to have a significant effect on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win percent.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Bar Candy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more than 60% of population liked bar candies. Hence, it is an important feature to consider.</a:t>
            </a:r>
          </a:p>
          <a:p>
            <a:pPr algn="just"/>
            <a:r>
              <a:rPr lang="en-US" sz="1500" b="1" dirty="0">
                <a:latin typeface="Arial" pitchFamily="34" charset="0"/>
                <a:cs typeface="Arial" pitchFamily="34" charset="0"/>
              </a:rPr>
              <a:t>Candy containing pluribus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not more than 50% of population liked pluribus candies. Hence, it doesn't seen to have a significant effect on </a:t>
            </a:r>
            <a:r>
              <a:rPr lang="en-US" sz="1500" dirty="0" smtClean="0">
                <a:latin typeface="Arial" pitchFamily="34" charset="0"/>
                <a:cs typeface="Arial" pitchFamily="34" charset="0"/>
              </a:rPr>
              <a:t>win percent.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20" y="3929066"/>
            <a:ext cx="8572560" cy="26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056-49D9-45A1-8D75-BF2A28AB6A8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</TotalTime>
  <Words>1469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Halloween Candies – EDA &amp; Basic ML</vt:lpstr>
      <vt:lpstr>Table of Contents</vt:lpstr>
      <vt:lpstr>Problem Statement</vt:lpstr>
      <vt:lpstr>Distribution of Features</vt:lpstr>
      <vt:lpstr>Most Popular Candy Brands</vt:lpstr>
      <vt:lpstr>Least Popular Candies</vt:lpstr>
      <vt:lpstr>Correlation between all features</vt:lpstr>
      <vt:lpstr>Univariate Analysis of candies with win percent</vt:lpstr>
      <vt:lpstr>Univariate Analysis with win percent</vt:lpstr>
      <vt:lpstr>Chocolate &amp; Fruity Candy Combination</vt:lpstr>
      <vt:lpstr>Sugar percent in candies</vt:lpstr>
      <vt:lpstr>Top 10 Most Expensive Candies</vt:lpstr>
      <vt:lpstr>Most Frequently used Candy Composition</vt:lpstr>
      <vt:lpstr>Sugar &amp; price percent relationship with wining percent</vt:lpstr>
      <vt:lpstr>Performance of Regression based Algorithms</vt:lpstr>
      <vt:lpstr>Performance of Regression models post feature selection</vt:lpstr>
      <vt:lpstr>Conclusion &amp; Actionable Insights</vt:lpstr>
      <vt:lpstr>Approach</vt:lpstr>
      <vt:lpstr>References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Halloween Candies – EDA &amp; Basic ML</dc:title>
  <dc:creator>vineeta nair</dc:creator>
  <cp:lastModifiedBy>vineeta nair</cp:lastModifiedBy>
  <cp:revision>157</cp:revision>
  <dcterms:created xsi:type="dcterms:W3CDTF">2020-09-14T12:24:04Z</dcterms:created>
  <dcterms:modified xsi:type="dcterms:W3CDTF">2020-09-19T13:20:18Z</dcterms:modified>
</cp:coreProperties>
</file>