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sldIdLst>
    <p:sldId id="256" r:id="rId2"/>
    <p:sldId id="257" r:id="rId3"/>
    <p:sldId id="258" r:id="rId4"/>
    <p:sldId id="259" r:id="rId5"/>
    <p:sldId id="260" r:id="rId6"/>
    <p:sldId id="261" r:id="rId7"/>
    <p:sldId id="266" r:id="rId8"/>
    <p:sldId id="262" r:id="rId9"/>
    <p:sldId id="265" r:id="rId10"/>
    <p:sldId id="268" r:id="rId11"/>
    <p:sldId id="263" r:id="rId12"/>
    <p:sldId id="264"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86490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12914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5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146242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871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3757203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58977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118576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68706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6844-6E92-4423-A8B4-0542B39059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45503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56844-6E92-4423-A8B4-0542B39059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349168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56844-6E92-4423-A8B4-0542B390592F}"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239995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56844-6E92-4423-A8B4-0542B390592F}"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26761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56844-6E92-4423-A8B4-0542B390592F}"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313723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56844-6E92-4423-A8B4-0542B39059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406432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56844-6E92-4423-A8B4-0542B39059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183BDF-EA99-470D-AC4F-BA2E98C5F7BA}" type="slidenum">
              <a:rPr lang="en-IN" smtClean="0"/>
              <a:t>‹#›</a:t>
            </a:fld>
            <a:endParaRPr lang="en-IN"/>
          </a:p>
        </p:txBody>
      </p:sp>
    </p:spTree>
    <p:extLst>
      <p:ext uri="{BB962C8B-B14F-4D97-AF65-F5344CB8AC3E}">
        <p14:creationId xmlns:p14="http://schemas.microsoft.com/office/powerpoint/2010/main" val="101046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856844-6E92-4423-A8B4-0542B390592F}" type="datetimeFigureOut">
              <a:rPr lang="en-IN" smtClean="0"/>
              <a:t>21-11-2023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183BDF-EA99-470D-AC4F-BA2E98C5F7BA}" type="slidenum">
              <a:rPr lang="en-IN" smtClean="0"/>
              <a:t>‹#›</a:t>
            </a:fld>
            <a:endParaRPr lang="en-IN"/>
          </a:p>
        </p:txBody>
      </p:sp>
    </p:spTree>
    <p:extLst>
      <p:ext uri="{BB962C8B-B14F-4D97-AF65-F5344CB8AC3E}">
        <p14:creationId xmlns:p14="http://schemas.microsoft.com/office/powerpoint/2010/main" val="628706857"/>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0A0D0E-B43F-8EEB-1C79-6A8C99C740FE}"/>
              </a:ext>
            </a:extLst>
          </p:cNvPr>
          <p:cNvSpPr>
            <a:spLocks noGrp="1"/>
          </p:cNvSpPr>
          <p:nvPr>
            <p:ph type="title"/>
          </p:nvPr>
        </p:nvSpPr>
        <p:spPr/>
        <p:txBody>
          <a:bodyPr>
            <a:normAutofit/>
          </a:bodyPr>
          <a:lstStyle/>
          <a:p>
            <a:r>
              <a:rPr lang="en-IN" dirty="0"/>
              <a:t>BI-DIRECTIONAL COUNTER</a:t>
            </a:r>
            <a:br>
              <a:rPr lang="en-IN" dirty="0"/>
            </a:br>
            <a:r>
              <a:rPr lang="en-IN" dirty="0"/>
              <a:t>Using 8051 Microcontroller</a:t>
            </a:r>
          </a:p>
        </p:txBody>
      </p:sp>
      <p:sp>
        <p:nvSpPr>
          <p:cNvPr id="5" name="Content Placeholder 4">
            <a:extLst>
              <a:ext uri="{FF2B5EF4-FFF2-40B4-BE49-F238E27FC236}">
                <a16:creationId xmlns:a16="http://schemas.microsoft.com/office/drawing/2014/main" id="{A53C6FDF-A632-6ECE-AA48-818826D94801}"/>
              </a:ext>
            </a:extLst>
          </p:cNvPr>
          <p:cNvSpPr>
            <a:spLocks noGrp="1"/>
          </p:cNvSpPr>
          <p:nvPr>
            <p:ph idx="1"/>
          </p:nvPr>
        </p:nvSpPr>
        <p:spPr>
          <a:xfrm>
            <a:off x="1363134" y="2160589"/>
            <a:ext cx="8596668" cy="4087811"/>
          </a:xfrm>
        </p:spPr>
        <p:txBody>
          <a:bodyPr>
            <a:normAutofit/>
          </a:bodyPr>
          <a:lstStyle/>
          <a:p>
            <a:pPr marL="0" indent="0">
              <a:buNone/>
            </a:pPr>
            <a:r>
              <a:rPr lang="en-IN" dirty="0"/>
              <a:t>                                                                                                      Presented by:</a:t>
            </a:r>
          </a:p>
          <a:p>
            <a:pPr marL="0" indent="0">
              <a:buNone/>
            </a:pPr>
            <a:r>
              <a:rPr lang="en-IN" dirty="0"/>
              <a:t>                                                                               Vineet Chaurasia(210907338)</a:t>
            </a:r>
          </a:p>
          <a:p>
            <a:pPr marL="0" indent="0">
              <a:buNone/>
            </a:pPr>
            <a:r>
              <a:rPr lang="en-IN" dirty="0"/>
              <a:t>                                                                             Swastik Srivastava(210907352)</a:t>
            </a:r>
          </a:p>
          <a:p>
            <a:pPr marL="0" indent="0">
              <a:buNone/>
            </a:pPr>
            <a:r>
              <a:rPr lang="en-IN" dirty="0"/>
              <a:t>                                                                                         Deep Mala(210907346)</a:t>
            </a:r>
          </a:p>
          <a:p>
            <a:pPr marL="0" indent="0">
              <a:buNone/>
            </a:pPr>
            <a:endParaRPr lang="en-IN" dirty="0"/>
          </a:p>
          <a:p>
            <a:pPr marL="0" indent="0">
              <a:buNone/>
            </a:pPr>
            <a:endParaRPr lang="en-IN" dirty="0"/>
          </a:p>
          <a:p>
            <a:pPr marL="0" marR="0" lvl="0" indent="0" algn="ctr" defTabSz="914400" rtl="0" eaLnBrk="0" fontAlgn="base" latinLnBrk="0" hangingPunct="0">
              <a:lnSpc>
                <a:spcPct val="100000"/>
              </a:lnSpc>
              <a:spcBef>
                <a:spcPct val="0"/>
              </a:spcBef>
              <a:spcAft>
                <a:spcPct val="0"/>
              </a:spcAft>
              <a:buClrTx/>
              <a:buSzTx/>
              <a:buFontTx/>
              <a:buNone/>
              <a:tabLst>
                <a:tab pos="209550" algn="l"/>
                <a:tab pos="2867025" algn="ctr"/>
              </a:tabLst>
            </a:pPr>
            <a:r>
              <a:rPr lang="en-IN" dirty="0"/>
              <a:t>                    </a:t>
            </a:r>
            <a:r>
              <a:rPr kumimoji="0" lang="en-GB"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ELECTRONICS AND COMMUNICATION ENGINEERING</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9550" algn="l"/>
                <a:tab pos="2867025" algn="ctr"/>
              </a:tabLst>
            </a:pPr>
            <a:r>
              <a:rPr kumimoji="0" lang="en-GB"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MANIPAL INSTITUTE OF TECHNOLOGY</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9550" algn="l"/>
                <a:tab pos="2867025" algn="ctr"/>
              </a:tabLst>
            </a:pPr>
            <a:r>
              <a:rPr kumimoji="0" lang="en-GB"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MANIPAL – 576104, KARNATAKA, INDIA</a:t>
            </a: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09550" algn="l"/>
                <a:tab pos="2867025" algn="ctr"/>
              </a:tabLst>
            </a:pPr>
            <a:r>
              <a:rPr kumimoji="0" lang="en-GB"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November 2023</a:t>
            </a:r>
          </a:p>
          <a:p>
            <a:pPr marL="0" indent="0">
              <a:buNone/>
            </a:pPr>
            <a:endParaRPr lang="en-IN" dirty="0"/>
          </a:p>
        </p:txBody>
      </p:sp>
      <p:pic>
        <p:nvPicPr>
          <p:cNvPr id="6" name="Picture 5">
            <a:extLst>
              <a:ext uri="{FF2B5EF4-FFF2-40B4-BE49-F238E27FC236}">
                <a16:creationId xmlns:a16="http://schemas.microsoft.com/office/drawing/2014/main" id="{C949639A-A2C3-693B-A1B1-27B23223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88" y="4420005"/>
            <a:ext cx="1497910" cy="155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55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690-5297-3080-22EA-40F883A49F4B}"/>
              </a:ext>
            </a:extLst>
          </p:cNvPr>
          <p:cNvSpPr>
            <a:spLocks noGrp="1"/>
          </p:cNvSpPr>
          <p:nvPr>
            <p:ph type="title"/>
          </p:nvPr>
        </p:nvSpPr>
        <p:spPr>
          <a:xfrm>
            <a:off x="677334" y="609600"/>
            <a:ext cx="8596668" cy="519953"/>
          </a:xfrm>
        </p:spPr>
        <p:txBody>
          <a:bodyPr>
            <a:normAutofit fontScale="90000"/>
          </a:bodyPr>
          <a:lstStyle/>
          <a:p>
            <a:r>
              <a:rPr lang="en-IN" dirty="0"/>
              <a:t>                              CODE</a:t>
            </a:r>
          </a:p>
        </p:txBody>
      </p:sp>
      <p:pic>
        <p:nvPicPr>
          <p:cNvPr id="8" name="Content Placeholder 7">
            <a:extLst>
              <a:ext uri="{FF2B5EF4-FFF2-40B4-BE49-F238E27FC236}">
                <a16:creationId xmlns:a16="http://schemas.microsoft.com/office/drawing/2014/main" id="{A75476C9-0FFF-4DD0-7DA9-CE0C58108A89}"/>
              </a:ext>
            </a:extLst>
          </p:cNvPr>
          <p:cNvPicPr>
            <a:picLocks noGrp="1" noChangeAspect="1"/>
          </p:cNvPicPr>
          <p:nvPr>
            <p:ph idx="1"/>
          </p:nvPr>
        </p:nvPicPr>
        <p:blipFill rotWithShape="1">
          <a:blip r:embed="rId2"/>
          <a:srcRect r="27840"/>
          <a:stretch/>
        </p:blipFill>
        <p:spPr>
          <a:xfrm>
            <a:off x="366458" y="1488281"/>
            <a:ext cx="3119692" cy="3881437"/>
          </a:xfrm>
        </p:spPr>
      </p:pic>
      <p:pic>
        <p:nvPicPr>
          <p:cNvPr id="10" name="Picture 9">
            <a:extLst>
              <a:ext uri="{FF2B5EF4-FFF2-40B4-BE49-F238E27FC236}">
                <a16:creationId xmlns:a16="http://schemas.microsoft.com/office/drawing/2014/main" id="{FE9C97AD-17B6-F619-B684-9BBF7783B174}"/>
              </a:ext>
            </a:extLst>
          </p:cNvPr>
          <p:cNvPicPr>
            <a:picLocks noChangeAspect="1"/>
          </p:cNvPicPr>
          <p:nvPr/>
        </p:nvPicPr>
        <p:blipFill rotWithShape="1">
          <a:blip r:embed="rId3"/>
          <a:srcRect b="53056"/>
          <a:stretch/>
        </p:blipFill>
        <p:spPr>
          <a:xfrm>
            <a:off x="3609290" y="1488281"/>
            <a:ext cx="3210610" cy="3881436"/>
          </a:xfrm>
          <a:prstGeom prst="rect">
            <a:avLst/>
          </a:prstGeom>
        </p:spPr>
      </p:pic>
      <p:pic>
        <p:nvPicPr>
          <p:cNvPr id="12" name="Picture 11">
            <a:extLst>
              <a:ext uri="{FF2B5EF4-FFF2-40B4-BE49-F238E27FC236}">
                <a16:creationId xmlns:a16="http://schemas.microsoft.com/office/drawing/2014/main" id="{3A4624C4-D1B8-2894-3AF2-30907C29EB5F}"/>
              </a:ext>
            </a:extLst>
          </p:cNvPr>
          <p:cNvPicPr>
            <a:picLocks noChangeAspect="1"/>
          </p:cNvPicPr>
          <p:nvPr/>
        </p:nvPicPr>
        <p:blipFill rotWithShape="1">
          <a:blip r:embed="rId3"/>
          <a:srcRect t="46667"/>
          <a:stretch/>
        </p:blipFill>
        <p:spPr>
          <a:xfrm>
            <a:off x="6943040" y="1488282"/>
            <a:ext cx="2973177" cy="3881436"/>
          </a:xfrm>
          <a:prstGeom prst="rect">
            <a:avLst/>
          </a:prstGeom>
        </p:spPr>
      </p:pic>
    </p:spTree>
    <p:extLst>
      <p:ext uri="{BB962C8B-B14F-4D97-AF65-F5344CB8AC3E}">
        <p14:creationId xmlns:p14="http://schemas.microsoft.com/office/powerpoint/2010/main" val="371789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37AD-7840-8AE9-0599-48564B0FCB09}"/>
              </a:ext>
            </a:extLst>
          </p:cNvPr>
          <p:cNvSpPr>
            <a:spLocks noGrp="1"/>
          </p:cNvSpPr>
          <p:nvPr>
            <p:ph type="title"/>
          </p:nvPr>
        </p:nvSpPr>
        <p:spPr>
          <a:xfrm>
            <a:off x="677334" y="609600"/>
            <a:ext cx="8596668" cy="430306"/>
          </a:xfrm>
        </p:spPr>
        <p:txBody>
          <a:bodyPr>
            <a:normAutofit fontScale="90000"/>
          </a:bodyPr>
          <a:lstStyle/>
          <a:p>
            <a:r>
              <a:rPr lang="en-IN" dirty="0"/>
              <a:t>                         SIMULATION</a:t>
            </a:r>
          </a:p>
        </p:txBody>
      </p:sp>
      <p:pic>
        <p:nvPicPr>
          <p:cNvPr id="5" name="Content Placeholder 4">
            <a:extLst>
              <a:ext uri="{FF2B5EF4-FFF2-40B4-BE49-F238E27FC236}">
                <a16:creationId xmlns:a16="http://schemas.microsoft.com/office/drawing/2014/main" id="{086D517B-BF6C-7CA7-4C4C-17AFE250C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445" y="1380565"/>
            <a:ext cx="7887358" cy="4482353"/>
          </a:xfrm>
        </p:spPr>
      </p:pic>
    </p:spTree>
    <p:extLst>
      <p:ext uri="{BB962C8B-B14F-4D97-AF65-F5344CB8AC3E}">
        <p14:creationId xmlns:p14="http://schemas.microsoft.com/office/powerpoint/2010/main" val="364066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E7A3-4A3E-BF78-38E0-17F079906823}"/>
              </a:ext>
            </a:extLst>
          </p:cNvPr>
          <p:cNvSpPr>
            <a:spLocks noGrp="1"/>
          </p:cNvSpPr>
          <p:nvPr>
            <p:ph type="title"/>
          </p:nvPr>
        </p:nvSpPr>
        <p:spPr>
          <a:xfrm>
            <a:off x="677334" y="609600"/>
            <a:ext cx="8596668" cy="715617"/>
          </a:xfrm>
        </p:spPr>
        <p:txBody>
          <a:bodyPr/>
          <a:lstStyle/>
          <a:p>
            <a:r>
              <a:rPr lang="en-IN" dirty="0"/>
              <a:t>      FUTURE SCOPE AND WORK </a:t>
            </a:r>
          </a:p>
        </p:txBody>
      </p:sp>
      <p:sp>
        <p:nvSpPr>
          <p:cNvPr id="3" name="Content Placeholder 2">
            <a:extLst>
              <a:ext uri="{FF2B5EF4-FFF2-40B4-BE49-F238E27FC236}">
                <a16:creationId xmlns:a16="http://schemas.microsoft.com/office/drawing/2014/main" id="{7D239711-3364-9764-1959-FD7813EDC8FE}"/>
              </a:ext>
            </a:extLst>
          </p:cNvPr>
          <p:cNvSpPr>
            <a:spLocks noGrp="1"/>
          </p:cNvSpPr>
          <p:nvPr>
            <p:ph idx="1"/>
          </p:nvPr>
        </p:nvSpPr>
        <p:spPr>
          <a:xfrm>
            <a:off x="677334" y="1443319"/>
            <a:ext cx="8596668" cy="4598044"/>
          </a:xfrm>
        </p:spPr>
        <p:txBody>
          <a:bodyPr/>
          <a:lstStyle/>
          <a:p>
            <a:pPr algn="just">
              <a:buFont typeface="Wingdings" panose="05000000000000000000" pitchFamily="2" charset="2"/>
              <a:buChar char="Ø"/>
            </a:pPr>
            <a:r>
              <a:rPr lang="en-US" b="0" i="0" dirty="0">
                <a:solidFill>
                  <a:srgbClr val="ECECF1"/>
                </a:solidFill>
                <a:effectLst/>
              </a:rPr>
              <a:t>Future work could focus on optimizing power consumption, addressing limitations, and introducing features like wireless data transmission for remote monitoring.</a:t>
            </a:r>
            <a:endParaRPr lang="en-IN" dirty="0">
              <a:solidFill>
                <a:schemeClr val="tx1">
                  <a:lumMod val="85000"/>
                </a:schemeClr>
              </a:solidFill>
            </a:endParaRPr>
          </a:p>
          <a:p>
            <a:pPr algn="just">
              <a:buFont typeface="Wingdings" panose="05000000000000000000" pitchFamily="2" charset="2"/>
              <a:buChar char="Ø"/>
            </a:pPr>
            <a:r>
              <a:rPr lang="en-IN" dirty="0">
                <a:solidFill>
                  <a:schemeClr val="tx1">
                    <a:lumMod val="85000"/>
                  </a:schemeClr>
                </a:solidFill>
              </a:rPr>
              <a:t>Machine learning algorithms can also be used as </a:t>
            </a:r>
            <a:r>
              <a:rPr lang="en-US" b="0" i="0" dirty="0">
                <a:solidFill>
                  <a:schemeClr val="tx1">
                    <a:lumMod val="85000"/>
                  </a:schemeClr>
                </a:solidFill>
                <a:effectLst/>
              </a:rPr>
              <a:t>AI-powered systems can better distinguish between humans and inanimate objects.</a:t>
            </a:r>
          </a:p>
          <a:p>
            <a:pPr algn="just">
              <a:buFont typeface="Wingdings" panose="05000000000000000000" pitchFamily="2" charset="2"/>
              <a:buChar char="Ø"/>
            </a:pPr>
            <a:r>
              <a:rPr lang="en-US" dirty="0">
                <a:solidFill>
                  <a:schemeClr val="tx1">
                    <a:lumMod val="85000"/>
                  </a:schemeClr>
                </a:solidFill>
              </a:rPr>
              <a:t>In this post-pandemic world , bidirectional counter counters can be used in hospitals with more advancements like mask detection to ensure safety measures between patients.</a:t>
            </a:r>
          </a:p>
          <a:p>
            <a:pPr algn="just">
              <a:buFont typeface="Wingdings" panose="05000000000000000000" pitchFamily="2" charset="2"/>
              <a:buChar char="Ø"/>
            </a:pPr>
            <a:r>
              <a:rPr lang="en-US" dirty="0">
                <a:solidFill>
                  <a:schemeClr val="tx1">
                    <a:lumMod val="85000"/>
                  </a:schemeClr>
                </a:solidFill>
              </a:rPr>
              <a:t>Businesses can anticipate peak visiting times , plan staffing accordingly to optimize company’s profit .</a:t>
            </a:r>
          </a:p>
          <a:p>
            <a:pPr algn="just">
              <a:buFont typeface="Wingdings" panose="05000000000000000000" pitchFamily="2" charset="2"/>
              <a:buChar char="Ø"/>
            </a:pPr>
            <a:r>
              <a:rPr lang="en-US" dirty="0">
                <a:solidFill>
                  <a:schemeClr val="tx1">
                    <a:lumMod val="85000"/>
                  </a:schemeClr>
                </a:solidFill>
              </a:rPr>
              <a:t>Bidirectional visitor counters can be connected to smart phones , laptops or PCs which will allow real-time data sharing and automation. As for instance , a retail shop can adjust lighting and temperature settings according to crowd automatically.</a:t>
            </a:r>
            <a:endParaRPr lang="en-IN" dirty="0">
              <a:solidFill>
                <a:schemeClr val="tx1">
                  <a:lumMod val="85000"/>
                </a:schemeClr>
              </a:solidFill>
            </a:endParaRPr>
          </a:p>
        </p:txBody>
      </p:sp>
    </p:spTree>
    <p:extLst>
      <p:ext uri="{BB962C8B-B14F-4D97-AF65-F5344CB8AC3E}">
        <p14:creationId xmlns:p14="http://schemas.microsoft.com/office/powerpoint/2010/main" val="257366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E7A3-4A3E-BF78-38E0-17F079906823}"/>
              </a:ext>
            </a:extLst>
          </p:cNvPr>
          <p:cNvSpPr>
            <a:spLocks noGrp="1"/>
          </p:cNvSpPr>
          <p:nvPr>
            <p:ph type="title"/>
          </p:nvPr>
        </p:nvSpPr>
        <p:spPr>
          <a:xfrm>
            <a:off x="677334" y="609600"/>
            <a:ext cx="8596668" cy="715617"/>
          </a:xfrm>
        </p:spPr>
        <p:txBody>
          <a:bodyPr/>
          <a:lstStyle/>
          <a:p>
            <a:pPr algn="ctr"/>
            <a:r>
              <a:rPr lang="en-IN" dirty="0"/>
              <a:t>Conclusion</a:t>
            </a:r>
          </a:p>
        </p:txBody>
      </p:sp>
      <p:sp>
        <p:nvSpPr>
          <p:cNvPr id="3" name="Content Placeholder 2">
            <a:extLst>
              <a:ext uri="{FF2B5EF4-FFF2-40B4-BE49-F238E27FC236}">
                <a16:creationId xmlns:a16="http://schemas.microsoft.com/office/drawing/2014/main" id="{7D239711-3364-9764-1959-FD7813EDC8FE}"/>
              </a:ext>
            </a:extLst>
          </p:cNvPr>
          <p:cNvSpPr>
            <a:spLocks noGrp="1"/>
          </p:cNvSpPr>
          <p:nvPr>
            <p:ph idx="1"/>
          </p:nvPr>
        </p:nvSpPr>
        <p:spPr>
          <a:xfrm>
            <a:off x="677334" y="1443319"/>
            <a:ext cx="8596668" cy="4598044"/>
          </a:xfrm>
        </p:spPr>
        <p:txBody>
          <a:bodyPr/>
          <a:lstStyle/>
          <a:p>
            <a:pPr algn="just">
              <a:buFont typeface="Wingdings" panose="05000000000000000000" pitchFamily="2" charset="2"/>
              <a:buChar char="Ø"/>
            </a:pPr>
            <a:r>
              <a:rPr lang="en-US" b="0" i="0" dirty="0">
                <a:solidFill>
                  <a:srgbClr val="ECECF1"/>
                </a:solidFill>
                <a:effectLst/>
              </a:rPr>
              <a:t>The bidirectional visitor counter system, built upon the 8051 microcontroller and calibrated infrared sensors, consistently detects and counts visitors.</a:t>
            </a:r>
            <a:endParaRPr lang="en-IN" dirty="0">
              <a:solidFill>
                <a:srgbClr val="ECECF1"/>
              </a:solidFill>
            </a:endParaRPr>
          </a:p>
          <a:p>
            <a:pPr algn="just">
              <a:buFont typeface="Wingdings" panose="05000000000000000000" pitchFamily="2" charset="2"/>
              <a:buChar char="Ø"/>
            </a:pPr>
            <a:r>
              <a:rPr lang="en-US" b="0" i="0" dirty="0">
                <a:solidFill>
                  <a:srgbClr val="ECECF1"/>
                </a:solidFill>
                <a:effectLst/>
              </a:rPr>
              <a:t>The user interface, displayed on an LCD unit, provides a straightforward means of interpreting visitor data, emphasizing the design's simplicity for easy use and monitoring.</a:t>
            </a:r>
            <a:endParaRPr lang="en-IN" b="0" i="0" dirty="0">
              <a:solidFill>
                <a:srgbClr val="ECECF1"/>
              </a:solidFill>
              <a:effectLst/>
            </a:endParaRPr>
          </a:p>
          <a:p>
            <a:pPr algn="just">
              <a:buFont typeface="Wingdings" panose="05000000000000000000" pitchFamily="2" charset="2"/>
              <a:buChar char="Ø"/>
            </a:pPr>
            <a:r>
              <a:rPr lang="en-US" dirty="0">
                <a:solidFill>
                  <a:schemeClr val="tx1">
                    <a:lumMod val="85000"/>
                  </a:schemeClr>
                </a:solidFill>
              </a:rPr>
              <a:t>The implementation's user interface, manifested through the display unit, provides a straightforward and accessible means of interpreting visitor data.</a:t>
            </a:r>
            <a:endParaRPr lang="en-IN" dirty="0">
              <a:solidFill>
                <a:schemeClr val="tx1">
                  <a:lumMod val="85000"/>
                </a:schemeClr>
              </a:solidFill>
            </a:endParaRPr>
          </a:p>
          <a:p>
            <a:pPr algn="just">
              <a:buFont typeface="Wingdings" panose="05000000000000000000" pitchFamily="2" charset="2"/>
              <a:buChar char="Ø"/>
            </a:pPr>
            <a:r>
              <a:rPr lang="en-US" dirty="0">
                <a:solidFill>
                  <a:schemeClr val="tx1">
                    <a:lumMod val="85000"/>
                  </a:schemeClr>
                </a:solidFill>
              </a:rPr>
              <a:t>The display unit accurately reflects real-time visitor counts, providing a tangible output for monitoring foot traffic.</a:t>
            </a:r>
            <a:endParaRPr lang="en-IN" dirty="0">
              <a:solidFill>
                <a:schemeClr val="tx1">
                  <a:lumMod val="85000"/>
                </a:schemeClr>
              </a:solidFill>
            </a:endParaRPr>
          </a:p>
        </p:txBody>
      </p:sp>
    </p:spTree>
    <p:extLst>
      <p:ext uri="{BB962C8B-B14F-4D97-AF65-F5344CB8AC3E}">
        <p14:creationId xmlns:p14="http://schemas.microsoft.com/office/powerpoint/2010/main" val="408626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DF65-57DD-7CEE-4802-578453C63AAE}"/>
              </a:ext>
            </a:extLst>
          </p:cNvPr>
          <p:cNvSpPr>
            <a:spLocks noGrp="1"/>
          </p:cNvSpPr>
          <p:nvPr>
            <p:ph type="title"/>
          </p:nvPr>
        </p:nvSpPr>
        <p:spPr>
          <a:xfrm>
            <a:off x="677334" y="609600"/>
            <a:ext cx="8596668" cy="625642"/>
          </a:xfrm>
        </p:spPr>
        <p:txBody>
          <a:bodyPr>
            <a:normAutofit fontScale="90000"/>
          </a:bodyPr>
          <a:lstStyle/>
          <a:p>
            <a:r>
              <a:rPr lang="en-IN" dirty="0"/>
              <a:t>                        REFERENCES</a:t>
            </a:r>
          </a:p>
        </p:txBody>
      </p:sp>
      <p:sp>
        <p:nvSpPr>
          <p:cNvPr id="3" name="Content Placeholder 2">
            <a:extLst>
              <a:ext uri="{FF2B5EF4-FFF2-40B4-BE49-F238E27FC236}">
                <a16:creationId xmlns:a16="http://schemas.microsoft.com/office/drawing/2014/main" id="{C20F96A7-3456-B0DA-7B79-376011976A97}"/>
              </a:ext>
            </a:extLst>
          </p:cNvPr>
          <p:cNvSpPr>
            <a:spLocks noGrp="1"/>
          </p:cNvSpPr>
          <p:nvPr>
            <p:ph idx="1"/>
          </p:nvPr>
        </p:nvSpPr>
        <p:spPr>
          <a:xfrm>
            <a:off x="677334" y="1491917"/>
            <a:ext cx="8596668" cy="4549446"/>
          </a:xfrm>
        </p:spPr>
        <p:txBody>
          <a:bodyPr>
            <a:normAutofit/>
          </a:bodyPr>
          <a:lstStyle/>
          <a:p>
            <a:r>
              <a:rPr lang="en-US" b="0" i="0" dirty="0">
                <a:solidFill>
                  <a:schemeClr val="tx1"/>
                </a:solidFill>
                <a:effectLst/>
              </a:rPr>
              <a:t>Design and Implementation of a Bi Directional Visitors counter </a:t>
            </a:r>
          </a:p>
          <a:p>
            <a:pPr marL="0" indent="0">
              <a:buNone/>
            </a:pPr>
            <a:r>
              <a:rPr lang="en-US" dirty="0">
                <a:solidFill>
                  <a:schemeClr val="tx1"/>
                </a:solidFill>
              </a:rPr>
              <a:t>     </a:t>
            </a:r>
            <a:r>
              <a:rPr lang="en-US" b="0" i="0" dirty="0">
                <a:solidFill>
                  <a:schemeClr val="tx1"/>
                </a:solidFill>
                <a:effectLst/>
              </a:rPr>
              <a:t>Raji </a:t>
            </a:r>
            <a:r>
              <a:rPr lang="en-US" b="0" i="0" dirty="0" err="1">
                <a:solidFill>
                  <a:schemeClr val="tx1"/>
                </a:solidFill>
                <a:effectLst/>
              </a:rPr>
              <a:t>Ololade</a:t>
            </a:r>
            <a:endParaRPr lang="en-US" b="0" i="0" dirty="0">
              <a:solidFill>
                <a:schemeClr val="tx1"/>
              </a:solidFill>
              <a:effectLst/>
            </a:endParaRPr>
          </a:p>
          <a:p>
            <a:r>
              <a:rPr lang="en-US" i="0" dirty="0">
                <a:effectLst/>
              </a:rPr>
              <a:t>Bidirectional Counter using Microcontroller and IR sensor</a:t>
            </a:r>
          </a:p>
          <a:p>
            <a:pPr marL="0" indent="0">
              <a:buNone/>
            </a:pPr>
            <a:r>
              <a:rPr lang="en-US" dirty="0"/>
              <a:t>     </a:t>
            </a:r>
            <a:r>
              <a:rPr lang="en-US" dirty="0" err="1"/>
              <a:t>Techatronic</a:t>
            </a:r>
            <a:endParaRPr lang="en-US" dirty="0"/>
          </a:p>
          <a:p>
            <a:r>
              <a:rPr lang="en-US" b="0" i="0" dirty="0">
                <a:solidFill>
                  <a:schemeClr val="tx1"/>
                </a:solidFill>
                <a:effectLst/>
              </a:rPr>
              <a:t>Bidirectional Visitor Counter | 8051 Microcontroller</a:t>
            </a:r>
          </a:p>
          <a:p>
            <a:pPr marL="0" indent="0">
              <a:buNone/>
            </a:pPr>
            <a:r>
              <a:rPr lang="en-US" dirty="0"/>
              <a:t>     Rishabh Gupta</a:t>
            </a:r>
            <a:endParaRPr lang="en-US" i="0" dirty="0">
              <a:effectLst/>
            </a:endParaRPr>
          </a:p>
          <a:p>
            <a:pPr marL="0" indent="0">
              <a:buNone/>
            </a:pPr>
            <a:endParaRPr lang="en-IN" i="0" dirty="0">
              <a:solidFill>
                <a:schemeClr val="tx1"/>
              </a:solidFill>
              <a:effectLst/>
            </a:endParaRPr>
          </a:p>
          <a:p>
            <a:endParaRPr lang="en-US" b="0" i="0" dirty="0">
              <a:solidFill>
                <a:schemeClr val="tx1"/>
              </a:solidFill>
              <a:effectLst/>
              <a:latin typeface="Roboto" panose="02000000000000000000" pitchFamily="2" charset="0"/>
            </a:endParaRPr>
          </a:p>
          <a:p>
            <a:pPr marL="0" indent="0">
              <a:buNone/>
            </a:pPr>
            <a:r>
              <a:rPr lang="en-IN" dirty="0"/>
              <a:t>      </a:t>
            </a:r>
          </a:p>
        </p:txBody>
      </p:sp>
    </p:spTree>
    <p:extLst>
      <p:ext uri="{BB962C8B-B14F-4D97-AF65-F5344CB8AC3E}">
        <p14:creationId xmlns:p14="http://schemas.microsoft.com/office/powerpoint/2010/main" val="171182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8CC1-EB4B-CE45-4CDB-7523E2E4A2CF}"/>
              </a:ext>
            </a:extLst>
          </p:cNvPr>
          <p:cNvSpPr>
            <a:spLocks noGrp="1"/>
          </p:cNvSpPr>
          <p:nvPr>
            <p:ph type="title"/>
          </p:nvPr>
        </p:nvSpPr>
        <p:spPr>
          <a:xfrm>
            <a:off x="677334" y="609600"/>
            <a:ext cx="8596668" cy="662609"/>
          </a:xfrm>
        </p:spPr>
        <p:txBody>
          <a:bodyPr/>
          <a:lstStyle/>
          <a:p>
            <a:pPr algn="just"/>
            <a:r>
              <a:rPr lang="en-IN" dirty="0"/>
              <a:t>                       CONTENTS</a:t>
            </a:r>
          </a:p>
        </p:txBody>
      </p:sp>
      <p:sp>
        <p:nvSpPr>
          <p:cNvPr id="3" name="Content Placeholder 2">
            <a:extLst>
              <a:ext uri="{FF2B5EF4-FFF2-40B4-BE49-F238E27FC236}">
                <a16:creationId xmlns:a16="http://schemas.microsoft.com/office/drawing/2014/main" id="{BD3CC556-5189-5CEB-9F61-6782C0FEA17C}"/>
              </a:ext>
            </a:extLst>
          </p:cNvPr>
          <p:cNvSpPr>
            <a:spLocks noGrp="1"/>
          </p:cNvSpPr>
          <p:nvPr>
            <p:ph idx="1"/>
          </p:nvPr>
        </p:nvSpPr>
        <p:spPr>
          <a:xfrm>
            <a:off x="677334" y="1550505"/>
            <a:ext cx="8596668" cy="4490858"/>
          </a:xfrm>
        </p:spPr>
        <p:txBody>
          <a:bodyPr/>
          <a:lstStyle/>
          <a:p>
            <a:pPr>
              <a:buFont typeface="Wingdings" panose="05000000000000000000" pitchFamily="2" charset="2"/>
              <a:buChar char="q"/>
            </a:pPr>
            <a:r>
              <a:rPr lang="en-IN" dirty="0"/>
              <a:t>Introduction</a:t>
            </a:r>
          </a:p>
          <a:p>
            <a:pPr>
              <a:buFont typeface="Wingdings" panose="05000000000000000000" pitchFamily="2" charset="2"/>
              <a:buChar char="q"/>
            </a:pPr>
            <a:r>
              <a:rPr lang="en-IN" dirty="0"/>
              <a:t>Working</a:t>
            </a:r>
          </a:p>
          <a:p>
            <a:pPr>
              <a:buFont typeface="Wingdings" panose="05000000000000000000" pitchFamily="2" charset="2"/>
              <a:buChar char="q"/>
            </a:pPr>
            <a:r>
              <a:rPr lang="en-IN" dirty="0"/>
              <a:t>Components and Software used</a:t>
            </a:r>
          </a:p>
          <a:p>
            <a:pPr>
              <a:buFont typeface="Wingdings" panose="05000000000000000000" pitchFamily="2" charset="2"/>
              <a:buChar char="q"/>
            </a:pPr>
            <a:r>
              <a:rPr lang="en-IN" dirty="0"/>
              <a:t>Block Diagram</a:t>
            </a:r>
          </a:p>
          <a:p>
            <a:pPr>
              <a:buFont typeface="Wingdings" panose="05000000000000000000" pitchFamily="2" charset="2"/>
              <a:buChar char="q"/>
            </a:pPr>
            <a:r>
              <a:rPr lang="en-IN" dirty="0"/>
              <a:t>Circuit Diagram</a:t>
            </a:r>
          </a:p>
          <a:p>
            <a:pPr>
              <a:buFont typeface="Wingdings" panose="05000000000000000000" pitchFamily="2" charset="2"/>
              <a:buChar char="q"/>
            </a:pPr>
            <a:r>
              <a:rPr lang="en-IN" dirty="0"/>
              <a:t>Simulation </a:t>
            </a:r>
            <a:r>
              <a:rPr lang="en-IN" dirty="0" err="1"/>
              <a:t>Softwares</a:t>
            </a:r>
            <a:endParaRPr lang="en-IN" dirty="0"/>
          </a:p>
          <a:p>
            <a:pPr>
              <a:buFont typeface="Wingdings" panose="05000000000000000000" pitchFamily="2" charset="2"/>
              <a:buChar char="q"/>
            </a:pPr>
            <a:r>
              <a:rPr lang="en-IN" dirty="0"/>
              <a:t>Code</a:t>
            </a:r>
          </a:p>
          <a:p>
            <a:pPr>
              <a:buFont typeface="Wingdings" panose="05000000000000000000" pitchFamily="2" charset="2"/>
              <a:buChar char="q"/>
            </a:pPr>
            <a:r>
              <a:rPr lang="en-IN" dirty="0"/>
              <a:t>Simulation</a:t>
            </a:r>
          </a:p>
          <a:p>
            <a:pPr>
              <a:buFont typeface="Wingdings" panose="05000000000000000000" pitchFamily="2" charset="2"/>
              <a:buChar char="q"/>
            </a:pPr>
            <a:r>
              <a:rPr lang="en-IN" dirty="0"/>
              <a:t>Future scope and work </a:t>
            </a:r>
          </a:p>
          <a:p>
            <a:pPr>
              <a:buFont typeface="Wingdings" panose="05000000000000000000" pitchFamily="2" charset="2"/>
              <a:buChar char="q"/>
            </a:pPr>
            <a:r>
              <a:rPr lang="en-IN" dirty="0"/>
              <a:t>Conclusion</a:t>
            </a:r>
          </a:p>
          <a:p>
            <a:pPr>
              <a:buFont typeface="Wingdings" panose="05000000000000000000" pitchFamily="2" charset="2"/>
              <a:buChar char="q"/>
            </a:pPr>
            <a:r>
              <a:rPr lang="en-IN" dirty="0"/>
              <a:t>References</a:t>
            </a:r>
          </a:p>
        </p:txBody>
      </p:sp>
    </p:spTree>
    <p:extLst>
      <p:ext uri="{BB962C8B-B14F-4D97-AF65-F5344CB8AC3E}">
        <p14:creationId xmlns:p14="http://schemas.microsoft.com/office/powerpoint/2010/main" val="10638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91A9-04E3-DA03-6792-5D9820ED7B48}"/>
              </a:ext>
            </a:extLst>
          </p:cNvPr>
          <p:cNvSpPr>
            <a:spLocks noGrp="1"/>
          </p:cNvSpPr>
          <p:nvPr>
            <p:ph type="title"/>
          </p:nvPr>
        </p:nvSpPr>
        <p:spPr>
          <a:xfrm>
            <a:off x="677334" y="609600"/>
            <a:ext cx="8596668" cy="641684"/>
          </a:xfrm>
        </p:spPr>
        <p:txBody>
          <a:bodyPr/>
          <a:lstStyle/>
          <a:p>
            <a:r>
              <a:rPr lang="en-IN" dirty="0"/>
              <a:t>                 INTRODUCTION</a:t>
            </a:r>
          </a:p>
        </p:txBody>
      </p:sp>
      <p:sp>
        <p:nvSpPr>
          <p:cNvPr id="3" name="Content Placeholder 2">
            <a:extLst>
              <a:ext uri="{FF2B5EF4-FFF2-40B4-BE49-F238E27FC236}">
                <a16:creationId xmlns:a16="http://schemas.microsoft.com/office/drawing/2014/main" id="{4AC400E2-B528-59BC-2870-CBBF64F8A620}"/>
              </a:ext>
            </a:extLst>
          </p:cNvPr>
          <p:cNvSpPr>
            <a:spLocks noGrp="1"/>
          </p:cNvSpPr>
          <p:nvPr>
            <p:ph idx="1"/>
          </p:nvPr>
        </p:nvSpPr>
        <p:spPr>
          <a:xfrm>
            <a:off x="677334" y="1524001"/>
            <a:ext cx="8596668" cy="4517362"/>
          </a:xfrm>
        </p:spPr>
        <p:txBody>
          <a:bodyPr>
            <a:normAutofit/>
          </a:bodyPr>
          <a:lstStyle/>
          <a:p>
            <a:pPr algn="just">
              <a:buFont typeface="Wingdings" panose="05000000000000000000" pitchFamily="2" charset="2"/>
              <a:buChar char="§"/>
            </a:pPr>
            <a:r>
              <a:rPr lang="en-US" b="0" i="0" dirty="0">
                <a:solidFill>
                  <a:srgbClr val="D1D5DB"/>
                </a:solidFill>
                <a:effectLst/>
              </a:rPr>
              <a:t>This project utilizes an 8051 microcontroller along with sensors and display units to monitor the flow of people in two directions. It effectively counts and displays the number of people entering and exiting a specific area. This "Bidirectional Counter" is particularly useful in high-traffic locations such as libraries, museums, and malls where tracking visitor traffic is crucial.</a:t>
            </a:r>
          </a:p>
          <a:p>
            <a:pPr algn="just">
              <a:buFont typeface="Wingdings" panose="05000000000000000000" pitchFamily="2" charset="2"/>
              <a:buChar char="§"/>
            </a:pPr>
            <a:r>
              <a:rPr lang="en-US" b="0" i="0" dirty="0">
                <a:solidFill>
                  <a:srgbClr val="ECECF1"/>
                </a:solidFill>
                <a:effectLst/>
              </a:rPr>
              <a:t>The microcontroller is configured so that it differentiates between the entry and exit established by sensor activities. Upon a person’s entry, the entry sensor is activated, and while the exit sensor comes into play the person leaves. The microcontroller keeps distant tallies for both entries and exits</a:t>
            </a:r>
            <a:endParaRPr lang="en-US" dirty="0">
              <a:solidFill>
                <a:srgbClr val="ECECF1"/>
              </a:solidFill>
            </a:endParaRPr>
          </a:p>
          <a:p>
            <a:pPr algn="just">
              <a:buFont typeface="Wingdings" panose="05000000000000000000" pitchFamily="2" charset="2"/>
              <a:buChar char="§"/>
            </a:pPr>
            <a:r>
              <a:rPr lang="en-US" b="0" i="0" dirty="0">
                <a:solidFill>
                  <a:srgbClr val="ECECF1"/>
                </a:solidFill>
                <a:effectLst/>
              </a:rPr>
              <a:t>A visual representation of the count information is provided through a display unit, typically a LCD display.</a:t>
            </a:r>
          </a:p>
          <a:p>
            <a:pPr algn="just">
              <a:buFont typeface="Wingdings" panose="05000000000000000000" pitchFamily="2" charset="2"/>
              <a:buChar char="§"/>
            </a:pPr>
            <a:endParaRPr lang="en-US" b="0" i="0" dirty="0">
              <a:solidFill>
                <a:srgbClr val="ECECF1"/>
              </a:solidFill>
              <a:effectLst/>
            </a:endParaRPr>
          </a:p>
          <a:p>
            <a:pPr algn="just">
              <a:buFont typeface="Wingdings" panose="05000000000000000000" pitchFamily="2" charset="2"/>
              <a:buChar char="§"/>
            </a:pPr>
            <a:endParaRPr lang="en-US" b="0" i="0" dirty="0">
              <a:solidFill>
                <a:srgbClr val="D1D5DB"/>
              </a:solidFill>
              <a:effectLst/>
              <a:latin typeface="Söhne"/>
            </a:endParaRPr>
          </a:p>
          <a:p>
            <a:pPr marL="0" indent="0" algn="just">
              <a:buNone/>
            </a:pPr>
            <a:endParaRPr lang="en-IN" dirty="0"/>
          </a:p>
        </p:txBody>
      </p:sp>
    </p:spTree>
    <p:extLst>
      <p:ext uri="{BB962C8B-B14F-4D97-AF65-F5344CB8AC3E}">
        <p14:creationId xmlns:p14="http://schemas.microsoft.com/office/powerpoint/2010/main" val="59314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C569-5763-1B89-80E4-5EBE4D183CE1}"/>
              </a:ext>
            </a:extLst>
          </p:cNvPr>
          <p:cNvSpPr>
            <a:spLocks noGrp="1"/>
          </p:cNvSpPr>
          <p:nvPr>
            <p:ph type="title"/>
          </p:nvPr>
        </p:nvSpPr>
        <p:spPr>
          <a:xfrm>
            <a:off x="677334" y="609600"/>
            <a:ext cx="8596668" cy="466165"/>
          </a:xfrm>
        </p:spPr>
        <p:txBody>
          <a:bodyPr>
            <a:normAutofit fontScale="90000"/>
          </a:bodyPr>
          <a:lstStyle/>
          <a:p>
            <a:r>
              <a:rPr lang="en-IN" dirty="0"/>
              <a:t>                           WORKING</a:t>
            </a:r>
          </a:p>
        </p:txBody>
      </p:sp>
      <p:sp>
        <p:nvSpPr>
          <p:cNvPr id="3" name="Content Placeholder 2">
            <a:extLst>
              <a:ext uri="{FF2B5EF4-FFF2-40B4-BE49-F238E27FC236}">
                <a16:creationId xmlns:a16="http://schemas.microsoft.com/office/drawing/2014/main" id="{98BEBA6D-EDED-3353-D4B8-E6FDF05BD241}"/>
              </a:ext>
            </a:extLst>
          </p:cNvPr>
          <p:cNvSpPr>
            <a:spLocks noGrp="1"/>
          </p:cNvSpPr>
          <p:nvPr>
            <p:ph idx="1"/>
          </p:nvPr>
        </p:nvSpPr>
        <p:spPr>
          <a:xfrm>
            <a:off x="677334" y="1264023"/>
            <a:ext cx="8596668" cy="4894729"/>
          </a:xfrm>
        </p:spPr>
        <p:txBody>
          <a:bodyPr>
            <a:normAutofit fontScale="77500" lnSpcReduction="20000"/>
          </a:bodyPr>
          <a:lstStyle/>
          <a:p>
            <a:pPr algn="just">
              <a:lnSpc>
                <a:spcPct val="120000"/>
              </a:lnSpc>
              <a:buFont typeface="Wingdings" panose="05000000000000000000" pitchFamily="2" charset="2"/>
              <a:buChar char="§"/>
            </a:pPr>
            <a:r>
              <a:rPr lang="en-US" sz="2100" b="0" i="0" dirty="0">
                <a:solidFill>
                  <a:schemeClr val="tx1">
                    <a:lumMod val="85000"/>
                  </a:schemeClr>
                </a:solidFill>
                <a:effectLst/>
              </a:rPr>
              <a:t>The circuit works on the principle of IR sensing. Infrared Sensors are devices that work with Infrared Light Source and a Photo Detector like a Photo Diode  that act as a Transmitter and Receiver respectively </a:t>
            </a:r>
            <a:r>
              <a:rPr lang="en-US" sz="2100" b="0" i="0" dirty="0">
                <a:solidFill>
                  <a:srgbClr val="ECECF1"/>
                </a:solidFill>
                <a:effectLst/>
              </a:rPr>
              <a:t>. </a:t>
            </a:r>
            <a:r>
              <a:rPr lang="en-US" sz="2100" b="0" i="0" dirty="0">
                <a:solidFill>
                  <a:srgbClr val="D1D5DB"/>
                </a:solidFill>
                <a:effectLst/>
              </a:rPr>
              <a:t>Two sets of these sensor pairs are positioned at two ends of the entrance to a room. They are set up so that the IR LED and Photo Diode are facing each other, with a gap in between.</a:t>
            </a:r>
          </a:p>
          <a:p>
            <a:pPr algn="just">
              <a:lnSpc>
                <a:spcPct val="120000"/>
              </a:lnSpc>
              <a:buFont typeface="Wingdings" panose="05000000000000000000" pitchFamily="2" charset="2"/>
              <a:buChar char="§"/>
            </a:pPr>
            <a:r>
              <a:rPr lang="en-US" sz="2100" b="0" i="0" dirty="0">
                <a:solidFill>
                  <a:srgbClr val="D1D5DB"/>
                </a:solidFill>
                <a:effectLst/>
              </a:rPr>
              <a:t>Under normal conditions, when there is no obstacle or person passing through the entrance, the IR light emitted by the IR LED does not reach the Photo Diode because it's a reflective type IR sensor. Therefore, the Photo Diode does not receive the IR light, and its output remains at a logic LOW signal. When a person or object crosses the path between the two sensor pairs, it interrupts the flow of IR light from the IR LED to the Photo Diode. As a result, the Photo Diode starts receiving the IR light and begins to conduct. This change in the IR light reception causes the output of the Photo Diode to transition to a logic HIGH signal.</a:t>
            </a:r>
          </a:p>
          <a:p>
            <a:pPr algn="just">
              <a:lnSpc>
                <a:spcPct val="120000"/>
              </a:lnSpc>
              <a:buFont typeface="Wingdings" panose="05000000000000000000" pitchFamily="2" charset="2"/>
              <a:buChar char="§"/>
            </a:pPr>
            <a:r>
              <a:rPr lang="en-US" sz="2100" b="0" i="0" dirty="0">
                <a:solidFill>
                  <a:srgbClr val="D1D5DB"/>
                </a:solidFill>
                <a:effectLst/>
              </a:rPr>
              <a:t>The outputs from each sensor pair are connected to a microcontroller. The microcontroller continuously monitors the status of these outputs. When the microcontroller detects a transition from LOW to HIGH on the output of a sensor pair, it counts this as an event. The microcontroller can be programmed to increase or decrease a count based on the direction in which the interruption occurred.</a:t>
            </a:r>
          </a:p>
          <a:p>
            <a:pPr marL="0" indent="0">
              <a:buNone/>
            </a:pPr>
            <a:endParaRPr lang="en-IN" dirty="0"/>
          </a:p>
        </p:txBody>
      </p:sp>
    </p:spTree>
    <p:extLst>
      <p:ext uri="{BB962C8B-B14F-4D97-AF65-F5344CB8AC3E}">
        <p14:creationId xmlns:p14="http://schemas.microsoft.com/office/powerpoint/2010/main" val="226623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F629-6685-CF95-9CC7-136AF30E793E}"/>
              </a:ext>
            </a:extLst>
          </p:cNvPr>
          <p:cNvSpPr>
            <a:spLocks noGrp="1"/>
          </p:cNvSpPr>
          <p:nvPr>
            <p:ph type="title"/>
          </p:nvPr>
        </p:nvSpPr>
        <p:spPr>
          <a:xfrm>
            <a:off x="677334" y="609600"/>
            <a:ext cx="8596668" cy="675861"/>
          </a:xfrm>
        </p:spPr>
        <p:txBody>
          <a:bodyPr/>
          <a:lstStyle/>
          <a:p>
            <a:r>
              <a:rPr lang="en-IN" dirty="0"/>
              <a:t>   COMPONENTS AND SOFTWARE USED</a:t>
            </a:r>
          </a:p>
        </p:txBody>
      </p:sp>
      <p:sp>
        <p:nvSpPr>
          <p:cNvPr id="3" name="Content Placeholder 2">
            <a:extLst>
              <a:ext uri="{FF2B5EF4-FFF2-40B4-BE49-F238E27FC236}">
                <a16:creationId xmlns:a16="http://schemas.microsoft.com/office/drawing/2014/main" id="{966E4E46-A48D-9D53-FA18-9562C0FC693F}"/>
              </a:ext>
            </a:extLst>
          </p:cNvPr>
          <p:cNvSpPr>
            <a:spLocks noGrp="1"/>
          </p:cNvSpPr>
          <p:nvPr>
            <p:ph idx="1"/>
          </p:nvPr>
        </p:nvSpPr>
        <p:spPr>
          <a:xfrm>
            <a:off x="583096" y="1470212"/>
            <a:ext cx="3942251" cy="4571150"/>
          </a:xfrm>
        </p:spPr>
        <p:txBody>
          <a:bodyPr>
            <a:normAutofit/>
          </a:bodyPr>
          <a:lstStyle/>
          <a:p>
            <a:pPr>
              <a:buFont typeface="Wingdings" panose="05000000000000000000" pitchFamily="2" charset="2"/>
              <a:buChar char="§"/>
            </a:pPr>
            <a:r>
              <a:rPr lang="en-IN" dirty="0"/>
              <a:t>AT89C51(8051-based Microcontroller)</a:t>
            </a:r>
          </a:p>
          <a:p>
            <a:pPr>
              <a:buFont typeface="Wingdings" panose="05000000000000000000" pitchFamily="2" charset="2"/>
              <a:buChar char="§"/>
            </a:pPr>
            <a:r>
              <a:rPr lang="en-IN" dirty="0"/>
              <a:t>8051 Programmer</a:t>
            </a:r>
          </a:p>
          <a:p>
            <a:pPr>
              <a:buFont typeface="Wingdings" panose="05000000000000000000" pitchFamily="2" charset="2"/>
              <a:buChar char="§"/>
            </a:pPr>
            <a:r>
              <a:rPr lang="en-IN" dirty="0"/>
              <a:t>IR Sensors</a:t>
            </a:r>
          </a:p>
          <a:p>
            <a:pPr>
              <a:buFont typeface="Wingdings" panose="05000000000000000000" pitchFamily="2" charset="2"/>
              <a:buChar char="§"/>
            </a:pPr>
            <a:r>
              <a:rPr lang="en-IN" dirty="0"/>
              <a:t>LED Strip</a:t>
            </a:r>
          </a:p>
          <a:p>
            <a:pPr>
              <a:buFont typeface="Wingdings" panose="05000000000000000000" pitchFamily="2" charset="2"/>
              <a:buChar char="§"/>
            </a:pPr>
            <a:r>
              <a:rPr lang="en-IN" dirty="0"/>
              <a:t>Relay</a:t>
            </a:r>
          </a:p>
          <a:p>
            <a:pPr>
              <a:buFont typeface="Wingdings" panose="05000000000000000000" pitchFamily="2" charset="2"/>
              <a:buChar char="§"/>
            </a:pPr>
            <a:r>
              <a:rPr lang="en-IN" dirty="0"/>
              <a:t>9V Battery</a:t>
            </a:r>
          </a:p>
          <a:p>
            <a:pPr>
              <a:buFont typeface="Wingdings" panose="05000000000000000000" pitchFamily="2" charset="2"/>
              <a:buChar char="§"/>
            </a:pPr>
            <a:r>
              <a:rPr lang="en-IN" dirty="0"/>
              <a:t>10 micro-farad electrolytic capacitor</a:t>
            </a:r>
          </a:p>
          <a:p>
            <a:pPr>
              <a:buFont typeface="Wingdings" panose="05000000000000000000" pitchFamily="2" charset="2"/>
              <a:buChar char="§"/>
            </a:pPr>
            <a:endParaRPr lang="en-IN" dirty="0"/>
          </a:p>
        </p:txBody>
      </p:sp>
      <p:sp>
        <p:nvSpPr>
          <p:cNvPr id="4" name="Content Placeholder 2">
            <a:extLst>
              <a:ext uri="{FF2B5EF4-FFF2-40B4-BE49-F238E27FC236}">
                <a16:creationId xmlns:a16="http://schemas.microsoft.com/office/drawing/2014/main" id="{F990F75B-59D5-C543-2B36-2346B95784D9}"/>
              </a:ext>
            </a:extLst>
          </p:cNvPr>
          <p:cNvSpPr txBox="1">
            <a:spLocks/>
          </p:cNvSpPr>
          <p:nvPr/>
        </p:nvSpPr>
        <p:spPr>
          <a:xfrm>
            <a:off x="4975668" y="1469297"/>
            <a:ext cx="3942251" cy="45711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dirty="0"/>
              <a:t>10 kilo-ohm resistors</a:t>
            </a:r>
          </a:p>
          <a:p>
            <a:pPr>
              <a:buFont typeface="Wingdings" panose="05000000000000000000" pitchFamily="2" charset="2"/>
              <a:buChar char="§"/>
            </a:pPr>
            <a:r>
              <a:rPr lang="en-IN" dirty="0"/>
              <a:t>11.0592 MHz crystal</a:t>
            </a:r>
          </a:p>
          <a:p>
            <a:pPr>
              <a:buFont typeface="Wingdings" panose="05000000000000000000" pitchFamily="2" charset="2"/>
              <a:buChar char="§"/>
            </a:pPr>
            <a:r>
              <a:rPr lang="en-IN" dirty="0"/>
              <a:t>33 pico-farad ceramic capacitors</a:t>
            </a:r>
          </a:p>
          <a:p>
            <a:pPr>
              <a:buFont typeface="Wingdings" panose="05000000000000000000" pitchFamily="2" charset="2"/>
              <a:buChar char="§"/>
            </a:pPr>
            <a:r>
              <a:rPr lang="en-IN" dirty="0"/>
              <a:t>16 x 2 LCD Display</a:t>
            </a:r>
          </a:p>
          <a:p>
            <a:pPr>
              <a:buFont typeface="Wingdings" panose="05000000000000000000" pitchFamily="2" charset="2"/>
              <a:buChar char="§"/>
            </a:pPr>
            <a:r>
              <a:rPr lang="en-IN" dirty="0"/>
              <a:t>10 kilo-ohm potentiometer</a:t>
            </a:r>
          </a:p>
          <a:p>
            <a:pPr>
              <a:buFont typeface="Wingdings" panose="05000000000000000000" pitchFamily="2" charset="2"/>
              <a:buChar char="§"/>
            </a:pPr>
            <a:r>
              <a:rPr lang="en-IN" dirty="0"/>
              <a:t>Keil</a:t>
            </a:r>
          </a:p>
          <a:p>
            <a:pPr>
              <a:buFont typeface="Wingdings" panose="05000000000000000000" pitchFamily="2" charset="2"/>
              <a:buChar char="§"/>
            </a:pPr>
            <a:r>
              <a:rPr lang="en-IN" dirty="0"/>
              <a:t>Proteus </a:t>
            </a:r>
          </a:p>
        </p:txBody>
      </p:sp>
    </p:spTree>
    <p:extLst>
      <p:ext uri="{BB962C8B-B14F-4D97-AF65-F5344CB8AC3E}">
        <p14:creationId xmlns:p14="http://schemas.microsoft.com/office/powerpoint/2010/main" val="347789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600E-75AC-39D0-85A1-92BAD853924F}"/>
              </a:ext>
            </a:extLst>
          </p:cNvPr>
          <p:cNvSpPr>
            <a:spLocks noGrp="1"/>
          </p:cNvSpPr>
          <p:nvPr>
            <p:ph type="title"/>
          </p:nvPr>
        </p:nvSpPr>
        <p:spPr>
          <a:xfrm>
            <a:off x="677334" y="609600"/>
            <a:ext cx="8596668" cy="573741"/>
          </a:xfrm>
        </p:spPr>
        <p:txBody>
          <a:bodyPr>
            <a:normAutofit fontScale="90000"/>
          </a:bodyPr>
          <a:lstStyle/>
          <a:p>
            <a:r>
              <a:rPr lang="en-IN" dirty="0"/>
              <a:t>                    BLOCK DIAGRAM</a:t>
            </a:r>
          </a:p>
        </p:txBody>
      </p:sp>
      <p:pic>
        <p:nvPicPr>
          <p:cNvPr id="4" name="Content Placeholder 3">
            <a:extLst>
              <a:ext uri="{FF2B5EF4-FFF2-40B4-BE49-F238E27FC236}">
                <a16:creationId xmlns:a16="http://schemas.microsoft.com/office/drawing/2014/main" id="{43A632BE-46A6-09D3-4DAC-DECD5F9AF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61" y="1388229"/>
            <a:ext cx="7726017" cy="4370274"/>
          </a:xfrm>
          <a:prstGeom prst="rect">
            <a:avLst/>
          </a:prstGeom>
        </p:spPr>
      </p:pic>
    </p:spTree>
    <p:extLst>
      <p:ext uri="{BB962C8B-B14F-4D97-AF65-F5344CB8AC3E}">
        <p14:creationId xmlns:p14="http://schemas.microsoft.com/office/powerpoint/2010/main" val="51258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AD4E-E4CD-6654-D481-E7B6C06F2D64}"/>
              </a:ext>
            </a:extLst>
          </p:cNvPr>
          <p:cNvSpPr>
            <a:spLocks noGrp="1"/>
          </p:cNvSpPr>
          <p:nvPr>
            <p:ph type="title"/>
          </p:nvPr>
        </p:nvSpPr>
        <p:spPr>
          <a:xfrm>
            <a:off x="677334" y="609600"/>
            <a:ext cx="8596668" cy="545432"/>
          </a:xfrm>
        </p:spPr>
        <p:txBody>
          <a:bodyPr>
            <a:normAutofit fontScale="90000"/>
          </a:bodyPr>
          <a:lstStyle/>
          <a:p>
            <a:r>
              <a:rPr lang="en-IN" dirty="0"/>
              <a:t>                        DESCRIPTION</a:t>
            </a:r>
          </a:p>
        </p:txBody>
      </p:sp>
      <p:sp>
        <p:nvSpPr>
          <p:cNvPr id="3" name="Content Placeholder 2">
            <a:extLst>
              <a:ext uri="{FF2B5EF4-FFF2-40B4-BE49-F238E27FC236}">
                <a16:creationId xmlns:a16="http://schemas.microsoft.com/office/drawing/2014/main" id="{0502792F-E781-C300-EFC9-9AD524ECAA98}"/>
              </a:ext>
            </a:extLst>
          </p:cNvPr>
          <p:cNvSpPr>
            <a:spLocks noGrp="1"/>
          </p:cNvSpPr>
          <p:nvPr>
            <p:ph idx="1"/>
          </p:nvPr>
        </p:nvSpPr>
        <p:spPr>
          <a:xfrm>
            <a:off x="677334" y="1507959"/>
            <a:ext cx="8596668" cy="4533404"/>
          </a:xfrm>
        </p:spPr>
        <p:txBody>
          <a:bodyPr/>
          <a:lstStyle/>
          <a:p>
            <a:pPr algn="just">
              <a:buFont typeface="Wingdings" panose="05000000000000000000" pitchFamily="2" charset="2"/>
              <a:buChar char="§"/>
            </a:pPr>
            <a:r>
              <a:rPr lang="en-IN" dirty="0"/>
              <a:t>Infrared sensors - </a:t>
            </a:r>
            <a:r>
              <a:rPr lang="en-US" dirty="0">
                <a:solidFill>
                  <a:srgbClr val="D1D5DB"/>
                </a:solidFill>
              </a:rPr>
              <a:t>These</a:t>
            </a:r>
            <a:r>
              <a:rPr lang="en-US" b="0" i="0" dirty="0">
                <a:solidFill>
                  <a:srgbClr val="D1D5DB"/>
                </a:solidFill>
                <a:effectLst/>
              </a:rPr>
              <a:t> work based on the principle of detecting changes in infrared radiation levels. They consist of an emitter and a receiver. The emitter emits infrared radiation, and the receiver detects any variations in the received radiation.</a:t>
            </a:r>
          </a:p>
          <a:p>
            <a:pPr algn="just">
              <a:buFont typeface="Wingdings" panose="05000000000000000000" pitchFamily="2" charset="2"/>
              <a:buChar char="§"/>
            </a:pPr>
            <a:r>
              <a:rPr lang="en-US" b="0" i="0" dirty="0">
                <a:solidFill>
                  <a:schemeClr val="tx1"/>
                </a:solidFill>
                <a:effectLst/>
              </a:rPr>
              <a:t>Microcontroller</a:t>
            </a:r>
            <a:r>
              <a:rPr lang="en-US" b="0" i="0" dirty="0">
                <a:solidFill>
                  <a:srgbClr val="D1D5DB"/>
                </a:solidFill>
                <a:effectLst/>
              </a:rPr>
              <a:t> - Controls the system, processes sensor data, and manages the visitor count.</a:t>
            </a:r>
          </a:p>
          <a:p>
            <a:pPr algn="just">
              <a:buFont typeface="Wingdings" panose="05000000000000000000" pitchFamily="2" charset="2"/>
              <a:buChar char="§"/>
            </a:pPr>
            <a:r>
              <a:rPr lang="en-US" dirty="0">
                <a:solidFill>
                  <a:schemeClr val="tx1"/>
                </a:solidFill>
              </a:rPr>
              <a:t>Power supply </a:t>
            </a:r>
            <a:r>
              <a:rPr lang="en-US" dirty="0">
                <a:solidFill>
                  <a:srgbClr val="D1D5DB"/>
                </a:solidFill>
              </a:rPr>
              <a:t>- </a:t>
            </a:r>
            <a:r>
              <a:rPr lang="en-US" b="0" i="0" dirty="0">
                <a:solidFill>
                  <a:srgbClr val="D1D5DB"/>
                </a:solidFill>
                <a:effectLst/>
              </a:rPr>
              <a:t>Provides the necessary voltage for the system's operation .</a:t>
            </a:r>
          </a:p>
          <a:p>
            <a:pPr algn="just">
              <a:buFont typeface="Wingdings" panose="05000000000000000000" pitchFamily="2" charset="2"/>
              <a:buChar char="§"/>
            </a:pPr>
            <a:r>
              <a:rPr lang="en-US" dirty="0">
                <a:solidFill>
                  <a:schemeClr val="tx1"/>
                </a:solidFill>
              </a:rPr>
              <a:t>Relay </a:t>
            </a:r>
            <a:r>
              <a:rPr lang="en-US" dirty="0">
                <a:solidFill>
                  <a:srgbClr val="D1D5DB"/>
                </a:solidFill>
              </a:rPr>
              <a:t>- </a:t>
            </a:r>
            <a:r>
              <a:rPr lang="en-US" b="0" i="0" dirty="0">
                <a:solidFill>
                  <a:srgbClr val="D1D5DB"/>
                </a:solidFill>
                <a:effectLst/>
              </a:rPr>
              <a:t>A relay can be employed to turn the 7-segment LED display on and off, conserving power during idle periods to prolong the display's lifespan.</a:t>
            </a:r>
          </a:p>
          <a:p>
            <a:pPr algn="just">
              <a:buFont typeface="Wingdings" panose="05000000000000000000" pitchFamily="2" charset="2"/>
              <a:buChar char="§"/>
            </a:pPr>
            <a:r>
              <a:rPr lang="en-US" dirty="0">
                <a:solidFill>
                  <a:schemeClr val="tx1"/>
                </a:solidFill>
              </a:rPr>
              <a:t>LCD D</a:t>
            </a:r>
            <a:r>
              <a:rPr lang="en-US" b="0" i="0" dirty="0">
                <a:solidFill>
                  <a:schemeClr val="tx1"/>
                </a:solidFill>
                <a:effectLst/>
              </a:rPr>
              <a:t>isplay </a:t>
            </a:r>
            <a:r>
              <a:rPr lang="en-US" b="0" i="0" dirty="0">
                <a:solidFill>
                  <a:srgbClr val="D1D5DB"/>
                </a:solidFill>
                <a:effectLst/>
              </a:rPr>
              <a:t>– This is one kind of electronic device used to display messages and data . It has 16 columns and 2 rows  which can display 32 characters in total. These devices are low cost and programmer – friendly.</a:t>
            </a:r>
          </a:p>
          <a:p>
            <a:pPr algn="just">
              <a:buFont typeface="Wingdings" panose="05000000000000000000" pitchFamily="2" charset="2"/>
              <a:buChar char="§"/>
            </a:pPr>
            <a:endParaRPr lang="en-US" b="0" i="0" dirty="0">
              <a:solidFill>
                <a:srgbClr val="D1D5DB"/>
              </a:solidFill>
              <a:effectLst/>
            </a:endParaRPr>
          </a:p>
        </p:txBody>
      </p:sp>
    </p:spTree>
    <p:extLst>
      <p:ext uri="{BB962C8B-B14F-4D97-AF65-F5344CB8AC3E}">
        <p14:creationId xmlns:p14="http://schemas.microsoft.com/office/powerpoint/2010/main" val="235857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62A6-5F1A-BCF0-A42D-D069BBC931BA}"/>
              </a:ext>
            </a:extLst>
          </p:cNvPr>
          <p:cNvSpPr>
            <a:spLocks noGrp="1"/>
          </p:cNvSpPr>
          <p:nvPr>
            <p:ph type="title"/>
          </p:nvPr>
        </p:nvSpPr>
        <p:spPr>
          <a:xfrm>
            <a:off x="677334" y="609600"/>
            <a:ext cx="8596668" cy="609600"/>
          </a:xfrm>
        </p:spPr>
        <p:txBody>
          <a:bodyPr>
            <a:normAutofit fontScale="90000"/>
          </a:bodyPr>
          <a:lstStyle/>
          <a:p>
            <a:r>
              <a:rPr lang="en-IN" dirty="0"/>
              <a:t>                   CIRCUIT DIAGRAM</a:t>
            </a:r>
          </a:p>
        </p:txBody>
      </p:sp>
      <p:pic>
        <p:nvPicPr>
          <p:cNvPr id="4" name="Content Placeholder 3">
            <a:extLst>
              <a:ext uri="{FF2B5EF4-FFF2-40B4-BE49-F238E27FC236}">
                <a16:creationId xmlns:a16="http://schemas.microsoft.com/office/drawing/2014/main" id="{AF732E0A-47A9-6571-4746-DFFA954D7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523999"/>
            <a:ext cx="7540487" cy="4951445"/>
          </a:xfrm>
          <a:prstGeom prst="rect">
            <a:avLst/>
          </a:prstGeom>
        </p:spPr>
      </p:pic>
    </p:spTree>
    <p:extLst>
      <p:ext uri="{BB962C8B-B14F-4D97-AF65-F5344CB8AC3E}">
        <p14:creationId xmlns:p14="http://schemas.microsoft.com/office/powerpoint/2010/main" val="279375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690-5297-3080-22EA-40F883A49F4B}"/>
              </a:ext>
            </a:extLst>
          </p:cNvPr>
          <p:cNvSpPr>
            <a:spLocks noGrp="1"/>
          </p:cNvSpPr>
          <p:nvPr>
            <p:ph type="title"/>
          </p:nvPr>
        </p:nvSpPr>
        <p:spPr>
          <a:xfrm>
            <a:off x="677334" y="609600"/>
            <a:ext cx="8596668" cy="519953"/>
          </a:xfrm>
        </p:spPr>
        <p:txBody>
          <a:bodyPr>
            <a:normAutofit fontScale="90000"/>
          </a:bodyPr>
          <a:lstStyle/>
          <a:p>
            <a:r>
              <a:rPr lang="en-IN" dirty="0"/>
              <a:t>                              CODE</a:t>
            </a:r>
          </a:p>
        </p:txBody>
      </p:sp>
      <p:pic>
        <p:nvPicPr>
          <p:cNvPr id="5" name="Content Placeholder 4">
            <a:extLst>
              <a:ext uri="{FF2B5EF4-FFF2-40B4-BE49-F238E27FC236}">
                <a16:creationId xmlns:a16="http://schemas.microsoft.com/office/drawing/2014/main" id="{0A1A96D1-F694-2B02-6EB5-2DA1CBA10AD9}"/>
              </a:ext>
            </a:extLst>
          </p:cNvPr>
          <p:cNvPicPr>
            <a:picLocks noGrp="1" noChangeAspect="1"/>
          </p:cNvPicPr>
          <p:nvPr>
            <p:ph idx="1"/>
          </p:nvPr>
        </p:nvPicPr>
        <p:blipFill>
          <a:blip r:embed="rId2"/>
          <a:stretch>
            <a:fillRect/>
          </a:stretch>
        </p:blipFill>
        <p:spPr>
          <a:xfrm>
            <a:off x="323432" y="1373188"/>
            <a:ext cx="4523623" cy="4697412"/>
          </a:xfrm>
        </p:spPr>
      </p:pic>
      <p:pic>
        <p:nvPicPr>
          <p:cNvPr id="7" name="Picture 6">
            <a:extLst>
              <a:ext uri="{FF2B5EF4-FFF2-40B4-BE49-F238E27FC236}">
                <a16:creationId xmlns:a16="http://schemas.microsoft.com/office/drawing/2014/main" id="{9375F78B-C3A7-0F11-A31D-F43CDD43F03A}"/>
              </a:ext>
            </a:extLst>
          </p:cNvPr>
          <p:cNvPicPr>
            <a:picLocks noChangeAspect="1"/>
          </p:cNvPicPr>
          <p:nvPr/>
        </p:nvPicPr>
        <p:blipFill rotWithShape="1">
          <a:blip r:embed="rId3"/>
          <a:srcRect r="25905"/>
          <a:stretch/>
        </p:blipFill>
        <p:spPr>
          <a:xfrm>
            <a:off x="4975668" y="1373188"/>
            <a:ext cx="4158807" cy="4697412"/>
          </a:xfrm>
          <a:prstGeom prst="rect">
            <a:avLst/>
          </a:prstGeom>
        </p:spPr>
      </p:pic>
    </p:spTree>
    <p:extLst>
      <p:ext uri="{BB962C8B-B14F-4D97-AF65-F5344CB8AC3E}">
        <p14:creationId xmlns:p14="http://schemas.microsoft.com/office/powerpoint/2010/main" val="34808532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203</TotalTime>
  <Words>934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Roboto</vt:lpstr>
      <vt:lpstr>Söhne</vt:lpstr>
      <vt:lpstr>Trebuchet MS</vt:lpstr>
      <vt:lpstr>Wingdings</vt:lpstr>
      <vt:lpstr>Wingdings 3</vt:lpstr>
      <vt:lpstr>Facet</vt:lpstr>
      <vt:lpstr>BI-DIRECTIONAL COUNTER Using 8051 Microcontroller</vt:lpstr>
      <vt:lpstr>                       CONTENTS</vt:lpstr>
      <vt:lpstr>                 INTRODUCTION</vt:lpstr>
      <vt:lpstr>                           WORKING</vt:lpstr>
      <vt:lpstr>   COMPONENTS AND SOFTWARE USED</vt:lpstr>
      <vt:lpstr>                    BLOCK DIAGRAM</vt:lpstr>
      <vt:lpstr>                        DESCRIPTION</vt:lpstr>
      <vt:lpstr>                   CIRCUIT DIAGRAM</vt:lpstr>
      <vt:lpstr>                              CODE</vt:lpstr>
      <vt:lpstr>                              CODE</vt:lpstr>
      <vt:lpstr>                         SIMULATION</vt:lpstr>
      <vt:lpstr>      FUTURE SCOPE AND WORK </vt:lpstr>
      <vt:lpstr>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VISITOR COUNTER Using 8051 microcontroller</dc:title>
  <dc:creator>deep</dc:creator>
  <cp:lastModifiedBy>VINEET CHAURASIA - 210907338</cp:lastModifiedBy>
  <cp:revision>16</cp:revision>
  <dcterms:created xsi:type="dcterms:W3CDTF">2023-10-09T12:20:58Z</dcterms:created>
  <dcterms:modified xsi:type="dcterms:W3CDTF">2023-11-21T03:54:36Z</dcterms:modified>
</cp:coreProperties>
</file>