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7"/>
    <p:restoredTop sz="96405"/>
  </p:normalViewPr>
  <p:slideViewPr>
    <p:cSldViewPr snapToGrid="0" snapToObjects="1">
      <p:cViewPr varScale="1">
        <p:scale>
          <a:sx n="107" d="100"/>
          <a:sy n="107" d="100"/>
        </p:scale>
        <p:origin x="4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857C8F-524C-8C4A-97A8-DE4E1138171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EC6D48-C5DD-3247-B9F4-53939DA4A9A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9830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7C8F-524C-8C4A-97A8-DE4E1138171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6D48-C5DD-3247-B9F4-53939DA4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7C8F-524C-8C4A-97A8-DE4E1138171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6D48-C5DD-3247-B9F4-53939DA4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7C8F-524C-8C4A-97A8-DE4E1138171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6D48-C5DD-3247-B9F4-53939DA4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857C8F-524C-8C4A-97A8-DE4E1138171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EC6D48-C5DD-3247-B9F4-53939DA4A9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019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7C8F-524C-8C4A-97A8-DE4E1138171D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6D48-C5DD-3247-B9F4-53939DA4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7C8F-524C-8C4A-97A8-DE4E1138171D}" type="datetimeFigureOut">
              <a:rPr lang="en-US" smtClean="0"/>
              <a:t>8/1/20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6D48-C5DD-3247-B9F4-53939DA4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7C8F-524C-8C4A-97A8-DE4E1138171D}" type="datetimeFigureOut">
              <a:rPr lang="en-US" smtClean="0"/>
              <a:t>8/1/20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6D48-C5DD-3247-B9F4-53939DA4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7C8F-524C-8C4A-97A8-DE4E1138171D}" type="datetimeFigureOut">
              <a:rPr lang="en-US" smtClean="0"/>
              <a:t>8/1/20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6D48-C5DD-3247-B9F4-53939DA4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4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857C8F-524C-8C4A-97A8-DE4E1138171D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EC6D48-C5DD-3247-B9F4-53939DA4A9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109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857C8F-524C-8C4A-97A8-DE4E1138171D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EC6D48-C5DD-3247-B9F4-53939DA4A9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270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0857C8F-524C-8C4A-97A8-DE4E1138171D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EC6D48-C5DD-3247-B9F4-53939DA4A9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27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7700-FE4C-7040-82C2-3C5BBCD73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C4B93-4ADA-A746-B943-DF3C9093B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 </a:t>
            </a:r>
            <a:r>
              <a:rPr lang="en-US" dirty="0" err="1"/>
              <a:t>Anugu</a:t>
            </a:r>
            <a:r>
              <a:rPr lang="en-US" dirty="0"/>
              <a:t> Vineeth Reddy</a:t>
            </a:r>
          </a:p>
          <a:p>
            <a:pPr algn="r"/>
            <a:r>
              <a:rPr lang="en-US" dirty="0"/>
              <a:t>Guru Nanak Institute of Technology</a:t>
            </a:r>
          </a:p>
          <a:p>
            <a:pPr algn="r"/>
            <a:r>
              <a:rPr lang="en-US" dirty="0"/>
              <a:t>Group 20</a:t>
            </a:r>
          </a:p>
        </p:txBody>
      </p:sp>
    </p:spTree>
    <p:extLst>
      <p:ext uri="{BB962C8B-B14F-4D97-AF65-F5344CB8AC3E}">
        <p14:creationId xmlns:p14="http://schemas.microsoft.com/office/powerpoint/2010/main" val="427914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388D-7891-124C-A2F5-BAD4CF76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07" y="231228"/>
            <a:ext cx="9848193" cy="15870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dictionary for the possible “slang words” or possible errors.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226F-3239-D94A-A3BE-B1149DCF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8289"/>
            <a:ext cx="9848192" cy="3993931"/>
          </a:xfrm>
        </p:spPr>
        <p:txBody>
          <a:bodyPr/>
          <a:lstStyle/>
          <a:p>
            <a:r>
              <a:rPr lang="en-US" dirty="0"/>
              <a:t>While writing a review people are likely to use slang words or end up making grammatical or spelling mistakes in their sentences.</a:t>
            </a:r>
          </a:p>
          <a:p>
            <a:r>
              <a:rPr lang="en-US" dirty="0"/>
              <a:t>So I have created a new dictionary with list of possible errors a person might do in their text and what the actual word might be. </a:t>
            </a:r>
          </a:p>
          <a:p>
            <a:pPr marL="0" indent="0">
              <a:buNone/>
            </a:pPr>
            <a:r>
              <a:rPr lang="en-US" dirty="0"/>
              <a:t>	Ex: </a:t>
            </a:r>
            <a:r>
              <a:rPr lang="en-IN" dirty="0"/>
              <a:t>disappointment -&gt; disappointment</a:t>
            </a:r>
            <a:endParaRPr lang="en-US" dirty="0"/>
          </a:p>
          <a:p>
            <a:r>
              <a:rPr lang="en-US" dirty="0"/>
              <a:t>Because if the word is important in predicting the output and that word does not pass to the bag of words then the prediction might be flawed.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EE6F9-EA88-4444-A639-E2B444C7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96" y="4874611"/>
            <a:ext cx="10363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4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63EA-CDE4-1640-AF63-BED1566D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3041"/>
            <a:ext cx="9601200" cy="10799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the stop words list.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C1BD-CD5E-9C40-94CE-50788EFB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0633"/>
            <a:ext cx="10326414" cy="4774325"/>
          </a:xfrm>
        </p:spPr>
        <p:txBody>
          <a:bodyPr/>
          <a:lstStyle/>
          <a:p>
            <a:r>
              <a:rPr lang="en-US" dirty="0"/>
              <a:t>Sometime the default list of </a:t>
            </a:r>
            <a:r>
              <a:rPr lang="en-US" dirty="0" err="1"/>
              <a:t>stopwords</a:t>
            </a:r>
            <a:r>
              <a:rPr lang="en-US" dirty="0"/>
              <a:t> might contain import words like “no”, “not” and others which might be important part of the prediction.</a:t>
            </a:r>
          </a:p>
          <a:p>
            <a:pPr marL="0" indent="0">
              <a:buNone/>
            </a:pPr>
            <a:r>
              <a:rPr lang="en-US" dirty="0"/>
              <a:t>	Ex: I do not love it -&gt; I do love it.</a:t>
            </a:r>
          </a:p>
          <a:p>
            <a:r>
              <a:rPr lang="en-US" dirty="0"/>
              <a:t>Both the above statements are contradicting and the only difference in the statements is the word ‘not’.</a:t>
            </a:r>
          </a:p>
          <a:p>
            <a:r>
              <a:rPr lang="en-US" dirty="0"/>
              <a:t>Hence making sure that the right words are present in the stop words list is pretty important.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BD9EA-7A77-B045-A3FA-6FF7982C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176" y="4277492"/>
            <a:ext cx="4343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F098-CC69-5F4E-BC5F-0C49E35E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370490"/>
            <a:ext cx="9561787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best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value for the PCA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DD22B-52E8-B74E-BB90-13EF6FCF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681656"/>
            <a:ext cx="10202917" cy="45930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best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we might have to plot the graph of the eigen values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us to understand clearly what value would be the right fit for out given data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F8F31-BCC7-1842-BD39-EFD88722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4" y="2647712"/>
            <a:ext cx="4870979" cy="42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7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DE02-2DB4-B142-9DC6-B2F8EF08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414" y="24765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various ‘</a:t>
            </a:r>
            <a:r>
              <a:rPr lang="en-IN" dirty="0"/>
              <a:t>kernel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of the SVM model.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F9E4-8413-EA47-A467-70B04F86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13" y="1844564"/>
            <a:ext cx="10673255" cy="456674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kernels to model a SVM algorithm.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Kernel(poly),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Kernel,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Basis Function (RBF),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RBF Kernel,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Kernel,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RBF Kernel etc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kernel for out dataset turned out to be ‘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00496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3C6F-4553-7B4D-8FB8-750697DC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07" y="231228"/>
            <a:ext cx="9848193" cy="1460938"/>
          </a:xfrm>
        </p:spPr>
        <p:txBody>
          <a:bodyPr/>
          <a:lstStyle/>
          <a:p>
            <a:pPr marL="457200" indent="-4572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test and training size of the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756F1-36B0-C249-A98D-870959EC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692166"/>
            <a:ext cx="10405241" cy="47191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the most comment training-test size ratio are 70-30 or 80-30.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because out dataset is huge with nearly 10000 reviews, A test size of 10 would give you a lot of reviews to check the accuracy of the model without overfitting.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in our model, I have used the ratio of 90-10.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A0110-D500-0548-80CA-880F4113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4003784"/>
            <a:ext cx="8102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6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3135-7AA5-BA40-BBFC-F1A9A916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9469"/>
            <a:ext cx="9601200" cy="1485900"/>
          </a:xfrm>
        </p:spPr>
        <p:txBody>
          <a:bodyPr/>
          <a:lstStyle/>
          <a:p>
            <a:r>
              <a:rPr lang="en-US" dirty="0"/>
              <a:t>Result.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63F4-668E-EB45-9468-2C75B686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638299"/>
            <a:ext cx="10560269" cy="48702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when I plotted the confusion matrix and have printed the accuracy score of my model, the outputs turned out to be: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 : 86%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84ACF-2B34-8040-AF78-BA542EF2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76" y="2674966"/>
            <a:ext cx="4839448" cy="41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6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870C-FBEB-B343-B7FE-6B18A6A0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746234"/>
            <a:ext cx="11466786" cy="6858000"/>
          </a:xfrm>
        </p:spPr>
        <p:txBody>
          <a:bodyPr>
            <a:normAutofit/>
          </a:bodyPr>
          <a:lstStyle/>
          <a:p>
            <a:pPr algn="ctr"/>
            <a:br>
              <a:rPr lang="en-US" sz="11500" dirty="0"/>
            </a:br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072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B378-78C8-B249-A706-628DD3B7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33552"/>
            <a:ext cx="9601200" cy="1485900"/>
          </a:xfrm>
        </p:spPr>
        <p:txBody>
          <a:bodyPr/>
          <a:lstStyle/>
          <a:p>
            <a:r>
              <a:rPr lang="en-US" dirty="0"/>
              <a:t>SVM(Support Vector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7BF4-240E-CC49-BC31-2155024F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3" y="1784620"/>
            <a:ext cx="10423634" cy="4296103"/>
          </a:xfrm>
        </p:spPr>
        <p:txBody>
          <a:bodyPr/>
          <a:lstStyle/>
          <a:p>
            <a:r>
              <a:rPr lang="en-US" dirty="0"/>
              <a:t>A support vector machine (SVM) is a supervised machine learning model that uses classification algorithms for two-group classification problems.</a:t>
            </a:r>
          </a:p>
          <a:p>
            <a:r>
              <a:rPr lang="en-US" dirty="0"/>
              <a:t>Support Vectors are the most extreme data points of one category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63A336-45CB-7245-8864-B01F71FBF3D9}"/>
              </a:ext>
            </a:extLst>
          </p:cNvPr>
          <p:cNvCxnSpPr/>
          <p:nvPr/>
        </p:nvCxnSpPr>
        <p:spPr>
          <a:xfrm flipV="1">
            <a:off x="3898424" y="3192633"/>
            <a:ext cx="0" cy="3564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4E7102-DD38-F14B-9863-EE255D209844}"/>
              </a:ext>
            </a:extLst>
          </p:cNvPr>
          <p:cNvCxnSpPr>
            <a:cxnSpLocks/>
          </p:cNvCxnSpPr>
          <p:nvPr/>
        </p:nvCxnSpPr>
        <p:spPr>
          <a:xfrm>
            <a:off x="3686389" y="6611694"/>
            <a:ext cx="46117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Quad 5">
            <a:extLst>
              <a:ext uri="{FF2B5EF4-FFF2-40B4-BE49-F238E27FC236}">
                <a16:creationId xmlns:a16="http://schemas.microsoft.com/office/drawing/2014/main" id="{B001FA88-5689-9F44-8724-C3E7B682AB54}"/>
              </a:ext>
            </a:extLst>
          </p:cNvPr>
          <p:cNvSpPr/>
          <p:nvPr/>
        </p:nvSpPr>
        <p:spPr>
          <a:xfrm>
            <a:off x="4531187" y="5413498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" name="Arrow: Quad 6">
            <a:extLst>
              <a:ext uri="{FF2B5EF4-FFF2-40B4-BE49-F238E27FC236}">
                <a16:creationId xmlns:a16="http://schemas.microsoft.com/office/drawing/2014/main" id="{0D00D2B1-6566-4D47-86A8-033C6B11C4DB}"/>
              </a:ext>
            </a:extLst>
          </p:cNvPr>
          <p:cNvSpPr/>
          <p:nvPr/>
        </p:nvSpPr>
        <p:spPr>
          <a:xfrm>
            <a:off x="5107673" y="5804645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Arrow: Quad 7">
            <a:extLst>
              <a:ext uri="{FF2B5EF4-FFF2-40B4-BE49-F238E27FC236}">
                <a16:creationId xmlns:a16="http://schemas.microsoft.com/office/drawing/2014/main" id="{E9BA540C-27D0-4C47-BE3A-0806A5D2B818}"/>
              </a:ext>
            </a:extLst>
          </p:cNvPr>
          <p:cNvSpPr/>
          <p:nvPr/>
        </p:nvSpPr>
        <p:spPr>
          <a:xfrm>
            <a:off x="4789619" y="5685271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9" name="Arrow: Quad 8">
            <a:extLst>
              <a:ext uri="{FF2B5EF4-FFF2-40B4-BE49-F238E27FC236}">
                <a16:creationId xmlns:a16="http://schemas.microsoft.com/office/drawing/2014/main" id="{99E0936F-A7E8-0643-AD37-7C5BDB88D94F}"/>
              </a:ext>
            </a:extLst>
          </p:cNvPr>
          <p:cNvSpPr/>
          <p:nvPr/>
        </p:nvSpPr>
        <p:spPr>
          <a:xfrm>
            <a:off x="4879065" y="5352411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0" name="Arrow: Quad 9">
            <a:extLst>
              <a:ext uri="{FF2B5EF4-FFF2-40B4-BE49-F238E27FC236}">
                <a16:creationId xmlns:a16="http://schemas.microsoft.com/office/drawing/2014/main" id="{B8EF53C8-8D2C-1944-A9F3-AA1A14BDE275}"/>
              </a:ext>
            </a:extLst>
          </p:cNvPr>
          <p:cNvSpPr/>
          <p:nvPr/>
        </p:nvSpPr>
        <p:spPr>
          <a:xfrm>
            <a:off x="5226943" y="5239971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1" name="Arrow: Quad 10">
            <a:extLst>
              <a:ext uri="{FF2B5EF4-FFF2-40B4-BE49-F238E27FC236}">
                <a16:creationId xmlns:a16="http://schemas.microsoft.com/office/drawing/2014/main" id="{B0BF5207-49D9-2C41-9D3D-6A6094EA1A00}"/>
              </a:ext>
            </a:extLst>
          </p:cNvPr>
          <p:cNvSpPr/>
          <p:nvPr/>
        </p:nvSpPr>
        <p:spPr>
          <a:xfrm>
            <a:off x="4855872" y="608263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2" name="Arrow: Quad 11">
            <a:extLst>
              <a:ext uri="{FF2B5EF4-FFF2-40B4-BE49-F238E27FC236}">
                <a16:creationId xmlns:a16="http://schemas.microsoft.com/office/drawing/2014/main" id="{1B1A7BF1-3E50-034F-9367-1392CDDA878B}"/>
              </a:ext>
            </a:extLst>
          </p:cNvPr>
          <p:cNvSpPr/>
          <p:nvPr/>
        </p:nvSpPr>
        <p:spPr>
          <a:xfrm>
            <a:off x="5336266" y="5565276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30092CC6-AE35-F544-ABDF-2BA8A0995234}"/>
              </a:ext>
            </a:extLst>
          </p:cNvPr>
          <p:cNvSpPr/>
          <p:nvPr/>
        </p:nvSpPr>
        <p:spPr>
          <a:xfrm>
            <a:off x="5488666" y="5831044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4" name="Arrow: Quad 13">
            <a:extLst>
              <a:ext uri="{FF2B5EF4-FFF2-40B4-BE49-F238E27FC236}">
                <a16:creationId xmlns:a16="http://schemas.microsoft.com/office/drawing/2014/main" id="{47B7FDF3-1C47-A54C-9EA5-66372B056C82}"/>
              </a:ext>
            </a:extLst>
          </p:cNvPr>
          <p:cNvSpPr/>
          <p:nvPr/>
        </p:nvSpPr>
        <p:spPr>
          <a:xfrm>
            <a:off x="6562105" y="4067428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Arrow: Quad 14">
            <a:extLst>
              <a:ext uri="{FF2B5EF4-FFF2-40B4-BE49-F238E27FC236}">
                <a16:creationId xmlns:a16="http://schemas.microsoft.com/office/drawing/2014/main" id="{860E3869-590E-E44A-A7B6-CD044703C669}"/>
              </a:ext>
            </a:extLst>
          </p:cNvPr>
          <p:cNvSpPr/>
          <p:nvPr/>
        </p:nvSpPr>
        <p:spPr>
          <a:xfrm>
            <a:off x="7138591" y="4458575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Quad 15">
            <a:extLst>
              <a:ext uri="{FF2B5EF4-FFF2-40B4-BE49-F238E27FC236}">
                <a16:creationId xmlns:a16="http://schemas.microsoft.com/office/drawing/2014/main" id="{B5FF495D-98DD-E04C-B9F6-5235E372943A}"/>
              </a:ext>
            </a:extLst>
          </p:cNvPr>
          <p:cNvSpPr/>
          <p:nvPr/>
        </p:nvSpPr>
        <p:spPr>
          <a:xfrm>
            <a:off x="6820537" y="4339201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Arrow: Quad 16">
            <a:extLst>
              <a:ext uri="{FF2B5EF4-FFF2-40B4-BE49-F238E27FC236}">
                <a16:creationId xmlns:a16="http://schemas.microsoft.com/office/drawing/2014/main" id="{BEEF0E88-9D6F-8A49-B1F4-C3477CF91420}"/>
              </a:ext>
            </a:extLst>
          </p:cNvPr>
          <p:cNvSpPr/>
          <p:nvPr/>
        </p:nvSpPr>
        <p:spPr>
          <a:xfrm>
            <a:off x="6909983" y="4006341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Quad 17">
            <a:extLst>
              <a:ext uri="{FF2B5EF4-FFF2-40B4-BE49-F238E27FC236}">
                <a16:creationId xmlns:a16="http://schemas.microsoft.com/office/drawing/2014/main" id="{0560DB89-1F59-7D47-B318-772C26C3A65C}"/>
              </a:ext>
            </a:extLst>
          </p:cNvPr>
          <p:cNvSpPr/>
          <p:nvPr/>
        </p:nvSpPr>
        <p:spPr>
          <a:xfrm>
            <a:off x="7257861" y="3893901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Arrow: Quad 18">
            <a:extLst>
              <a:ext uri="{FF2B5EF4-FFF2-40B4-BE49-F238E27FC236}">
                <a16:creationId xmlns:a16="http://schemas.microsoft.com/office/drawing/2014/main" id="{18F5459F-76FD-0A45-886E-2D8F78F25B5C}"/>
              </a:ext>
            </a:extLst>
          </p:cNvPr>
          <p:cNvSpPr/>
          <p:nvPr/>
        </p:nvSpPr>
        <p:spPr>
          <a:xfrm>
            <a:off x="6886790" y="4736564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Arrow: Quad 19">
            <a:extLst>
              <a:ext uri="{FF2B5EF4-FFF2-40B4-BE49-F238E27FC236}">
                <a16:creationId xmlns:a16="http://schemas.microsoft.com/office/drawing/2014/main" id="{E2BD6181-E042-5F46-8D87-32E02830A955}"/>
              </a:ext>
            </a:extLst>
          </p:cNvPr>
          <p:cNvSpPr/>
          <p:nvPr/>
        </p:nvSpPr>
        <p:spPr>
          <a:xfrm>
            <a:off x="7367184" y="4219206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Arrow: Quad 20">
            <a:extLst>
              <a:ext uri="{FF2B5EF4-FFF2-40B4-BE49-F238E27FC236}">
                <a16:creationId xmlns:a16="http://schemas.microsoft.com/office/drawing/2014/main" id="{C3A3805A-A40F-C749-853E-805910CFAC74}"/>
              </a:ext>
            </a:extLst>
          </p:cNvPr>
          <p:cNvSpPr/>
          <p:nvPr/>
        </p:nvSpPr>
        <p:spPr>
          <a:xfrm>
            <a:off x="7519584" y="4484974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2" name="Arrow: Quad 26">
            <a:extLst>
              <a:ext uri="{FF2B5EF4-FFF2-40B4-BE49-F238E27FC236}">
                <a16:creationId xmlns:a16="http://schemas.microsoft.com/office/drawing/2014/main" id="{4127CB89-6948-C844-AFFB-0FBD514F33DD}"/>
              </a:ext>
            </a:extLst>
          </p:cNvPr>
          <p:cNvSpPr/>
          <p:nvPr/>
        </p:nvSpPr>
        <p:spPr>
          <a:xfrm>
            <a:off x="5680844" y="5279651"/>
            <a:ext cx="278294" cy="252000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3" name="Arrow: Quad 27">
            <a:extLst>
              <a:ext uri="{FF2B5EF4-FFF2-40B4-BE49-F238E27FC236}">
                <a16:creationId xmlns:a16="http://schemas.microsoft.com/office/drawing/2014/main" id="{09FCAA35-2E97-124A-80E2-F5B557D2BC46}"/>
              </a:ext>
            </a:extLst>
          </p:cNvPr>
          <p:cNvSpPr/>
          <p:nvPr/>
        </p:nvSpPr>
        <p:spPr>
          <a:xfrm>
            <a:off x="6674884" y="4890184"/>
            <a:ext cx="278294" cy="252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2013EA-BF38-6C43-B811-6D1C4B43426E}"/>
              </a:ext>
            </a:extLst>
          </p:cNvPr>
          <p:cNvCxnSpPr>
            <a:cxnSpLocks/>
          </p:cNvCxnSpPr>
          <p:nvPr/>
        </p:nvCxnSpPr>
        <p:spPr>
          <a:xfrm flipH="1" flipV="1">
            <a:off x="5067913" y="3535259"/>
            <a:ext cx="2147173" cy="2899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BB6297-98BF-3742-87B0-869FBB797EE1}"/>
              </a:ext>
            </a:extLst>
          </p:cNvPr>
          <p:cNvCxnSpPr>
            <a:cxnSpLocks/>
          </p:cNvCxnSpPr>
          <p:nvPr/>
        </p:nvCxnSpPr>
        <p:spPr>
          <a:xfrm flipV="1">
            <a:off x="5901082" y="5044190"/>
            <a:ext cx="318023" cy="2888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329602-2051-7440-9FF3-24EBF419DC72}"/>
              </a:ext>
            </a:extLst>
          </p:cNvPr>
          <p:cNvCxnSpPr>
            <a:cxnSpLocks/>
          </p:cNvCxnSpPr>
          <p:nvPr/>
        </p:nvCxnSpPr>
        <p:spPr>
          <a:xfrm flipV="1">
            <a:off x="6430854" y="5051448"/>
            <a:ext cx="318023" cy="288887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E68A75-383E-FF4F-8E1F-CE47FC67C78C}"/>
              </a:ext>
            </a:extLst>
          </p:cNvPr>
          <p:cNvCxnSpPr>
            <a:cxnSpLocks/>
          </p:cNvCxnSpPr>
          <p:nvPr/>
        </p:nvCxnSpPr>
        <p:spPr>
          <a:xfrm flipH="1" flipV="1">
            <a:off x="4746543" y="3735961"/>
            <a:ext cx="2083914" cy="280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29FF7A-DD6D-E047-9C84-7A95FC37F0D5}"/>
              </a:ext>
            </a:extLst>
          </p:cNvPr>
          <p:cNvCxnSpPr>
            <a:cxnSpLocks/>
          </p:cNvCxnSpPr>
          <p:nvPr/>
        </p:nvCxnSpPr>
        <p:spPr>
          <a:xfrm flipH="1" flipV="1">
            <a:off x="5385967" y="3325709"/>
            <a:ext cx="2126666" cy="286910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9871A5-2C3F-5F4F-907B-7F3498385C81}"/>
              </a:ext>
            </a:extLst>
          </p:cNvPr>
          <p:cNvCxnSpPr>
            <a:cxnSpLocks/>
          </p:cNvCxnSpPr>
          <p:nvPr/>
        </p:nvCxnSpPr>
        <p:spPr>
          <a:xfrm>
            <a:off x="2804267" y="4690235"/>
            <a:ext cx="3154871" cy="124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38A5F9-6270-1848-9380-4B4BB920E5C0}"/>
              </a:ext>
            </a:extLst>
          </p:cNvPr>
          <p:cNvCxnSpPr>
            <a:cxnSpLocks/>
          </p:cNvCxnSpPr>
          <p:nvPr/>
        </p:nvCxnSpPr>
        <p:spPr>
          <a:xfrm flipV="1">
            <a:off x="4746543" y="3325709"/>
            <a:ext cx="639424" cy="410252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2C3BA6-AB4A-6940-950C-CAB584F03D9C}"/>
              </a:ext>
            </a:extLst>
          </p:cNvPr>
          <p:cNvSpPr txBox="1"/>
          <p:nvPr/>
        </p:nvSpPr>
        <p:spPr>
          <a:xfrm>
            <a:off x="8092138" y="5692544"/>
            <a:ext cx="1260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Support Vectors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B19728-01B1-1849-A94B-D463BAFC2272}"/>
              </a:ext>
            </a:extLst>
          </p:cNvPr>
          <p:cNvCxnSpPr>
            <a:cxnSpLocks/>
          </p:cNvCxnSpPr>
          <p:nvPr/>
        </p:nvCxnSpPr>
        <p:spPr>
          <a:xfrm flipH="1" flipV="1">
            <a:off x="6909983" y="5092097"/>
            <a:ext cx="1244067" cy="71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5B292A-B46A-7341-88AC-78EF6426364E}"/>
              </a:ext>
            </a:extLst>
          </p:cNvPr>
          <p:cNvCxnSpPr>
            <a:cxnSpLocks/>
          </p:cNvCxnSpPr>
          <p:nvPr/>
        </p:nvCxnSpPr>
        <p:spPr>
          <a:xfrm flipH="1" flipV="1">
            <a:off x="5909438" y="5486698"/>
            <a:ext cx="2242619" cy="31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D11334-3C73-4448-BE78-2535D96822BF}"/>
              </a:ext>
            </a:extLst>
          </p:cNvPr>
          <p:cNvCxnSpPr>
            <a:cxnSpLocks/>
          </p:cNvCxnSpPr>
          <p:nvPr/>
        </p:nvCxnSpPr>
        <p:spPr>
          <a:xfrm flipH="1">
            <a:off x="5925555" y="3509511"/>
            <a:ext cx="926289" cy="50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9D2E4-5142-B047-A7EF-3E8D056D8AAC}"/>
              </a:ext>
            </a:extLst>
          </p:cNvPr>
          <p:cNvCxnSpPr>
            <a:cxnSpLocks/>
          </p:cNvCxnSpPr>
          <p:nvPr/>
        </p:nvCxnSpPr>
        <p:spPr>
          <a:xfrm flipV="1">
            <a:off x="6018761" y="5941955"/>
            <a:ext cx="304305" cy="49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5438B8-9304-7745-B54A-EDF085E0A556}"/>
              </a:ext>
            </a:extLst>
          </p:cNvPr>
          <p:cNvCxnSpPr>
            <a:cxnSpLocks/>
          </p:cNvCxnSpPr>
          <p:nvPr/>
        </p:nvCxnSpPr>
        <p:spPr>
          <a:xfrm>
            <a:off x="4881402" y="3667418"/>
            <a:ext cx="1" cy="74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B794AF-5025-7A4C-B82C-1B2F650668CB}"/>
              </a:ext>
            </a:extLst>
          </p:cNvPr>
          <p:cNvSpPr txBox="1"/>
          <p:nvPr/>
        </p:nvSpPr>
        <p:spPr>
          <a:xfrm>
            <a:off x="6813398" y="3377790"/>
            <a:ext cx="148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Positive Hyperplane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A33245-1F54-9E48-B361-781264265899}"/>
              </a:ext>
            </a:extLst>
          </p:cNvPr>
          <p:cNvSpPr txBox="1"/>
          <p:nvPr/>
        </p:nvSpPr>
        <p:spPr>
          <a:xfrm>
            <a:off x="5209238" y="6356340"/>
            <a:ext cx="153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Negative Hyperplane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B03575-F0C8-7446-9719-1C46ED9CF22E}"/>
              </a:ext>
            </a:extLst>
          </p:cNvPr>
          <p:cNvSpPr txBox="1"/>
          <p:nvPr/>
        </p:nvSpPr>
        <p:spPr>
          <a:xfrm>
            <a:off x="4481471" y="4379210"/>
            <a:ext cx="1260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Maximum margin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68FED-177B-B643-8AB2-AE2FF0E317AF}"/>
              </a:ext>
            </a:extLst>
          </p:cNvPr>
          <p:cNvSpPr txBox="1"/>
          <p:nvPr/>
        </p:nvSpPr>
        <p:spPr>
          <a:xfrm>
            <a:off x="779301" y="4366856"/>
            <a:ext cx="224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Maximum margin hyperplane</a:t>
            </a:r>
          </a:p>
          <a:p>
            <a:r>
              <a:rPr lang="en-IN" sz="1200" dirty="0"/>
              <a:t>(maximum margin classifier)</a:t>
            </a:r>
          </a:p>
        </p:txBody>
      </p:sp>
    </p:spTree>
    <p:extLst>
      <p:ext uri="{BB962C8B-B14F-4D97-AF65-F5344CB8AC3E}">
        <p14:creationId xmlns:p14="http://schemas.microsoft.com/office/powerpoint/2010/main" val="24020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38" grpId="0"/>
      <p:bldP spid="39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909C-7F68-9B47-8F3D-9DB51F95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65082"/>
            <a:ext cx="9601200" cy="911773"/>
          </a:xfrm>
        </p:spPr>
        <p:txBody>
          <a:bodyPr/>
          <a:lstStyle/>
          <a:p>
            <a:r>
              <a:rPr lang="en-US" dirty="0"/>
              <a:t>SVM(Support Vector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0205-5CC9-E947-A0C6-76B777A4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10389476" cy="47546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are generally used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 Detection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HandWriting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images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satellite data like SAR data using supervised SVM.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noted that SVM is a Linear Classification algorithm.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classification model can be checked using Confusion matrix and Accuracy Scores.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8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A86C-0215-654A-8345-62A630E3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9469"/>
            <a:ext cx="9525000" cy="1048407"/>
          </a:xfrm>
        </p:spPr>
        <p:txBody>
          <a:bodyPr/>
          <a:lstStyle/>
          <a:p>
            <a:r>
              <a:rPr lang="en-US" dirty="0"/>
              <a:t>PCA(Principal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6BA7-DC1C-254F-9BB6-DFFF0345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76" y="1639614"/>
            <a:ext cx="9574924" cy="4227786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is a method to project data in a higher dimensional space into a lower dimensional space by maximizing the variance of each dimension.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algorithms are generally useful as visualizing data with a higher dimension is much harder than visualizing lower dimensional data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 is mostly used as a tool in exploratory data analysis and for making predictive models.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can be used for: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filtering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predictions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I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data analysis</a:t>
            </a:r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6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685D-BF4A-A14E-9B42-FF05DFE6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33552"/>
            <a:ext cx="9601200" cy="85922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Problem 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F192-A840-7041-BD6D-FCFAD25F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92166"/>
            <a:ext cx="10423634" cy="507649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SVM, KNN and SVM with PCA Machine Learning classification models to predict the output of the given data set.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the models plot the confusion matrix and print the accuracy score.</a:t>
            </a:r>
          </a:p>
        </p:txBody>
      </p:sp>
    </p:spTree>
    <p:extLst>
      <p:ext uri="{BB962C8B-B14F-4D97-AF65-F5344CB8AC3E}">
        <p14:creationId xmlns:p14="http://schemas.microsoft.com/office/powerpoint/2010/main" val="53723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B1CB-C990-3C40-B752-1D17D126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2531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6E1F-A058-6243-AC9F-BE12F919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71" y="1638300"/>
            <a:ext cx="10179269" cy="453127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 consists of 2 parameters: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is the actual review that we need to work on, this acts as the input variable in our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consists of 0’s or 1’s against each review. 0 indicates a bad review and 1 implies that the review is positive.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data set will be “.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file.</a:t>
            </a:r>
          </a:p>
        </p:txBody>
      </p:sp>
    </p:spTree>
    <p:extLst>
      <p:ext uri="{BB962C8B-B14F-4D97-AF65-F5344CB8AC3E}">
        <p14:creationId xmlns:p14="http://schemas.microsoft.com/office/powerpoint/2010/main" val="352209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5A75-E752-4E49-BB43-95D7B340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/>
          <a:lstStyle/>
          <a:p>
            <a:r>
              <a:rPr lang="en-US" dirty="0"/>
              <a:t>Approach used for SVM with PCA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D071-2E83-1842-980F-8AB8DECE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503" y="1345324"/>
            <a:ext cx="10930759" cy="517109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SVM with PCA model, the following steps are considered.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dataset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Algorithm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best fit for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Refitting Input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after PCA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into training and test samples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the predictors and target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upport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achine and fitting the training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classes for test set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actual classes and predictions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accuracy of the predictions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4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7A69-DECC-CD47-BC35-BA686437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US" dirty="0"/>
              <a:t>Approach used for SVM with PCA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B4C1-DDD3-E444-9373-83749EEC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33550"/>
            <a:ext cx="10599683" cy="48768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Algorithm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step 2 include steps like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all the necessary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dataset which is in the TSV format into pandas data frame.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boundary between separate, independent regions in plain text or other data streams. 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  <a:p>
            <a:pPr marL="457200" lvl="0" indent="-457200">
              <a:buFont typeface="+mj-lt"/>
              <a:buAutoNum type="arabicPeriod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final list of words that pass through our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(RE) , Stop words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1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D360-AF14-6647-B0AB-82DBD2FD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2243"/>
            <a:ext cx="10476186" cy="1570640"/>
          </a:xfrm>
        </p:spPr>
        <p:txBody>
          <a:bodyPr/>
          <a:lstStyle/>
          <a:p>
            <a:r>
              <a:rPr lang="en-US" dirty="0"/>
              <a:t>To enhance the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BA78-36F2-B243-8630-E6E8F79B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97270"/>
            <a:ext cx="10476185" cy="480454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overall accuracy of the model, few extra steps and alterations were required like: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dictionary for the possible “slang words” or possible errors.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the stop words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best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value for the PCA.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various ‘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of the SVM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test and training size of the data.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297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{5A644EB9-C3E5-1E46-A600-3FE46728B404}tf10001072</Template>
  <TotalTime>70</TotalTime>
  <Words>812</Words>
  <Application>Microsoft Macintosh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Franklin Gothic Book</vt:lpstr>
      <vt:lpstr>Times New Roman</vt:lpstr>
      <vt:lpstr>Crop</vt:lpstr>
      <vt:lpstr>Svm with pca </vt:lpstr>
      <vt:lpstr>SVM(Support Vector Machine)</vt:lpstr>
      <vt:lpstr>SVM(Support Vector Machine)</vt:lpstr>
      <vt:lpstr>PCA(Principal Component Analysis</vt:lpstr>
      <vt:lpstr>Problem Given</vt:lpstr>
      <vt:lpstr>Data Set</vt:lpstr>
      <vt:lpstr>Approach used for SVM with PCA model</vt:lpstr>
      <vt:lpstr>Approach used for SVM with PCA model</vt:lpstr>
      <vt:lpstr>To enhance the accuracy</vt:lpstr>
      <vt:lpstr>Creating a new dictionary for the possible “slang words” or possible errors. </vt:lpstr>
      <vt:lpstr>Updating the stop words list. </vt:lpstr>
      <vt:lpstr>Finding the best ‘n_estimator’ value for the PCA</vt:lpstr>
      <vt:lpstr>Checking various ‘kernel’ of the SVM model. </vt:lpstr>
      <vt:lpstr>Changing the test and training size of the data.</vt:lpstr>
      <vt:lpstr>Result.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with pca </dc:title>
  <dc:creator>Microsoft Office User</dc:creator>
  <cp:lastModifiedBy>Microsoft Office User</cp:lastModifiedBy>
  <cp:revision>8</cp:revision>
  <dcterms:created xsi:type="dcterms:W3CDTF">2020-07-31T14:51:04Z</dcterms:created>
  <dcterms:modified xsi:type="dcterms:W3CDTF">2020-08-01T04:14:11Z</dcterms:modified>
</cp:coreProperties>
</file>