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E52"/>
    <a:srgbClr val="F8FAEF"/>
    <a:srgbClr val="F6EDCE"/>
    <a:srgbClr val="FF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9"/>
          <p:cNvGrpSpPr/>
          <p:nvPr/>
        </p:nvGrpSpPr>
        <p:grpSpPr>
          <a:xfrm>
            <a:off x="1383665" y="751205"/>
            <a:ext cx="9424035" cy="5723255"/>
            <a:chOff x="2151" y="70"/>
            <a:chExt cx="14841" cy="9013"/>
          </a:xfrm>
        </p:grpSpPr>
        <p:sp>
          <p:nvSpPr>
            <p:cNvPr id="1048725" name="Flowchart: Decision 4"/>
            <p:cNvSpPr/>
            <p:nvPr/>
          </p:nvSpPr>
          <p:spPr>
            <a:xfrm>
              <a:off x="7939" y="70"/>
              <a:ext cx="3322" cy="2654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Oval 8"/>
            <p:cNvSpPr/>
            <p:nvPr/>
          </p:nvSpPr>
          <p:spPr>
            <a:xfrm>
              <a:off x="11142" y="1338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Oval 9"/>
            <p:cNvSpPr/>
            <p:nvPr/>
          </p:nvSpPr>
          <p:spPr>
            <a:xfrm>
              <a:off x="7939" y="1338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Bent-Up Arrow 12"/>
            <p:cNvSpPr/>
            <p:nvPr/>
          </p:nvSpPr>
          <p:spPr>
            <a:xfrm rot="10800000">
              <a:off x="3722" y="1354"/>
              <a:ext cx="4265" cy="1612"/>
            </a:xfrm>
            <a:prstGeom prst="bentUpArrow">
              <a:avLst>
                <a:gd name="adj1" fmla="val 2874"/>
                <a:gd name="adj2" fmla="val 5404"/>
                <a:gd name="adj3" fmla="val 149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Bent-Up Arrow 13"/>
            <p:cNvSpPr/>
            <p:nvPr/>
          </p:nvSpPr>
          <p:spPr>
            <a:xfrm rot="10800000" flipH="1">
              <a:off x="11142" y="1354"/>
              <a:ext cx="4265" cy="1612"/>
            </a:xfrm>
            <a:prstGeom prst="bentUpArrow">
              <a:avLst>
                <a:gd name="adj1" fmla="val 2874"/>
                <a:gd name="adj2" fmla="val 5404"/>
                <a:gd name="adj3" fmla="val 149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Text Box 14"/>
            <p:cNvSpPr txBox="1"/>
            <p:nvPr/>
          </p:nvSpPr>
          <p:spPr>
            <a:xfrm>
              <a:off x="4749" y="608"/>
              <a:ext cx="167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400">
                  <a:latin typeface="Agency FB" panose="020B0503020202020204" charset="0"/>
                  <a:cs typeface="Agency FB" panose="020B0503020202020204" charset="0"/>
                </a:rPr>
                <a:t>Yes</a:t>
              </a:r>
            </a:p>
          </p:txBody>
        </p:sp>
        <p:sp>
          <p:nvSpPr>
            <p:cNvPr id="1048733" name="Text Box 15"/>
            <p:cNvSpPr txBox="1"/>
            <p:nvPr/>
          </p:nvSpPr>
          <p:spPr>
            <a:xfrm>
              <a:off x="12285" y="629"/>
              <a:ext cx="167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400">
                  <a:latin typeface="Agency FB" panose="020B0503020202020204" charset="0"/>
                  <a:cs typeface="Agency FB" panose="020B0503020202020204" charset="0"/>
                </a:rPr>
                <a:t>No</a:t>
              </a:r>
            </a:p>
          </p:txBody>
        </p:sp>
        <p:sp>
          <p:nvSpPr>
            <p:cNvPr id="1048734" name="Rectangle 18"/>
            <p:cNvSpPr/>
            <p:nvPr/>
          </p:nvSpPr>
          <p:spPr>
            <a:xfrm>
              <a:off x="13652" y="2966"/>
              <a:ext cx="3340" cy="13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4"/>
            <p:cNvGrpSpPr/>
            <p:nvPr/>
          </p:nvGrpSpPr>
          <p:grpSpPr>
            <a:xfrm>
              <a:off x="2152" y="2939"/>
              <a:ext cx="3340" cy="1558"/>
              <a:chOff x="2151" y="2937"/>
              <a:chExt cx="3340" cy="1558"/>
            </a:xfrm>
          </p:grpSpPr>
          <p:sp>
            <p:nvSpPr>
              <p:cNvPr id="1048735" name="Rectangle 17"/>
              <p:cNvSpPr/>
              <p:nvPr/>
            </p:nvSpPr>
            <p:spPr>
              <a:xfrm>
                <a:off x="2151" y="2937"/>
                <a:ext cx="3340" cy="13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36" name="Text Box 19"/>
              <p:cNvSpPr txBox="1"/>
              <p:nvPr/>
            </p:nvSpPr>
            <p:spPr>
              <a:xfrm>
                <a:off x="2718" y="3231"/>
                <a:ext cx="2551" cy="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2400">
                    <a:latin typeface="Agency FB" panose="020B0503020202020204" charset="0"/>
                    <a:cs typeface="Agency FB" panose="020B0503020202020204" charset="0"/>
                  </a:rPr>
                  <a:t>Web Scraping</a:t>
                </a:r>
              </a:p>
            </p:txBody>
          </p:sp>
        </p:grpSp>
        <p:sp>
          <p:nvSpPr>
            <p:cNvPr id="1048737" name="Text Box 20"/>
            <p:cNvSpPr txBox="1"/>
            <p:nvPr/>
          </p:nvSpPr>
          <p:spPr>
            <a:xfrm>
              <a:off x="13964" y="3231"/>
              <a:ext cx="3028" cy="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400">
                  <a:latin typeface="Agency FB" panose="020B0503020202020204" charset="0"/>
                  <a:cs typeface="Agency FB" panose="020B0503020202020204" charset="0"/>
                </a:rPr>
                <a:t>Captcha appears</a:t>
              </a:r>
            </a:p>
          </p:txBody>
        </p:sp>
        <p:cxnSp>
          <p:nvCxnSpPr>
            <p:cNvPr id="3145738" name="Straight Arrow Connector 22"/>
            <p:cNvCxnSpPr/>
            <p:nvPr/>
          </p:nvCxnSpPr>
          <p:spPr>
            <a:xfrm>
              <a:off x="15319" y="4275"/>
              <a:ext cx="5" cy="10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Arrow Connector 23"/>
            <p:cNvCxnSpPr/>
            <p:nvPr/>
          </p:nvCxnSpPr>
          <p:spPr>
            <a:xfrm>
              <a:off x="3819" y="4275"/>
              <a:ext cx="5" cy="10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26"/>
            <p:cNvGrpSpPr/>
            <p:nvPr/>
          </p:nvGrpSpPr>
          <p:grpSpPr>
            <a:xfrm>
              <a:off x="2151" y="5370"/>
              <a:ext cx="3596" cy="1558"/>
              <a:chOff x="2151" y="2937"/>
              <a:chExt cx="3596" cy="1558"/>
            </a:xfrm>
          </p:grpSpPr>
          <p:sp>
            <p:nvSpPr>
              <p:cNvPr id="1048738" name="Rectangle 27"/>
              <p:cNvSpPr/>
              <p:nvPr/>
            </p:nvSpPr>
            <p:spPr>
              <a:xfrm>
                <a:off x="2151" y="2937"/>
                <a:ext cx="3340" cy="13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39" name="Text Box 28"/>
              <p:cNvSpPr txBox="1"/>
              <p:nvPr/>
            </p:nvSpPr>
            <p:spPr>
              <a:xfrm>
                <a:off x="2241" y="3231"/>
                <a:ext cx="3506" cy="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2400">
                    <a:latin typeface="Agency FB" panose="020B0503020202020204" charset="0"/>
                    <a:cs typeface="Agency FB" panose="020B0503020202020204" charset="0"/>
                  </a:rPr>
                  <a:t>Image to text(CNN)</a:t>
                </a:r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13652" y="5370"/>
              <a:ext cx="3340" cy="1558"/>
              <a:chOff x="2151" y="2937"/>
              <a:chExt cx="3340" cy="1558"/>
            </a:xfrm>
          </p:grpSpPr>
          <p:sp>
            <p:nvSpPr>
              <p:cNvPr id="1048740" name="Rectangle 31"/>
              <p:cNvSpPr/>
              <p:nvPr/>
            </p:nvSpPr>
            <p:spPr>
              <a:xfrm>
                <a:off x="2151" y="2937"/>
                <a:ext cx="3340" cy="13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1" name="Text Box 32"/>
              <p:cNvSpPr txBox="1"/>
              <p:nvPr/>
            </p:nvSpPr>
            <p:spPr>
              <a:xfrm>
                <a:off x="2718" y="3231"/>
                <a:ext cx="2551" cy="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2400">
                    <a:latin typeface="Agency FB" panose="020B0503020202020204" charset="0"/>
                    <a:cs typeface="Agency FB" panose="020B0503020202020204" charset="0"/>
                  </a:rPr>
                  <a:t>Enter Manually</a:t>
                </a:r>
              </a:p>
            </p:txBody>
          </p:sp>
        </p:grpSp>
        <p:cxnSp>
          <p:nvCxnSpPr>
            <p:cNvPr id="3145740" name="Straight Arrow Connector 33"/>
            <p:cNvCxnSpPr/>
            <p:nvPr/>
          </p:nvCxnSpPr>
          <p:spPr>
            <a:xfrm>
              <a:off x="3819" y="6679"/>
              <a:ext cx="5" cy="10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35"/>
            <p:cNvGrpSpPr/>
            <p:nvPr/>
          </p:nvGrpSpPr>
          <p:grpSpPr>
            <a:xfrm>
              <a:off x="2152" y="7774"/>
              <a:ext cx="3596" cy="1309"/>
              <a:chOff x="2151" y="2937"/>
              <a:chExt cx="3596" cy="1309"/>
            </a:xfrm>
          </p:grpSpPr>
          <p:sp>
            <p:nvSpPr>
              <p:cNvPr id="1048742" name="Rectangle 36"/>
              <p:cNvSpPr/>
              <p:nvPr/>
            </p:nvSpPr>
            <p:spPr>
              <a:xfrm>
                <a:off x="2151" y="2937"/>
                <a:ext cx="3340" cy="13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3" name="Text Box 37"/>
              <p:cNvSpPr txBox="1"/>
              <p:nvPr/>
            </p:nvSpPr>
            <p:spPr>
              <a:xfrm>
                <a:off x="2241" y="3231"/>
                <a:ext cx="350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altLang="en-US" sz="2400">
                    <a:latin typeface="Agency FB" panose="020B0503020202020204" charset="0"/>
                    <a:cs typeface="Agency FB" panose="020B0503020202020204" charset="0"/>
                  </a:rPr>
                  <a:t>Paste Captcha</a:t>
                </a:r>
              </a:p>
            </p:txBody>
          </p:sp>
        </p:grpSp>
      </p:grpSp>
      <p:sp>
        <p:nvSpPr>
          <p:cNvPr id="1048744" name="Text Box 40"/>
          <p:cNvSpPr txBox="1"/>
          <p:nvPr/>
        </p:nvSpPr>
        <p:spPr>
          <a:xfrm>
            <a:off x="303530" y="106045"/>
            <a:ext cx="642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Architecture of the prototype  </a:t>
            </a:r>
          </a:p>
        </p:txBody>
      </p:sp>
      <p:sp>
        <p:nvSpPr>
          <p:cNvPr id="2" name="Text Box 0"/>
          <p:cNvSpPr txBox="1"/>
          <p:nvPr/>
        </p:nvSpPr>
        <p:spPr>
          <a:xfrm>
            <a:off x="5218430" y="1363345"/>
            <a:ext cx="179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Agency FB" panose="020B0503020202020204" charset="0"/>
                <a:cs typeface="Agency FB" panose="020B0503020202020204" charset="0"/>
              </a:rPr>
              <a:t>Captcha Bypass</a:t>
            </a:r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8FAE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2245" y="372110"/>
            <a:ext cx="1171765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4000" b="1">
                <a:latin typeface="Agency FB" panose="020B0503020202020204" charset="0"/>
                <a:cs typeface="Agency FB" panose="020B0503020202020204" charset="0"/>
              </a:rPr>
              <a:t>Web Scraping</a:t>
            </a:r>
            <a:endParaRPr lang="en-IN" altLang="en-US" sz="4800" b="1">
              <a:latin typeface="Agency FB" panose="020B0503020202020204" charset="0"/>
              <a:cs typeface="Agency FB" panose="020B0503020202020204" charset="0"/>
            </a:endParaRPr>
          </a:p>
          <a:p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Web scraping is a technique for extracting information from the internet automatically using software that simulates human web surfing.</a:t>
            </a:r>
          </a:p>
          <a:p>
            <a:endParaRPr lang="en-IN" altLang="en-US" sz="2800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1048756" name="Parallelogram 5"/>
          <p:cNvSpPr/>
          <p:nvPr/>
        </p:nvSpPr>
        <p:spPr>
          <a:xfrm>
            <a:off x="182339" y="3700881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charset="0"/>
              <a:cs typeface="Agency FB" panose="020B0503020202020204" charset="0"/>
            </a:endParaRPr>
          </a:p>
        </p:txBody>
      </p:sp>
      <p:grpSp>
        <p:nvGrpSpPr>
          <p:cNvPr id="66" name="Group 34"/>
          <p:cNvGrpSpPr/>
          <p:nvPr/>
        </p:nvGrpSpPr>
        <p:grpSpPr>
          <a:xfrm>
            <a:off x="3130637" y="3524221"/>
            <a:ext cx="909125" cy="647346"/>
            <a:chOff x="4278623" y="3709006"/>
            <a:chExt cx="909125" cy="647346"/>
          </a:xfrm>
        </p:grpSpPr>
        <p:sp>
          <p:nvSpPr>
            <p:cNvPr id="1048760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97155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sp>
        <p:nvSpPr>
          <p:cNvPr id="11" name="Text Box 10"/>
          <p:cNvSpPr txBox="1"/>
          <p:nvPr/>
        </p:nvSpPr>
        <p:spPr>
          <a:xfrm>
            <a:off x="4476115" y="3449320"/>
            <a:ext cx="7764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It</a:t>
            </a:r>
            <a:r>
              <a:rPr lang="en-US" sz="2800">
                <a:latin typeface="Agency FB" panose="020B0503020202020204" charset="0"/>
                <a:cs typeface="Agency FB" panose="020B0503020202020204" charset="0"/>
              </a:rPr>
              <a:t> is a suite of tools to automate web browsers across many platforms.</a:t>
            </a:r>
            <a:r>
              <a:rPr lang="en-US"/>
              <a:t> </a:t>
            </a:r>
          </a:p>
        </p:txBody>
      </p:sp>
      <p:sp>
        <p:nvSpPr>
          <p:cNvPr id="12" name="Parallelogram 5"/>
          <p:cNvSpPr/>
          <p:nvPr/>
        </p:nvSpPr>
        <p:spPr>
          <a:xfrm>
            <a:off x="182339" y="541093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charset="0"/>
              <a:cs typeface="Agency FB" panose="020B0503020202020204" charset="0"/>
            </a:endParaRPr>
          </a:p>
        </p:txBody>
      </p:sp>
      <p:grpSp>
        <p:nvGrpSpPr>
          <p:cNvPr id="13" name="Group 34"/>
          <p:cNvGrpSpPr/>
          <p:nvPr/>
        </p:nvGrpSpPr>
        <p:grpSpPr>
          <a:xfrm>
            <a:off x="2940772" y="5250151"/>
            <a:ext cx="909125" cy="647346"/>
            <a:chOff x="4278623" y="3709006"/>
            <a:chExt cx="909125" cy="647346"/>
          </a:xfrm>
        </p:grpSpPr>
        <p:sp>
          <p:nvSpPr>
            <p:cNvPr id="14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sp>
        <p:nvSpPr>
          <p:cNvPr id="16" name="TextBox 10"/>
          <p:cNvSpPr txBox="1"/>
          <p:nvPr/>
        </p:nvSpPr>
        <p:spPr>
          <a:xfrm>
            <a:off x="-2790290" y="3617574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 Selenium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-2876015" y="5343504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BeautifulSoup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664710" y="5149850"/>
            <a:ext cx="68345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gency FB" panose="020B0503020202020204" charset="0"/>
                <a:cs typeface="Agency FB" panose="020B0503020202020204" charset="0"/>
              </a:rPr>
              <a:t>BeautifulSoup is a third party Python library </a:t>
            </a:r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and is designed for quick turnaround projects like screen-scraping. Beautiful Soup parses anything you give it.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FEDE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2075" y="324485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294005" y="1286510"/>
            <a:ext cx="1071372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latin typeface="Agency FB" panose="020B0503020202020204" charset="0"/>
                <a:cs typeface="Agency FB" panose="020B0503020202020204" charset="0"/>
              </a:rPr>
              <a:t>Image to Text(CNN)</a:t>
            </a:r>
          </a:p>
          <a:p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After web scraping the captcha image, the image is converted into text. The following are the modules used in python to run the Neural Network code:</a:t>
            </a:r>
            <a:endParaRPr lang="en-IN" altLang="en-US" sz="3600">
              <a:latin typeface="Agency FB" panose="020B0503020202020204" charset="0"/>
              <a:cs typeface="Agency FB" panose="020B0503020202020204" charset="0"/>
            </a:endParaRPr>
          </a:p>
          <a:p>
            <a:endParaRPr lang="en-IN" altLang="en-US" sz="3600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1048756" name="Parallelogram 5"/>
          <p:cNvSpPr/>
          <p:nvPr/>
        </p:nvSpPr>
        <p:spPr>
          <a:xfrm>
            <a:off x="294099" y="3700881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5" name="Parallelogram 5"/>
          <p:cNvSpPr/>
          <p:nvPr/>
        </p:nvSpPr>
        <p:spPr>
          <a:xfrm>
            <a:off x="204564" y="4809591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90264" y="5918301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charset="0"/>
              <a:cs typeface="Agency FB" panose="020B0503020202020204" charset="0"/>
            </a:endParaRPr>
          </a:p>
        </p:txBody>
      </p:sp>
      <p:grpSp>
        <p:nvGrpSpPr>
          <p:cNvPr id="66" name="Group 34"/>
          <p:cNvGrpSpPr/>
          <p:nvPr/>
        </p:nvGrpSpPr>
        <p:grpSpPr>
          <a:xfrm>
            <a:off x="3244937" y="3573751"/>
            <a:ext cx="909125" cy="647346"/>
            <a:chOff x="4278623" y="3709006"/>
            <a:chExt cx="909125" cy="647346"/>
          </a:xfrm>
        </p:grpSpPr>
        <p:sp>
          <p:nvSpPr>
            <p:cNvPr id="1048760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97155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7" name="Group 34"/>
          <p:cNvGrpSpPr/>
          <p:nvPr/>
        </p:nvGrpSpPr>
        <p:grpSpPr>
          <a:xfrm>
            <a:off x="3130637" y="4682461"/>
            <a:ext cx="909125" cy="647346"/>
            <a:chOff x="4278623" y="3709006"/>
            <a:chExt cx="909125" cy="647346"/>
          </a:xfrm>
        </p:grpSpPr>
        <p:sp>
          <p:nvSpPr>
            <p:cNvPr id="8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10" name="Group 34"/>
          <p:cNvGrpSpPr/>
          <p:nvPr/>
        </p:nvGrpSpPr>
        <p:grpSpPr>
          <a:xfrm>
            <a:off x="3055072" y="5791171"/>
            <a:ext cx="909125" cy="647346"/>
            <a:chOff x="4278623" y="3709006"/>
            <a:chExt cx="909125" cy="647346"/>
          </a:xfrm>
        </p:grpSpPr>
        <p:sp>
          <p:nvSpPr>
            <p:cNvPr id="11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sp>
        <p:nvSpPr>
          <p:cNvPr id="16" name="TextBox 10"/>
          <p:cNvSpPr txBox="1"/>
          <p:nvPr/>
        </p:nvSpPr>
        <p:spPr>
          <a:xfrm>
            <a:off x="-2790290" y="3617574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  Open CV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-2859505" y="4759939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  Keras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-2859505" y="5850869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TensorFlow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638675" y="3573780"/>
            <a:ext cx="7215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gency FB" panose="020B0503020202020204" charset="0"/>
                <a:cs typeface="Agency FB" panose="020B0503020202020204" charset="0"/>
              </a:rPr>
              <a:t>OpenCV-Python is a library of Python bindings designed to solve computer vision problems. OpenCV-Python makes use of Numpy</a:t>
            </a:r>
            <a:r>
              <a:rPr lang="en-IN" altLang="en-US" sz="2400">
                <a:latin typeface="Agency FB" panose="020B0503020202020204" charset="0"/>
                <a:cs typeface="Agency FB" panose="020B0503020202020204" charset="0"/>
              </a:rPr>
              <a:t>.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4604385" y="4591050"/>
            <a:ext cx="7215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gency FB" panose="020B0503020202020204" charset="0"/>
                <a:cs typeface="Agency FB" panose="020B0503020202020204" charset="0"/>
              </a:rPr>
              <a:t>Keras is a minimalist Python library for deep learning that can run on top of  TensorFlow.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638675" y="5608320"/>
            <a:ext cx="7215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gency FB" panose="020B0503020202020204" charset="0"/>
                <a:cs typeface="Agency FB" panose="020B0503020202020204" charset="0"/>
              </a:rPr>
              <a:t>TensorFlow is a Python library for fast numerical computing created and released by Google.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A4FEE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1440" y="128270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2" name="Text Box 1"/>
          <p:cNvSpPr txBox="1"/>
          <p:nvPr/>
        </p:nvSpPr>
        <p:spPr>
          <a:xfrm>
            <a:off x="339725" y="1056005"/>
            <a:ext cx="106222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dirty="0">
                <a:latin typeface="Agency FB" panose="020B0503020202020204" charset="0"/>
                <a:cs typeface="Agency FB" panose="020B0503020202020204" charset="0"/>
              </a:rPr>
              <a:t>The following are the steps involved in converting the captcha image into text:</a:t>
            </a:r>
          </a:p>
          <a:p>
            <a:endParaRPr lang="en-IN" altLang="en-US" sz="3200" b="1" dirty="0">
              <a:latin typeface="Agency FB" panose="020B0503020202020204" charset="0"/>
              <a:cs typeface="Agency FB" panose="020B0503020202020204" charset="0"/>
            </a:endParaRPr>
          </a:p>
          <a:p>
            <a:r>
              <a:rPr lang="en-IN" altLang="en-US" sz="4400" b="1" dirty="0">
                <a:latin typeface="Agency FB" panose="020B0503020202020204" charset="0"/>
                <a:cs typeface="Agency FB" panose="020B0503020202020204" charset="0"/>
              </a:rPr>
              <a:t>STEP 1 : </a:t>
            </a:r>
            <a:r>
              <a:rPr lang="en-US" sz="4400" b="1" dirty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  <a:sym typeface="+mn-ea"/>
              </a:rPr>
              <a:t>Creating our Dataset</a:t>
            </a:r>
            <a:endParaRPr lang="en-IN" altLang="en-US" sz="4400" b="1" dirty="0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  <a:p>
            <a:endParaRPr lang="en-US" sz="3200" dirty="0">
              <a:solidFill>
                <a:schemeClr val="tx1"/>
              </a:solidFill>
              <a:latin typeface="Agency FB" panose="020B0503020202020204" charset="0"/>
              <a:ea typeface="Tahoma" panose="020B0604030504040204" pitchFamily="34" charset="0"/>
              <a:cs typeface="Agency FB" panose="020B0503020202020204" charset="0"/>
              <a:sym typeface="+mn-ea"/>
            </a:endParaRP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To train any machine learning system, </a:t>
            </a: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we need training data. To break a </a:t>
            </a: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CAPTCHA system, we want training </a:t>
            </a: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data that looks like this:</a:t>
            </a:r>
            <a:endParaRPr lang="en-US" sz="3200" dirty="0">
              <a:solidFill>
                <a:schemeClr val="tx1"/>
              </a:solidFill>
              <a:latin typeface="Agency FB" panose="020B0503020202020204" charset="0"/>
              <a:ea typeface="Tahoma" panose="020B0604030504040204" pitchFamily="34" charset="0"/>
              <a:cs typeface="Agency FB" panose="020B0503020202020204" charset="0"/>
            </a:endParaRPr>
          </a:p>
          <a:p>
            <a:endParaRPr lang="en-US" altLang="en-US" sz="3200" dirty="0">
              <a:solidFill>
                <a:schemeClr val="tx1"/>
              </a:solidFill>
              <a:latin typeface="Agency FB" panose="020B0503020202020204" charset="0"/>
              <a:ea typeface="Tahoma" panose="020B0604030504040204" pitchFamily="34" charset="0"/>
              <a:cs typeface="Agency FB" panose="020B0503020202020204" charset="0"/>
            </a:endParaRPr>
          </a:p>
        </p:txBody>
      </p:sp>
      <p:pic>
        <p:nvPicPr>
          <p:cNvPr id="2097160" name="Picture 4" descr="1_leaOO0EYbgKVl7MEhflIFA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20" y="3072130"/>
            <a:ext cx="5168900" cy="2912745"/>
          </a:xfrm>
          <a:prstGeom prst="roundRect">
            <a:avLst>
              <a:gd name="adj" fmla="val 11009"/>
            </a:avLst>
          </a:prstGeom>
        </p:spPr>
      </p:pic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21874" y="261302"/>
            <a:ext cx="848995" cy="6863715"/>
          </a:xfrm>
          <a:prstGeom prst="rect">
            <a:avLst/>
          </a:prstGeom>
          <a:solidFill>
            <a:srgbClr val="EDFFFA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1440" y="128270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2" name="Text Box 1"/>
          <p:cNvSpPr txBox="1"/>
          <p:nvPr/>
        </p:nvSpPr>
        <p:spPr>
          <a:xfrm>
            <a:off x="383222" y="996031"/>
            <a:ext cx="10663150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IN" altLang="en-US" sz="4400" b="1" dirty="0">
                <a:latin typeface="Agency FB" panose="020B0503020202020204" charset="0"/>
                <a:cs typeface="Agency FB" panose="020B0503020202020204" charset="0"/>
                <a:sym typeface="+mn-ea"/>
              </a:rPr>
              <a:t>STEP 2 : </a:t>
            </a:r>
            <a:r>
              <a:rPr lang="en-US" sz="4400" b="1" dirty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  <a:sym typeface="+mn-ea"/>
              </a:rPr>
              <a:t>Simplifying the Problem</a:t>
            </a:r>
          </a:p>
          <a:p>
            <a:pPr algn="l"/>
            <a:endParaRPr lang="en-US" sz="3600" dirty="0">
              <a:solidFill>
                <a:schemeClr val="tx1"/>
              </a:solidFill>
              <a:latin typeface="Agency FB" panose="020B0503020202020204" charset="0"/>
              <a:ea typeface="Tahoma" panose="020B0604030504040204" pitchFamily="34" charset="0"/>
              <a:cs typeface="Agency FB" panose="020B0503020202020204" charset="0"/>
              <a:sym typeface="+mn-ea"/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The simpler the problem, the less training data and the less computational power we’ll need to solve it.</a:t>
            </a:r>
            <a:endParaRPr lang="en-US" sz="3600" dirty="0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  <a:p>
            <a:endParaRPr lang="en-US" sz="3600" dirty="0">
              <a:solidFill>
                <a:schemeClr val="tx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3693160"/>
            <a:ext cx="8321675" cy="2676525"/>
          </a:xfrm>
          <a:prstGeom prst="roundRect">
            <a:avLst/>
          </a:prstGeom>
        </p:spPr>
      </p:pic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8FAE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1440" y="35560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474345" y="835025"/>
            <a:ext cx="1124267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4400" b="1" dirty="0">
                <a:latin typeface="Agency FB" panose="020B0503020202020204" charset="0"/>
                <a:cs typeface="Agency FB" panose="020B0503020202020204" charset="0"/>
                <a:sym typeface="+mn-ea"/>
              </a:rPr>
              <a:t>STEP 3 : </a:t>
            </a:r>
            <a:r>
              <a:rPr lang="en-US" sz="4400" b="1" dirty="0">
                <a:solidFill>
                  <a:schemeClr val="tx1"/>
                </a:solidFill>
                <a:latin typeface="Agency FB" panose="020B0503020202020204" charset="0"/>
                <a:cs typeface="Agency FB" panose="020B0503020202020204" charset="0"/>
                <a:sym typeface="+mn-ea"/>
              </a:rPr>
              <a:t>Building and Training the Neural Network</a:t>
            </a:r>
            <a:endParaRPr lang="en-US" sz="4400" b="1" dirty="0">
              <a:solidFill>
                <a:srgbClr val="08AB8B"/>
              </a:solidFill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endParaRPr lang="en-IN" altLang="en-US" sz="3600" dirty="0">
              <a:solidFill>
                <a:schemeClr val="tx1"/>
              </a:solidFill>
              <a:latin typeface="Agency FB" panose="020B0503020202020204" charset="0"/>
              <a:ea typeface="Tahoma" panose="020B0604030504040204" pitchFamily="34" charset="0"/>
              <a:cs typeface="Agency FB" panose="020B0503020202020204" charset="0"/>
              <a:sym typeface="+mn-ea"/>
            </a:endParaRPr>
          </a:p>
          <a:p>
            <a:pPr algn="l"/>
            <a:r>
              <a:rPr lang="en-IN" alt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S</a:t>
            </a:r>
            <a:r>
              <a:rPr 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ince we only need to recognize imagesof single letters </a:t>
            </a:r>
            <a:r>
              <a:rPr lang="en-IN" alt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a</a:t>
            </a:r>
            <a:r>
              <a:rPr 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nd numbers, 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We</a:t>
            </a:r>
            <a:r>
              <a:rPr lang="en-US" sz="3600" dirty="0"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don’t need a very complex </a:t>
            </a:r>
            <a:r>
              <a:rPr lang="en-IN" alt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eural </a:t>
            </a:r>
            <a:r>
              <a:rPr lang="en-IN" alt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etwork architecture.</a:t>
            </a:r>
            <a:endParaRPr lang="en-US" sz="3600" dirty="0">
              <a:solidFill>
                <a:schemeClr val="tx1"/>
              </a:solidFill>
              <a:latin typeface="Agency FB" panose="020B0503020202020204" charset="0"/>
              <a:ea typeface="Tahoma" panose="020B0604030504040204" pitchFamily="34" charset="0"/>
              <a:cs typeface="Agency FB" panose="020B0503020202020204" charset="0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Agency FB" panose="020B0503020202020204" charset="0"/>
              <a:ea typeface="Tahoma" panose="020B0604030504040204" pitchFamily="34" charset="0"/>
              <a:cs typeface="Agency FB" panose="020B0503020202020204" charset="0"/>
            </a:endParaRPr>
          </a:p>
        </p:txBody>
      </p:sp>
      <p:pic>
        <p:nvPicPr>
          <p:cNvPr id="2097162" name="Picture 6" descr="1_Ufp_x7c1tf9nkPd9htdDjA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90" y="3622675"/>
            <a:ext cx="8474710" cy="2863215"/>
          </a:xfrm>
          <a:prstGeom prst="roundRect">
            <a:avLst/>
          </a:prstGeom>
        </p:spPr>
      </p:pic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EDFFFA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1440" y="35560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2" name="Text Box 1"/>
          <p:cNvSpPr txBox="1"/>
          <p:nvPr/>
        </p:nvSpPr>
        <p:spPr>
          <a:xfrm>
            <a:off x="788670" y="935990"/>
            <a:ext cx="10097135" cy="29845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400" b="1">
                <a:latin typeface="Agency FB" panose="020B0503020202020204" charset="0"/>
                <a:cs typeface="Agency FB" panose="020B0503020202020204" charset="0"/>
                <a:sym typeface="+mn-ea"/>
              </a:rPr>
              <a:t>STEP 4 : </a:t>
            </a:r>
            <a:r>
              <a:rPr lang="en-US" sz="4400" b="1">
                <a:solidFill>
                  <a:srgbClr val="032640"/>
                </a:solidFill>
                <a:latin typeface="Agency FB" panose="020B0503020202020204" charset="0"/>
                <a:cs typeface="Agency FB" panose="020B0503020202020204" charset="0"/>
                <a:sym typeface="+mn-ea"/>
              </a:rPr>
              <a:t>Using the Trained Model to Solve CAPTCHAs</a:t>
            </a:r>
          </a:p>
          <a:p>
            <a:pPr algn="l"/>
            <a:endParaRPr lang="en-US" sz="3600" dirty="0">
              <a:solidFill>
                <a:srgbClr val="032640"/>
              </a:solidFill>
              <a:latin typeface="Agency FB" panose="020B0503020202020204" charset="0"/>
              <a:ea typeface="Tahoma" panose="020B0604030504040204" pitchFamily="34" charset="0"/>
              <a:cs typeface="Agency FB" panose="020B0503020202020204" charset="0"/>
              <a:sym typeface="+mn-ea"/>
            </a:endParaRPr>
          </a:p>
          <a:p>
            <a:pPr algn="l"/>
            <a:r>
              <a:rPr lang="en-US" sz="3600" dirty="0">
                <a:solidFill>
                  <a:srgbClr val="032640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Now that we have a trained neural network, using it to break </a:t>
            </a:r>
          </a:p>
          <a:p>
            <a:pPr algn="l"/>
            <a:r>
              <a:rPr lang="en-US" sz="3600" dirty="0">
                <a:solidFill>
                  <a:srgbClr val="032640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a real CAPTCHA is pretty simple</a:t>
            </a:r>
            <a:r>
              <a:rPr lang="en-IN" altLang="en-US" sz="3600" dirty="0">
                <a:solidFill>
                  <a:srgbClr val="032640"/>
                </a:solidFill>
                <a:latin typeface="Agency FB" panose="020B0503020202020204" charset="0"/>
                <a:ea typeface="Tahoma" panose="020B0604030504040204" pitchFamily="34" charset="0"/>
                <a:cs typeface="Agency FB" panose="020B0503020202020204" charset="0"/>
                <a:sym typeface="+mn-ea"/>
              </a:rPr>
              <a:t>.</a:t>
            </a:r>
            <a:endParaRPr lang="en-US" sz="3600" dirty="0">
              <a:solidFill>
                <a:srgbClr val="032640"/>
              </a:solidFill>
              <a:latin typeface="Agency FB" panose="020B0503020202020204" charset="0"/>
              <a:ea typeface="Tahoma" panose="020B0604030504040204" pitchFamily="34" charset="0"/>
              <a:cs typeface="Agency FB" panose="020B0503020202020204" charset="0"/>
            </a:endParaRPr>
          </a:p>
          <a:p>
            <a:pPr algn="l"/>
            <a:endParaRPr lang="en-US" sz="3600">
              <a:latin typeface="Agency FB" panose="020B0503020202020204" charset="0"/>
              <a:cs typeface="Agency FB" panose="020B0503020202020204" charset="0"/>
            </a:endParaRPr>
          </a:p>
        </p:txBody>
      </p:sp>
      <p:pic>
        <p:nvPicPr>
          <p:cNvPr id="2097163" name="Picture 1" descr="1_L6scb0B2nCirZ_ZLyuONPg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10" y="3793490"/>
            <a:ext cx="3810635" cy="2410460"/>
          </a:xfrm>
          <a:prstGeom prst="rect">
            <a:avLst/>
          </a:prstGeom>
          <a:ln w="38100">
            <a:noFill/>
          </a:ln>
        </p:spPr>
      </p:pic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1800" y="1471930"/>
            <a:ext cx="3775075" cy="4664075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67935" y="5113655"/>
            <a:ext cx="2169795" cy="5949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4305300"/>
            <a:ext cx="1859915" cy="6635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222875" y="5180965"/>
            <a:ext cx="1626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/>
              <a:t>7KMB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454015" y="522668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solidFill>
                  <a:schemeClr val="bg1">
                    <a:lumMod val="65000"/>
                  </a:schemeClr>
                </a:solidFill>
              </a:rPr>
              <a:t>enter captcha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611370" y="1911350"/>
            <a:ext cx="3198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Do you want to enter the captcha automatically?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8865" y="2834005"/>
            <a:ext cx="657860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51575" y="2846070"/>
            <a:ext cx="657860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3" name="Up Arrow 12"/>
          <p:cNvSpPr/>
          <p:nvPr/>
        </p:nvSpPr>
        <p:spPr>
          <a:xfrm rot="18600000">
            <a:off x="3798570" y="1576705"/>
            <a:ext cx="156210" cy="284480"/>
          </a:xfrm>
          <a:prstGeom prst="upArrow">
            <a:avLst>
              <a:gd name="adj1" fmla="val 20942"/>
              <a:gd name="adj2" fmla="val 69109"/>
            </a:avLst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59715" y="455295"/>
            <a:ext cx="8785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The obtained text captcha is then pasted in the required text field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FEDE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0.128125 0.213241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1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84000">
                                        <p:cTn display="1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25145" y="466725"/>
            <a:ext cx="49758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latin typeface="Agency FB" panose="020B0503020202020204" charset="0"/>
                <a:cs typeface="Agency FB" panose="020B0503020202020204" charset="0"/>
              </a:rPr>
              <a:t>CONCLUSION</a:t>
            </a:r>
          </a:p>
          <a:p>
            <a:endParaRPr lang="en-IN" altLang="en-US" sz="3600" b="1">
              <a:latin typeface="Agency FB" panose="020B0503020202020204" charset="0"/>
              <a:cs typeface="Agency FB" panose="020B0503020202020204" charset="0"/>
            </a:endParaRPr>
          </a:p>
          <a:p>
            <a:endParaRPr lang="en-IN" altLang="en-US" sz="3600" b="1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5145" y="1551940"/>
            <a:ext cx="101714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Degrading images by adding noise and breaking characters makes it more difficult, but not impossible, to solve CAPTCHAs with Convolution Neural Networks.</a:t>
            </a:r>
          </a:p>
          <a:p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However, making something harder for a computer to recognize also makes it harder for humans.</a:t>
            </a:r>
          </a:p>
          <a:p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Hence implementing Captcha Bypass is a more reliable method.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2960" y="664845"/>
            <a:ext cx="90297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4400">
                <a:solidFill>
                  <a:srgbClr val="033354"/>
                </a:solidFill>
                <a:latin typeface="Bell MT" panose="02020503060305020303" charset="0"/>
                <a:cs typeface="Bell MT" panose="02020503060305020303" charset="0"/>
              </a:rPr>
              <a:t>OBJECT</a:t>
            </a:r>
            <a:r>
              <a:rPr lang="en-IN" altLang="en-US" sz="4400">
                <a:latin typeface="Bell MT" panose="02020503060305020303" charset="0"/>
                <a:cs typeface="Bell MT" panose="02020503060305020303" charset="0"/>
              </a:rPr>
              <a:t>IVE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91858" y="1659890"/>
            <a:ext cx="610171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To propose an active deep learning</a:t>
            </a: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methodology that utilizes the capacity</a:t>
            </a: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to increase the accuracy in predicting the</a:t>
            </a: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CAPTCHAs  and examine how to pick</a:t>
            </a: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the new examples to retrain the system</a:t>
            </a: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and present outcomes on an generated</a:t>
            </a: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CAPTCHA dataset.</a:t>
            </a:r>
          </a:p>
          <a:p>
            <a:pPr algn="just"/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23550" y="-3175"/>
            <a:ext cx="848995" cy="6863715"/>
          </a:xfrm>
          <a:prstGeom prst="rect">
            <a:avLst/>
          </a:prstGeom>
          <a:solidFill>
            <a:srgbClr val="FEABB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 Box 3"/>
          <p:cNvSpPr txBox="1"/>
          <p:nvPr/>
        </p:nvSpPr>
        <p:spPr>
          <a:xfrm>
            <a:off x="2095500" y="1483995"/>
            <a:ext cx="4933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ompletely</a:t>
            </a: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utomated</a:t>
            </a: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ublic </a:t>
            </a: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uring test to tell </a:t>
            </a: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omputers and </a:t>
            </a: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umans</a:t>
            </a: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</a:t>
            </a:r>
          </a:p>
        </p:txBody>
      </p:sp>
      <p:sp>
        <p:nvSpPr>
          <p:cNvPr id="1048596" name="Text Box 4"/>
          <p:cNvSpPr txBox="1"/>
          <p:nvPr/>
        </p:nvSpPr>
        <p:spPr>
          <a:xfrm>
            <a:off x="1774190" y="1483995"/>
            <a:ext cx="9271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C</a:t>
            </a: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P</a:t>
            </a: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T</a:t>
            </a: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C</a:t>
            </a: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H </a:t>
            </a: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</p:txBody>
      </p:sp>
      <p:grpSp>
        <p:nvGrpSpPr>
          <p:cNvPr id="33" name="Group 2"/>
          <p:cNvGrpSpPr/>
          <p:nvPr/>
        </p:nvGrpSpPr>
        <p:grpSpPr>
          <a:xfrm>
            <a:off x="-1075055" y="3258185"/>
            <a:ext cx="2087245" cy="3200400"/>
            <a:chOff x="-1693" y="5131"/>
            <a:chExt cx="3287" cy="5040"/>
          </a:xfrm>
        </p:grpSpPr>
        <p:sp>
          <p:nvSpPr>
            <p:cNvPr id="1048597" name="Rounded Rectangle 5"/>
            <p:cNvSpPr/>
            <p:nvPr/>
          </p:nvSpPr>
          <p:spPr>
            <a:xfrm rot="600000">
              <a:off x="-654" y="5955"/>
              <a:ext cx="2249" cy="1476"/>
            </a:xfrm>
            <a:prstGeom prst="roundRect">
              <a:avLst>
                <a:gd name="adj" fmla="val 246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Trapezoid 6"/>
            <p:cNvSpPr/>
            <p:nvPr/>
          </p:nvSpPr>
          <p:spPr>
            <a:xfrm rot="900000">
              <a:off x="-1152" y="7560"/>
              <a:ext cx="2250" cy="2065"/>
            </a:xfrm>
            <a:prstGeom prst="trapezoid">
              <a:avLst>
                <a:gd name="adj" fmla="val 194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Rounded Rectangle 7"/>
            <p:cNvSpPr/>
            <p:nvPr/>
          </p:nvSpPr>
          <p:spPr>
            <a:xfrm rot="3720000">
              <a:off x="676" y="8398"/>
              <a:ext cx="963" cy="3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Round Same Side Corner Rectangle 10"/>
            <p:cNvSpPr/>
            <p:nvPr/>
          </p:nvSpPr>
          <p:spPr>
            <a:xfrm rot="720000">
              <a:off x="-174" y="6175"/>
              <a:ext cx="554" cy="487"/>
            </a:xfrm>
            <a:prstGeom prst="round2SameRect">
              <a:avLst>
                <a:gd name="adj1" fmla="val 25745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Round Same Side Corner Rectangle 11"/>
            <p:cNvSpPr/>
            <p:nvPr/>
          </p:nvSpPr>
          <p:spPr>
            <a:xfrm rot="720000">
              <a:off x="730" y="6343"/>
              <a:ext cx="554" cy="487"/>
            </a:xfrm>
            <a:prstGeom prst="round2SameRect">
              <a:avLst>
                <a:gd name="adj1" fmla="val 25745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Oval 12"/>
            <p:cNvSpPr/>
            <p:nvPr/>
          </p:nvSpPr>
          <p:spPr>
            <a:xfrm>
              <a:off x="88" y="6285"/>
              <a:ext cx="336" cy="2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Oval 13"/>
            <p:cNvSpPr/>
            <p:nvPr/>
          </p:nvSpPr>
          <p:spPr>
            <a:xfrm>
              <a:off x="989" y="6453"/>
              <a:ext cx="336" cy="26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16"/>
            <p:cNvGrpSpPr/>
            <p:nvPr/>
          </p:nvGrpSpPr>
          <p:grpSpPr>
            <a:xfrm>
              <a:off x="635" y="5131"/>
              <a:ext cx="654" cy="1342"/>
              <a:chOff x="2887" y="4863"/>
              <a:chExt cx="654" cy="1342"/>
            </a:xfrm>
          </p:grpSpPr>
          <p:sp>
            <p:nvSpPr>
              <p:cNvPr id="1048604" name="Block Arc 14"/>
              <p:cNvSpPr/>
              <p:nvPr/>
            </p:nvSpPr>
            <p:spPr>
              <a:xfrm rot="17940000">
                <a:off x="2583" y="5247"/>
                <a:ext cx="1263" cy="655"/>
              </a:xfrm>
              <a:prstGeom prst="blockArc">
                <a:avLst>
                  <a:gd name="adj1" fmla="val 10800000"/>
                  <a:gd name="adj2" fmla="val 19728894"/>
                  <a:gd name="adj3" fmla="val 112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05" name="Oval 15"/>
              <p:cNvSpPr/>
              <p:nvPr/>
            </p:nvSpPr>
            <p:spPr>
              <a:xfrm>
                <a:off x="3038" y="4863"/>
                <a:ext cx="352" cy="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06" name="Trapezoid 1"/>
            <p:cNvSpPr/>
            <p:nvPr/>
          </p:nvSpPr>
          <p:spPr>
            <a:xfrm rot="840000">
              <a:off x="-1693" y="9661"/>
              <a:ext cx="2453" cy="511"/>
            </a:xfrm>
            <a:prstGeom prst="trapezoid">
              <a:avLst>
                <a:gd name="adj" fmla="val 6125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A4FEE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-13335" y="116840"/>
            <a:ext cx="902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600">
                <a:solidFill>
                  <a:srgbClr val="033354"/>
                </a:solidFill>
                <a:latin typeface="Bell MT" panose="02020503060305020303" charset="0"/>
                <a:cs typeface="Bell MT" panose="02020503060305020303" charset="0"/>
              </a:rPr>
              <a:t>INTRO</a:t>
            </a:r>
            <a:r>
              <a:rPr lang="en-IN" altLang="en-US" sz="3600">
                <a:latin typeface="Bell MT" panose="02020503060305020303" charset="0"/>
                <a:cs typeface="Bell MT" panose="02020503060305020303" charset="0"/>
              </a:rPr>
              <a:t>DUCTION</a:t>
            </a:r>
          </a:p>
        </p:txBody>
      </p:sp>
      <p:sp>
        <p:nvSpPr>
          <p:cNvPr id="3" name="Block Arc 2"/>
          <p:cNvSpPr/>
          <p:nvPr/>
        </p:nvSpPr>
        <p:spPr>
          <a:xfrm rot="16200000">
            <a:off x="6287135" y="419100"/>
            <a:ext cx="6883400" cy="5997575"/>
          </a:xfrm>
          <a:prstGeom prst="blockArc">
            <a:avLst>
              <a:gd name="adj1" fmla="val 9904626"/>
              <a:gd name="adj2" fmla="val 872122"/>
              <a:gd name="adj3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 rot="16200000">
            <a:off x="8039735" y="762635"/>
            <a:ext cx="5742940" cy="5332730"/>
          </a:xfrm>
          <a:prstGeom prst="blockArc">
            <a:avLst>
              <a:gd name="adj1" fmla="val 11128202"/>
              <a:gd name="adj2" fmla="val 21268213"/>
              <a:gd name="adj3" fmla="val 0"/>
            </a:avLst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330px-Wikimania_2015_-_Day_2_(18)[1]"/>
          <p:cNvPicPr>
            <a:picLocks noChangeAspect="1"/>
          </p:cNvPicPr>
          <p:nvPr/>
        </p:nvPicPr>
        <p:blipFill>
          <a:blip r:embed="rId2"/>
          <a:srcRect l="39715" t="23063" r="17949" b="6544"/>
          <a:stretch>
            <a:fillRect/>
          </a:stretch>
        </p:blipFill>
        <p:spPr>
          <a:xfrm>
            <a:off x="7115175" y="208280"/>
            <a:ext cx="1280160" cy="1416050"/>
          </a:xfrm>
          <a:prstGeom prst="ellipse">
            <a:avLst/>
          </a:prstGeom>
          <a:ln w="38100">
            <a:solidFill>
              <a:srgbClr val="A4FEE4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r="49975"/>
          <a:stretch>
            <a:fillRect/>
          </a:stretch>
        </p:blipFill>
        <p:spPr>
          <a:xfrm>
            <a:off x="7889240" y="2351405"/>
            <a:ext cx="1257935" cy="1313180"/>
          </a:xfrm>
          <a:prstGeom prst="ellipse">
            <a:avLst/>
          </a:prstGeom>
          <a:ln w="38100">
            <a:solidFill>
              <a:srgbClr val="A4FEE4"/>
            </a:solidFill>
          </a:ln>
        </p:spPr>
      </p:pic>
      <p:pic>
        <p:nvPicPr>
          <p:cNvPr id="9" name="Picture 8" descr="hopper[1]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375" y="4161155"/>
            <a:ext cx="1388110" cy="1299210"/>
          </a:xfrm>
          <a:prstGeom prst="ellipse">
            <a:avLst/>
          </a:prstGeom>
          <a:ln w="38100">
            <a:solidFill>
              <a:srgbClr val="A4FEE4"/>
            </a:solidFill>
          </a:ln>
        </p:spPr>
      </p:pic>
      <p:pic>
        <p:nvPicPr>
          <p:cNvPr id="10" name="Picture 9" descr="thO69O8O1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365" y="5128260"/>
            <a:ext cx="1424940" cy="1424940"/>
          </a:xfrm>
          <a:prstGeom prst="ellipse">
            <a:avLst/>
          </a:prstGeom>
          <a:ln w="38100">
            <a:solidFill>
              <a:srgbClr val="A4FEE4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6012180" y="1387475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Luis von Ahn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8773160" y="3503295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Manuel Blum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5421630" y="5415280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Nicholas J. Hopper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7981315" y="6384925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John Langford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ing_test_diagram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25" y="1750060"/>
            <a:ext cx="3341370" cy="2705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39290" y="4456430"/>
            <a:ext cx="32092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The "standard interpretation" of the Turing test, in which player C, the interrogator, is given the task of trying to determine which player – A or B – is a computer and which is a human.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296785" y="1708150"/>
            <a:ext cx="3267710" cy="2468245"/>
            <a:chOff x="11380" y="3537"/>
            <a:chExt cx="5146" cy="3887"/>
          </a:xfrm>
        </p:grpSpPr>
        <p:grpSp>
          <p:nvGrpSpPr>
            <p:cNvPr id="9" name="Group 8"/>
            <p:cNvGrpSpPr/>
            <p:nvPr/>
          </p:nvGrpSpPr>
          <p:grpSpPr>
            <a:xfrm>
              <a:off x="13282" y="3537"/>
              <a:ext cx="1342" cy="1206"/>
              <a:chOff x="8773" y="2700"/>
              <a:chExt cx="1342" cy="120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990" y="2700"/>
                <a:ext cx="908" cy="78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045" y="2740"/>
                <a:ext cx="798" cy="70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altLang="en-US">
                    <a:solidFill>
                      <a:srgbClr val="EC3333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917" y="3589"/>
                <a:ext cx="1054" cy="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8773" y="3754"/>
                <a:ext cx="1342" cy="1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1380" y="5052"/>
              <a:ext cx="5146" cy="1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52" y="5172"/>
              <a:ext cx="120" cy="22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2064" y="5797"/>
              <a:ext cx="1342" cy="1206"/>
              <a:chOff x="8773" y="2700"/>
              <a:chExt cx="1342" cy="120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990" y="2700"/>
                <a:ext cx="908" cy="78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9045" y="2740"/>
                <a:ext cx="798" cy="70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altLang="en-US">
                    <a:solidFill>
                      <a:srgbClr val="EC3333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917" y="3589"/>
                <a:ext cx="1054" cy="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773" y="3754"/>
                <a:ext cx="1342" cy="1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917" y="6057"/>
              <a:ext cx="928" cy="484"/>
              <a:chOff x="9389" y="2426"/>
              <a:chExt cx="928" cy="48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9389" y="2536"/>
                <a:ext cx="928" cy="2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653" y="2426"/>
                <a:ext cx="400" cy="419"/>
              </a:xfrm>
              <a:prstGeom prst="ellipse">
                <a:avLst/>
              </a:prstGeom>
              <a:solidFill>
                <a:srgbClr val="71706E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479" y="2772"/>
                <a:ext cx="231" cy="1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035" y="2790"/>
                <a:ext cx="231" cy="1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 Box 23"/>
            <p:cNvSpPr txBox="1"/>
            <p:nvPr/>
          </p:nvSpPr>
          <p:spPr>
            <a:xfrm>
              <a:off x="15189" y="6663"/>
              <a:ext cx="4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000">
                  <a:solidFill>
                    <a:srgbClr val="EC3333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</a:t>
              </a:r>
            </a:p>
          </p:txBody>
        </p:sp>
        <p:sp>
          <p:nvSpPr>
            <p:cNvPr id="25" name="Down Arrow 24"/>
            <p:cNvSpPr/>
            <p:nvPr/>
          </p:nvSpPr>
          <p:spPr>
            <a:xfrm rot="1560000">
              <a:off x="13140" y="4744"/>
              <a:ext cx="218" cy="944"/>
            </a:xfrm>
            <a:prstGeom prst="downArrow">
              <a:avLst>
                <a:gd name="adj1" fmla="val 21568"/>
                <a:gd name="adj2" fmla="val 4980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 rot="19980000">
              <a:off x="14609" y="4742"/>
              <a:ext cx="218" cy="944"/>
            </a:xfrm>
            <a:prstGeom prst="downArrow">
              <a:avLst>
                <a:gd name="adj1" fmla="val 21568"/>
                <a:gd name="adj2" fmla="val 4980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 Box 28"/>
          <p:cNvSpPr txBox="1"/>
          <p:nvPr/>
        </p:nvSpPr>
        <p:spPr>
          <a:xfrm>
            <a:off x="1833245" y="1186180"/>
            <a:ext cx="4352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TURING TEST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EDFFFA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6753860" y="857250"/>
            <a:ext cx="43529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400">
                <a:latin typeface="Agency FB" panose="020B0503020202020204" charset="0"/>
                <a:cs typeface="Agency FB" panose="020B0503020202020204" charset="0"/>
              </a:rPr>
              <a:t> </a:t>
            </a:r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REVERSE  TURING TEST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7592060" y="44570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A reverse Turing test is a Turing test in which the objective or roles between computers and humans have been reversed.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-23495" y="-13970"/>
            <a:ext cx="902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600">
                <a:solidFill>
                  <a:srgbClr val="033354"/>
                </a:solidFill>
                <a:latin typeface="Bell MT" panose="02020503060305020303" charset="0"/>
                <a:cs typeface="Bell MT" panose="02020503060305020303" charset="0"/>
              </a:rPr>
              <a:t>INTRO</a:t>
            </a:r>
            <a:r>
              <a:rPr lang="en-IN" altLang="en-US" sz="3600">
                <a:latin typeface="Bell MT" panose="02020503060305020303" charset="0"/>
                <a:cs typeface="Bell MT" panose="02020503060305020303" charset="0"/>
              </a:rPr>
              <a:t>DUCTION</a:t>
            </a:r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1562735" y="3777615"/>
            <a:ext cx="1061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m7CE8wM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911090" y="4366895"/>
            <a:ext cx="2503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MCYKS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FEDE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-23495" y="-13970"/>
            <a:ext cx="902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600">
                <a:solidFill>
                  <a:srgbClr val="033354"/>
                </a:solidFill>
                <a:latin typeface="Bell MT" panose="02020503060305020303" charset="0"/>
                <a:cs typeface="Bell MT" panose="02020503060305020303" charset="0"/>
              </a:rPr>
              <a:t>INTRO</a:t>
            </a:r>
            <a:r>
              <a:rPr lang="en-IN" altLang="en-US" sz="3600">
                <a:latin typeface="Bell MT" panose="02020503060305020303" charset="0"/>
                <a:cs typeface="Bell MT" panose="02020503060305020303" charset="0"/>
              </a:rPr>
              <a:t>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8415" y="1134110"/>
            <a:ext cx="13451205" cy="4872355"/>
            <a:chOff x="-83" y="986"/>
            <a:chExt cx="21183" cy="7673"/>
          </a:xfrm>
        </p:grpSpPr>
        <p:pic>
          <p:nvPicPr>
            <p:cNvPr id="6" name="Picture 5" descr="nocaptcha[1]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26" y="1181"/>
              <a:ext cx="9874" cy="735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1" y="1181"/>
              <a:ext cx="5982" cy="7352"/>
            </a:xfrm>
            <a:prstGeom prst="rect">
              <a:avLst/>
            </a:prstGeom>
          </p:spPr>
        </p:pic>
        <p:pic>
          <p:nvPicPr>
            <p:cNvPr id="3" name="Picture 2" descr="captcha[1]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9" y="986"/>
              <a:ext cx="6710" cy="7547"/>
            </a:xfrm>
            <a:prstGeom prst="rect">
              <a:avLst/>
            </a:prstGeom>
          </p:spPr>
        </p:pic>
        <p:sp>
          <p:nvSpPr>
            <p:cNvPr id="8" name="Frame 7"/>
            <p:cNvSpPr/>
            <p:nvPr/>
          </p:nvSpPr>
          <p:spPr>
            <a:xfrm>
              <a:off x="-83" y="1180"/>
              <a:ext cx="19326" cy="7479"/>
            </a:xfrm>
            <a:prstGeom prst="frame">
              <a:avLst>
                <a:gd name="adj1" fmla="val 10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8FAE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7" name="Text Box 1"/>
          <p:cNvSpPr txBox="1"/>
          <p:nvPr/>
        </p:nvSpPr>
        <p:spPr>
          <a:xfrm>
            <a:off x="403860" y="548640"/>
            <a:ext cx="112928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4800">
                <a:latin typeface="Agency FB" panose="020B0503020202020204" charset="0"/>
                <a:cs typeface="Agency FB" panose="020B0503020202020204" charset="0"/>
              </a:rPr>
              <a:t>Problem Statement</a:t>
            </a:r>
          </a:p>
          <a:p>
            <a:pPr algn="l"/>
            <a:endParaRPr lang="en-IN" altLang="en-US" sz="280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Though Captchas play the most relevant role in preventing machines from accessing the internet , there are specific limitations which makes them more annoying. </a:t>
            </a:r>
          </a:p>
        </p:txBody>
      </p:sp>
      <p:sp>
        <p:nvSpPr>
          <p:cNvPr id="1048628" name="Text Box 1"/>
          <p:cNvSpPr txBox="1"/>
          <p:nvPr/>
        </p:nvSpPr>
        <p:spPr>
          <a:xfrm>
            <a:off x="72390" y="2865120"/>
            <a:ext cx="392493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6000">
                <a:latin typeface="Onyx" panose="04050602080702020203" charset="0"/>
                <a:ea typeface="NSimSun" panose="02010609030101010101" charset="-122"/>
                <a:cs typeface="Onyx" panose="04050602080702020203" charset="0"/>
              </a:rPr>
              <a:t>The cons--</a:t>
            </a:r>
            <a:endParaRPr lang="en-IN" altLang="en-US" sz="7200">
              <a:latin typeface="Onyx" panose="04050602080702020203" charset="0"/>
              <a:ea typeface="NSimSun" panose="02010609030101010101" charset="-122"/>
              <a:cs typeface="Onyx" panose="04050602080702020203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4000">
                <a:latin typeface="Agency FB" panose="020B0503020202020204" charset="0"/>
                <a:ea typeface="NSimSun" panose="02010609030101010101" charset="-122"/>
                <a:cs typeface="Agency FB" panose="020B0503020202020204" charset="0"/>
              </a:rPr>
              <a:t>-Annoyance</a:t>
            </a: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4000">
                <a:latin typeface="Agency FB" panose="020B0503020202020204" charset="0"/>
                <a:ea typeface="NSimSun" panose="02010609030101010101" charset="-122"/>
                <a:cs typeface="Agency FB" panose="020B0503020202020204" charset="0"/>
              </a:rPr>
              <a:t>-Illegible</a:t>
            </a: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4000">
                <a:latin typeface="Agency FB" panose="020B0503020202020204" charset="0"/>
                <a:ea typeface="NSimSun" panose="02010609030101010101" charset="-122"/>
                <a:cs typeface="Agency FB" panose="020B0503020202020204" charset="0"/>
              </a:rPr>
              <a:t>-Vision</a:t>
            </a: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4000">
                <a:latin typeface="Agency FB" panose="020B0503020202020204" charset="0"/>
                <a:ea typeface="NSimSun" panose="02010609030101010101" charset="-122"/>
                <a:cs typeface="Agency FB" panose="020B0503020202020204" charset="0"/>
              </a:rPr>
              <a:t>-Traffic</a:t>
            </a:r>
          </a:p>
          <a:p>
            <a:pPr indent="0" algn="ctr">
              <a:buFont typeface="Arial" panose="020B0604020202020204" pitchFamily="34" charset="0"/>
              <a:buNone/>
            </a:pPr>
            <a:endParaRPr lang="en-IN" altLang="en-US" sz="4400">
              <a:latin typeface="Agency FB" panose="020B0503020202020204" charset="0"/>
              <a:ea typeface="NSimSun" panose="02010609030101010101" charset="-122"/>
              <a:cs typeface="Agency FB" panose="020B0503020202020204" charset="0"/>
            </a:endParaRPr>
          </a:p>
          <a:p>
            <a:pPr algn="ctr"/>
            <a:endParaRPr lang="en-IN" altLang="en-US" sz="4800">
              <a:latin typeface="Goudy Old Style" panose="02020502050305020303" charset="0"/>
              <a:ea typeface="NSimSun" panose="02010609030101010101" charset="-122"/>
              <a:cs typeface="Goudy Old Style" panose="02020502050305020303" charset="0"/>
            </a:endParaRPr>
          </a:p>
          <a:p>
            <a:pPr algn="ctr"/>
            <a:endParaRPr lang="en-IN" altLang="en-US" sz="4800">
              <a:latin typeface="Goudy Old Style" panose="02020502050305020303" charset="0"/>
              <a:ea typeface="NSimSun" panose="02010609030101010101" charset="-122"/>
              <a:cs typeface="Goudy Old Style" panose="02020502050305020303" charset="0"/>
            </a:endParaRPr>
          </a:p>
          <a:p>
            <a:pPr algn="ctr"/>
            <a:endParaRPr lang="en-IN" altLang="en-US" sz="4800">
              <a:latin typeface="Goudy Old Style" panose="02020502050305020303" charset="0"/>
              <a:ea typeface="NSimSun" panose="02010609030101010101" charset="-122"/>
              <a:cs typeface="Goudy Old Style" panose="02020502050305020303" charset="0"/>
            </a:endParaRPr>
          </a:p>
        </p:txBody>
      </p:sp>
      <p:sp>
        <p:nvSpPr>
          <p:cNvPr id="1048629" name="Rounded Rectangle 3"/>
          <p:cNvSpPr/>
          <p:nvPr/>
        </p:nvSpPr>
        <p:spPr>
          <a:xfrm>
            <a:off x="213995" y="3864610"/>
            <a:ext cx="3462655" cy="2701290"/>
          </a:xfrm>
          <a:prstGeom prst="roundRect">
            <a:avLst>
              <a:gd name="adj" fmla="val 7879"/>
            </a:avLst>
          </a:prstGeom>
          <a:noFill/>
          <a:ln w="57150">
            <a:solidFill>
              <a:schemeClr val="tx1"/>
            </a:solidFill>
          </a:ln>
          <a:effectLst>
            <a:glow>
              <a:schemeClr val="tx1"/>
            </a:glow>
            <a:outerShdw blurRad="152400" dist="317500" dir="5400000" sx="90000" sy="-19000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h[3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35" y="4111625"/>
            <a:ext cx="2362200" cy="861060"/>
          </a:xfrm>
          <a:prstGeom prst="rect">
            <a:avLst/>
          </a:prstGeom>
        </p:spPr>
      </p:pic>
      <p:pic>
        <p:nvPicPr>
          <p:cNvPr id="3" name="Picture 2" descr="captcha[1]"/>
          <p:cNvPicPr>
            <a:picLocks noChangeAspect="1"/>
          </p:cNvPicPr>
          <p:nvPr/>
        </p:nvPicPr>
        <p:blipFill>
          <a:blip r:embed="rId4"/>
          <a:srcRect l="14774" t="33594" r="18159" b="27539"/>
          <a:stretch>
            <a:fillRect/>
          </a:stretch>
        </p:blipFill>
        <p:spPr>
          <a:xfrm>
            <a:off x="4328795" y="5170805"/>
            <a:ext cx="3081655" cy="1595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640" y="4111625"/>
            <a:ext cx="2701925" cy="237807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61950" y="367030"/>
            <a:ext cx="1014793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600">
                <a:latin typeface="Bell MT" panose="02020503060305020303" charset="0"/>
                <a:cs typeface="Bell MT" panose="02020503060305020303" charset="0"/>
              </a:rPr>
              <a:t>SOLUTION</a:t>
            </a:r>
          </a:p>
          <a:p>
            <a:pPr algn="l"/>
            <a:endParaRPr lang="en-IN" altLang="en-US" sz="3600">
              <a:latin typeface="Bell MT" panose="02020503060305020303" charset="0"/>
              <a:cs typeface="Bell MT" panose="02020503060305020303" charset="0"/>
            </a:endParaRPr>
          </a:p>
          <a:p>
            <a:pPr algn="l"/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The mentioned drawbacks of Captchas are considerable and there must be a way to overcome the drawbacks. This can be done by bypassing the Captcha.</a:t>
            </a:r>
          </a:p>
          <a:p>
            <a:pPr algn="l"/>
            <a:endParaRPr lang="en-IN" altLang="en-US" sz="3200" b="1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IN" altLang="en-US" sz="3200" b="1">
                <a:latin typeface="Agency FB" panose="020B0503020202020204" charset="0"/>
                <a:cs typeface="Agency FB" panose="020B0503020202020204" charset="0"/>
              </a:rPr>
              <a:t>CAPTCHA BYPASS </a:t>
            </a:r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is an automated process where the captcha can be solved automatically with less human interference.</a:t>
            </a:r>
          </a:p>
          <a:p>
            <a:pPr algn="l"/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Now there are various methods to bypass different types of Captchas, among which we have dealt with two of them.</a:t>
            </a:r>
          </a:p>
          <a:p>
            <a:pPr algn="l"/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-</a:t>
            </a:r>
            <a:r>
              <a:rPr lang="en-IN" altLang="en-US" sz="3200" b="1">
                <a:latin typeface="Agency FB" panose="020B0503020202020204" charset="0"/>
                <a:cs typeface="Agency FB" panose="020B0503020202020204" charset="0"/>
              </a:rPr>
              <a:t>Optical Character Recognition(Tesseract OCR)</a:t>
            </a:r>
          </a:p>
          <a:p>
            <a:pPr algn="l"/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-</a:t>
            </a:r>
            <a:r>
              <a:rPr lang="en-IN" altLang="en-US" sz="3200" b="1">
                <a:latin typeface="Agency FB" panose="020B0503020202020204" charset="0"/>
                <a:cs typeface="Agency FB" panose="020B0503020202020204" charset="0"/>
              </a:rPr>
              <a:t>Convolution Neural Networks(CNN)</a:t>
            </a:r>
            <a:endParaRPr lang="en-IN" altLang="en-US" sz="320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endParaRPr lang="en-IN" altLang="en-US" sz="3200" b="1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endParaRPr lang="en-IN" altLang="en-US" sz="3200" b="1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IN" altLang="en-US" sz="3200" b="1">
                <a:latin typeface="Agency FB" panose="020B0503020202020204" charset="0"/>
                <a:cs typeface="Agency FB" panose="020B0503020202020204" charset="0"/>
              </a:rPr>
              <a:t> </a:t>
            </a:r>
            <a:r>
              <a:rPr lang="en-IN" altLang="en-US" sz="3200">
                <a:latin typeface="Agency FB" panose="020B0503020202020204" charset="0"/>
                <a:cs typeface="Agency FB" panose="020B0503020202020204" charset="0"/>
              </a:rPr>
              <a:t>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EDFFFA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1610" y="178435"/>
            <a:ext cx="98602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Tesseract OCR</a:t>
            </a:r>
          </a:p>
          <a:p>
            <a:endParaRPr lang="en-IN" altLang="en-US" sz="3200">
              <a:latin typeface="Agency FB" panose="020B0503020202020204" charset="0"/>
              <a:cs typeface="Agency FB" panose="020B0503020202020204" charset="0"/>
            </a:endParaRPr>
          </a:p>
          <a:p>
            <a:r>
              <a:rPr lang="en-IN" altLang="en-US" sz="2800" i="1">
                <a:latin typeface="Agency FB" panose="020B0503020202020204" charset="0"/>
                <a:cs typeface="Agency FB" panose="020B0503020202020204" charset="0"/>
              </a:rPr>
              <a:t>Optical Character Recognition </a:t>
            </a:r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(OCR) is the process of electronically extracting text from images. </a:t>
            </a:r>
            <a:r>
              <a:rPr lang="en-IN" altLang="en-US" sz="2800" i="1">
                <a:latin typeface="Agency FB" panose="020B0503020202020204" charset="0"/>
                <a:cs typeface="Agency FB" panose="020B0503020202020204" charset="0"/>
              </a:rPr>
              <a:t>Tesseract</a:t>
            </a:r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, an open-source OCR engine maintained by Google, to grab text from images.</a:t>
            </a:r>
          </a:p>
          <a:p>
            <a:r>
              <a:rPr lang="en-IN" altLang="en-US" sz="2800" b="1">
                <a:latin typeface="Agency FB" panose="020B0503020202020204" charset="0"/>
                <a:cs typeface="Agency FB" panose="020B0503020202020204" charset="0"/>
              </a:rPr>
              <a:t>Tesseract’s Limitations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Tesseract OCR is quite powerful, but does have the following limitations: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Tesseract isn’t trained to recognize handwriting, and it’s limited to about 100 fonts in total.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Tesseract requires a bit of preprocessing to improve the OCR results: Images need to be scaled appropriately, have as much image contrast as possible, and the text must be horizontally aligned.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>
                <a:latin typeface="Agency FB" panose="020B0503020202020204" charset="0"/>
                <a:cs typeface="Agency FB" panose="020B0503020202020204" charset="0"/>
              </a:rPr>
              <a:t>Finally, Tesseract OCR only works on Linux, Windows and Mac OS X.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FEDE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09"/>
          <p:cNvGrpSpPr/>
          <p:nvPr/>
        </p:nvGrpSpPr>
        <p:grpSpPr>
          <a:xfrm>
            <a:off x="6676390" y="2352675"/>
            <a:ext cx="5426710" cy="3271522"/>
            <a:chOff x="6879612" y="2270384"/>
            <a:chExt cx="5426710" cy="2585797"/>
          </a:xfrm>
        </p:grpSpPr>
        <p:sp>
          <p:nvSpPr>
            <p:cNvPr id="1048746" name="TextBox 20"/>
            <p:cNvSpPr txBox="1"/>
            <p:nvPr/>
          </p:nvSpPr>
          <p:spPr>
            <a:xfrm>
              <a:off x="7055507" y="2782188"/>
              <a:ext cx="3336926" cy="36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400" dirty="0">
                  <a:solidFill>
                    <a:srgbClr val="FF4266"/>
                  </a:solidFill>
                  <a:latin typeface="Tw Cen MT" panose="020B0602020104020603" pitchFamily="34" charset="0"/>
                </a:rPr>
                <a:t>(ARTIFICIAL)</a:t>
              </a:r>
            </a:p>
          </p:txBody>
        </p:sp>
        <p:sp>
          <p:nvSpPr>
            <p:cNvPr id="1048747" name="TextBox 21"/>
            <p:cNvSpPr txBox="1"/>
            <p:nvPr/>
          </p:nvSpPr>
          <p:spPr>
            <a:xfrm>
              <a:off x="6879612" y="2270384"/>
              <a:ext cx="5143500" cy="65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4800" dirty="0">
                  <a:solidFill>
                    <a:srgbClr val="FF4266"/>
                  </a:solidFill>
                  <a:latin typeface="Tw Cen MT" panose="020B0602020104020603" pitchFamily="34" charset="0"/>
                </a:rPr>
                <a:t>CONVOLUTION</a:t>
              </a:r>
            </a:p>
          </p:txBody>
        </p:sp>
        <p:sp>
          <p:nvSpPr>
            <p:cNvPr id="1048748" name="TextBox 22"/>
            <p:cNvSpPr txBox="1"/>
            <p:nvPr/>
          </p:nvSpPr>
          <p:spPr>
            <a:xfrm>
              <a:off x="6958352" y="3067157"/>
              <a:ext cx="3336926" cy="65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4800" dirty="0">
                  <a:solidFill>
                    <a:srgbClr val="FF4266"/>
                  </a:solidFill>
                  <a:latin typeface="Tw Cen MT" panose="020B0602020104020603" pitchFamily="34" charset="0"/>
                </a:rPr>
                <a:t>NEURAL</a:t>
              </a:r>
            </a:p>
          </p:txBody>
        </p:sp>
        <p:sp>
          <p:nvSpPr>
            <p:cNvPr id="1048749" name="TextBox 32"/>
            <p:cNvSpPr txBox="1"/>
            <p:nvPr/>
          </p:nvSpPr>
          <p:spPr>
            <a:xfrm>
              <a:off x="8996702" y="3067404"/>
              <a:ext cx="3309620" cy="1788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4800" dirty="0">
                  <a:solidFill>
                    <a:srgbClr val="FF4266"/>
                  </a:solidFill>
                  <a:latin typeface="Tw Cen MT" panose="020B0602020104020603" pitchFamily="34" charset="0"/>
                </a:rPr>
                <a:t> NETWORKS</a:t>
              </a:r>
            </a:p>
          </p:txBody>
        </p:sp>
      </p:grpSp>
      <p:grpSp>
        <p:nvGrpSpPr>
          <p:cNvPr id="63" name="Group 23"/>
          <p:cNvGrpSpPr/>
          <p:nvPr/>
        </p:nvGrpSpPr>
        <p:grpSpPr>
          <a:xfrm>
            <a:off x="-5927090" y="-44450"/>
            <a:ext cx="9848850" cy="6858000"/>
            <a:chOff x="1325" y="374"/>
            <a:chExt cx="15510" cy="10800"/>
          </a:xfrm>
        </p:grpSpPr>
        <p:sp>
          <p:nvSpPr>
            <p:cNvPr id="1048750" name="Rectangle 24"/>
            <p:cNvSpPr/>
            <p:nvPr/>
          </p:nvSpPr>
          <p:spPr>
            <a:xfrm>
              <a:off x="1325" y="374"/>
              <a:ext cx="15510" cy="10800"/>
            </a:xfrm>
            <a:prstGeom prst="rect">
              <a:avLst/>
            </a:prstGeom>
            <a:solidFill>
              <a:srgbClr val="FACDB0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97153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5" y="4261"/>
              <a:ext cx="9217" cy="5736"/>
            </a:xfrm>
            <a:prstGeom prst="rect">
              <a:avLst/>
            </a:prstGeom>
          </p:spPr>
        </p:pic>
        <p:sp>
          <p:nvSpPr>
            <p:cNvPr id="1048751" name="Text Box 26"/>
            <p:cNvSpPr txBox="1"/>
            <p:nvPr/>
          </p:nvSpPr>
          <p:spPr>
            <a:xfrm>
              <a:off x="5050" y="1603"/>
              <a:ext cx="8812" cy="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latin typeface="Agency FB" panose="020B0503020202020204" charset="0"/>
                  <a:cs typeface="Agency FB" panose="020B0503020202020204" charset="0"/>
                </a:rPr>
                <a:t>The Neurons that Inspired the Network</a:t>
              </a:r>
            </a:p>
          </p:txBody>
        </p:sp>
      </p:grpSp>
      <p:grpSp>
        <p:nvGrpSpPr>
          <p:cNvPr id="64" name="Group 27"/>
          <p:cNvGrpSpPr/>
          <p:nvPr/>
        </p:nvGrpSpPr>
        <p:grpSpPr>
          <a:xfrm>
            <a:off x="-7771765" y="-33020"/>
            <a:ext cx="9848850" cy="7172325"/>
            <a:chOff x="200" y="457"/>
            <a:chExt cx="15510" cy="11295"/>
          </a:xfrm>
          <a:effectLst>
            <a:outerShdw blurRad="50800" dist="38100" algn="l" rotWithShape="0">
              <a:prstClr val="black">
                <a:alpha val="68000"/>
              </a:prstClr>
            </a:outerShdw>
          </a:effectLst>
        </p:grpSpPr>
        <p:sp>
          <p:nvSpPr>
            <p:cNvPr id="1048752" name="Rectangle 43"/>
            <p:cNvSpPr/>
            <p:nvPr/>
          </p:nvSpPr>
          <p:spPr>
            <a:xfrm>
              <a:off x="200" y="457"/>
              <a:ext cx="15510" cy="108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7154" name="Picture 62" descr="ann-1[1]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" y="1504"/>
              <a:ext cx="10869" cy="6399"/>
            </a:xfrm>
            <a:prstGeom prst="rect">
              <a:avLst/>
            </a:prstGeom>
          </p:spPr>
        </p:pic>
        <p:sp>
          <p:nvSpPr>
            <p:cNvPr id="1048753" name="Text Box 63"/>
            <p:cNvSpPr txBox="1"/>
            <p:nvPr/>
          </p:nvSpPr>
          <p:spPr>
            <a:xfrm>
              <a:off x="2291" y="8308"/>
              <a:ext cx="9845" cy="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Agency FB" panose="020B0503020202020204" charset="0"/>
                  <a:cs typeface="Agency FB" panose="020B0503020202020204" charset="0"/>
                </a:rPr>
                <a:t>A simple Artificial Neural Network map, showing two scenarios with two different inputs but with the same output. Activated neurons along the path are shown in red.</a:t>
              </a: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714167 -0.001574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836458 -0.0032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840</Words>
  <Application>Microsoft Macintosh PowerPoint</Application>
  <PresentationFormat>Widescreen</PresentationFormat>
  <Paragraphs>132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Agency FB</vt:lpstr>
      <vt:lpstr>Arial</vt:lpstr>
      <vt:lpstr>Bell MT</vt:lpstr>
      <vt:lpstr>Calibri</vt:lpstr>
      <vt:lpstr>Calibri Light</vt:lpstr>
      <vt:lpstr>Goudy Old Style</vt:lpstr>
      <vt:lpstr>Onyx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prava</dc:creator>
  <cp:lastModifiedBy>Microsoft Office User</cp:lastModifiedBy>
  <cp:revision>4</cp:revision>
  <dcterms:created xsi:type="dcterms:W3CDTF">2019-07-30T23:53:26Z</dcterms:created>
  <dcterms:modified xsi:type="dcterms:W3CDTF">2019-08-01T12:45:15Z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