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Lst>
  <p:sldSz cx="9144000" cy="6858000" type="screen4x3"/>
  <p:notesSz cx="6858000" cy="9144000"/>
  <p:embeddedFontLst>
    <p:embeddedFont>
      <p:font typeface="Calibri" panose="020F0502020204030204" pitchFamily="34" charset="0"/>
      <p:regular r:id="rId40"/>
      <p:bold r:id="rId41"/>
      <p:italic r:id="rId42"/>
      <p:boldItalic r:id="rId43"/>
    </p:embeddedFont>
    <p:embeddedFont>
      <p:font typeface="Gill Sans" panose="020B0A02020104020203" pitchFamily="34" charset="77"/>
      <p:regular r:id="rId44"/>
      <p:bold r:id="rId45"/>
    </p:embeddedFont>
    <p:embeddedFont>
      <p:font typeface="Verdana" panose="020B060403050404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g/Ghcc1NnWk8/4sVhSgn5V3PfHJ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168330-18BD-43E6-8E3F-806F33A3F263}">
  <a:tblStyle styleId="{57168330-18BD-43E6-8E3F-806F33A3F263}"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90A1C73-2970-4A00-82B8-39142286284F}" styleName="Table_1">
    <a:wholeTbl>
      <a:tcTxStyle b="off" i="off">
        <a:font>
          <a:latin typeface="Arial"/>
          <a:ea typeface="Arial"/>
          <a:cs typeface="Arial"/>
        </a:font>
        <a:schemeClr val="lt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left>
            <a:ln w="25400" cap="flat" cmpd="sng">
              <a:solidFill>
                <a:schemeClr val="lt1"/>
              </a:solidFill>
              <a:prstDash val="solid"/>
              <a:round/>
              <a:headEnd type="none" w="sm" len="sm"/>
              <a:tailEnd type="none" w="sm" len="sm"/>
            </a:ln>
          </a:left>
        </a:tcBdr>
        <a:fill>
          <a:solidFill>
            <a:srgbClr val="A8A8A8"/>
          </a:solidFill>
        </a:fill>
      </a:tcStyle>
    </a:lastCol>
    <a:firstCol>
      <a:tcTxStyle b="on" i="off"/>
      <a:tcStyle>
        <a:tcBdr>
          <a:right>
            <a:ln w="25400" cap="flat" cmpd="sng">
              <a:solidFill>
                <a:schemeClr val="lt1"/>
              </a:solidFill>
              <a:prstDash val="solid"/>
              <a:round/>
              <a:headEnd type="none" w="sm" len="sm"/>
              <a:tailEnd type="none" w="sm" len="sm"/>
            </a:ln>
          </a:right>
        </a:tcBdr>
        <a:fill>
          <a:solidFill>
            <a:srgbClr val="A8A8A8"/>
          </a:solidFill>
        </a:fill>
      </a:tcStyle>
    </a:firstCol>
    <a:lastRow>
      <a:tcTxStyle b="on" i="off"/>
      <a:tcStyle>
        <a:tcBdr>
          <a:top>
            <a:ln w="25400" cap="flat" cmpd="sng">
              <a:solidFill>
                <a:schemeClr val="lt1"/>
              </a:solidFill>
              <a:prstDash val="solid"/>
              <a:round/>
              <a:headEnd type="none" w="sm" len="sm"/>
              <a:tailEnd type="none" w="sm" len="sm"/>
            </a:ln>
          </a:top>
        </a:tcBdr>
        <a:fill>
          <a:solidFill>
            <a:srgbClr val="A8A8A8"/>
          </a:solidFill>
        </a:fill>
      </a:tcStyle>
    </a:lastRow>
    <a:seCell>
      <a:tcTxStyle/>
      <a:tcStyle>
        <a:tcBdr>
          <a:left>
            <a:ln w="9525" cap="flat" cmpd="sng">
              <a:solidFill>
                <a:srgbClr val="000000">
                  <a:alpha val="0"/>
                </a:srgbClr>
              </a:solidFill>
              <a:prstDash val="solid"/>
              <a:round/>
              <a:headEnd type="none" w="sm" len="sm"/>
              <a:tailEnd type="none" w="sm" len="sm"/>
            </a:ln>
          </a:left>
        </a:tcBdr>
      </a:tcStyle>
    </a:seCell>
    <a:swCell>
      <a:tcTxStyle/>
      <a:tcStyle>
        <a:tcBdr>
          <a:right>
            <a:ln w="9525" cap="flat" cmpd="sng">
              <a:solidFill>
                <a:srgbClr val="000000">
                  <a:alpha val="0"/>
                </a:srgbClr>
              </a:solidFill>
              <a:prstDash val="solid"/>
              <a:round/>
              <a:headEnd type="none" w="sm" len="sm"/>
              <a:tailEnd type="none" w="sm" len="sm"/>
            </a:ln>
          </a:right>
        </a:tcBdr>
      </a:tcStyle>
    </a:swCell>
    <a:firstRow>
      <a:tcTxStyle b="on" i="off"/>
      <a:tcStyle>
        <a:tcBdr>
          <a:bottom>
            <a:ln w="25400" cap="flat" cmpd="sng">
              <a:solidFill>
                <a:schemeClr val="lt1"/>
              </a:solidFill>
              <a:prstDash val="solid"/>
              <a:round/>
              <a:headEnd type="none" w="sm" len="sm"/>
              <a:tailEnd type="none" w="sm" len="sm"/>
            </a:ln>
          </a:bottom>
        </a:tcBdr>
        <a:fill>
          <a:solidFill>
            <a:schemeClr val="dk1"/>
          </a:solidFill>
        </a:fill>
      </a:tcStyle>
    </a:firstRow>
    <a:neCell>
      <a:tcTxStyle/>
      <a:tcStyle>
        <a:tcBdr>
          <a:left>
            <a:ln w="9525" cap="flat" cmpd="sng">
              <a:solidFill>
                <a:srgbClr val="000000">
                  <a:alpha val="0"/>
                </a:srgbClr>
              </a:solidFill>
              <a:prstDash val="solid"/>
              <a:round/>
              <a:headEnd type="none" w="sm" len="sm"/>
              <a:tailEnd type="none" w="sm" len="sm"/>
            </a:ln>
          </a:left>
        </a:tcBdr>
      </a:tcStyle>
    </a:neCell>
    <a:nwCell>
      <a:tcTxStyle/>
      <a:tcStyle>
        <a:tcBdr>
          <a:right>
            <a:ln w="9525" cap="flat" cmpd="sng">
              <a:solidFill>
                <a:srgbClr val="000000">
                  <a:alpha val="0"/>
                </a:srgbClr>
              </a:solidFill>
              <a:prstDash val="solid"/>
              <a:round/>
              <a:headEnd type="none" w="sm" len="sm"/>
              <a:tailEnd type="none" w="sm" len="sm"/>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4"/>
  </p:normalViewPr>
  <p:slideViewPr>
    <p:cSldViewPr snapToGrid="0">
      <p:cViewPr varScale="1">
        <p:scale>
          <a:sx n="124" d="100"/>
          <a:sy n="124" d="100"/>
        </p:scale>
        <p:origin x="128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6" name="Google Shape;32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2" name="Google Shape;33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8" name="Google Shape;33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4" name="Google Shape;34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0" name="Google Shape;35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be7fee862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be7fee86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e7fee862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be7fee8623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7" name="Google Shape;38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2" name="Google Shape;39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8" name="Google Shape;398;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4" name="Google Shape;40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be7fee8623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be7fee86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41"/>
          <p:cNvSpPr txBox="1">
            <a:spLocks noGrp="1"/>
          </p:cNvSpPr>
          <p:nvPr>
            <p:ph type="title"/>
          </p:nvPr>
        </p:nvSpPr>
        <p:spPr>
          <a:xfrm>
            <a:off x="1435608" y="274638"/>
            <a:ext cx="74982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1"/>
          <p:cNvSpPr txBox="1">
            <a:spLocks noGrp="1"/>
          </p:cNvSpPr>
          <p:nvPr>
            <p:ph type="body" idx="1"/>
          </p:nvPr>
        </p:nvSpPr>
        <p:spPr>
          <a:xfrm>
            <a:off x="1435608" y="1447800"/>
            <a:ext cx="7498200" cy="48006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9" name="Google Shape;19;p41"/>
          <p:cNvSpPr txBox="1">
            <a:spLocks noGrp="1"/>
          </p:cNvSpPr>
          <p:nvPr>
            <p:ph type="dt" idx="10"/>
          </p:nvPr>
        </p:nvSpPr>
        <p:spPr>
          <a:xfrm>
            <a:off x="3581400" y="6305550"/>
            <a:ext cx="2133600" cy="4761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1"/>
          <p:cNvSpPr txBox="1">
            <a:spLocks noGrp="1"/>
          </p:cNvSpPr>
          <p:nvPr>
            <p:ph type="ftr" idx="11"/>
          </p:nvPr>
        </p:nvSpPr>
        <p:spPr>
          <a:xfrm>
            <a:off x="5715000" y="6305550"/>
            <a:ext cx="2895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1"/>
          <p:cNvSpPr txBox="1">
            <a:spLocks noGrp="1"/>
          </p:cNvSpPr>
          <p:nvPr>
            <p:ph type="sldNum" idx="12"/>
          </p:nvPr>
        </p:nvSpPr>
        <p:spPr>
          <a:xfrm>
            <a:off x="8613648" y="6305550"/>
            <a:ext cx="457200" cy="4761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50"/>
          <p:cNvSpPr txBox="1">
            <a:spLocks noGrp="1"/>
          </p:cNvSpPr>
          <p:nvPr>
            <p:ph type="title"/>
          </p:nvPr>
        </p:nvSpPr>
        <p:spPr>
          <a:xfrm rot="5400000">
            <a:off x="4846650" y="2285989"/>
            <a:ext cx="5851500" cy="1828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0"/>
          <p:cNvSpPr txBox="1">
            <a:spLocks noGrp="1"/>
          </p:cNvSpPr>
          <p:nvPr>
            <p:ph type="body" idx="1"/>
          </p:nvPr>
        </p:nvSpPr>
        <p:spPr>
          <a:xfrm rot="5400000">
            <a:off x="998550" y="419090"/>
            <a:ext cx="5851500" cy="55626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5" name="Google Shape;85;p50"/>
          <p:cNvSpPr txBox="1">
            <a:spLocks noGrp="1"/>
          </p:cNvSpPr>
          <p:nvPr>
            <p:ph type="dt" idx="10"/>
          </p:nvPr>
        </p:nvSpPr>
        <p:spPr>
          <a:xfrm>
            <a:off x="3581400" y="6305550"/>
            <a:ext cx="2133600" cy="4761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50"/>
          <p:cNvSpPr txBox="1">
            <a:spLocks noGrp="1"/>
          </p:cNvSpPr>
          <p:nvPr>
            <p:ph type="ftr" idx="11"/>
          </p:nvPr>
        </p:nvSpPr>
        <p:spPr>
          <a:xfrm>
            <a:off x="5715000" y="6305550"/>
            <a:ext cx="2895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50"/>
          <p:cNvSpPr txBox="1">
            <a:spLocks noGrp="1"/>
          </p:cNvSpPr>
          <p:nvPr>
            <p:ph type="sldNum" idx="12"/>
          </p:nvPr>
        </p:nvSpPr>
        <p:spPr>
          <a:xfrm>
            <a:off x="8613648" y="6305550"/>
            <a:ext cx="457200" cy="4761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2"/>
        <p:cNvGrpSpPr/>
        <p:nvPr/>
      </p:nvGrpSpPr>
      <p:grpSpPr>
        <a:xfrm>
          <a:off x="0" y="0"/>
          <a:ext cx="0" cy="0"/>
          <a:chOff x="0" y="0"/>
          <a:chExt cx="0" cy="0"/>
        </a:xfrm>
      </p:grpSpPr>
      <p:sp>
        <p:nvSpPr>
          <p:cNvPr id="23" name="Google Shape;23;p42"/>
          <p:cNvSpPr/>
          <p:nvPr/>
        </p:nvSpPr>
        <p:spPr>
          <a:xfrm>
            <a:off x="1014984" y="0"/>
            <a:ext cx="81291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4" name="Google Shape;24;p42"/>
          <p:cNvSpPr txBox="1">
            <a:spLocks noGrp="1"/>
          </p:cNvSpPr>
          <p:nvPr>
            <p:ph type="dt" idx="10"/>
          </p:nvPr>
        </p:nvSpPr>
        <p:spPr>
          <a:xfrm>
            <a:off x="3581400" y="6305550"/>
            <a:ext cx="2133600" cy="4761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2"/>
          <p:cNvSpPr txBox="1">
            <a:spLocks noGrp="1"/>
          </p:cNvSpPr>
          <p:nvPr>
            <p:ph type="ftr" idx="11"/>
          </p:nvPr>
        </p:nvSpPr>
        <p:spPr>
          <a:xfrm>
            <a:off x="5715000" y="6305550"/>
            <a:ext cx="2895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2"/>
          <p:cNvSpPr txBox="1">
            <a:spLocks noGrp="1"/>
          </p:cNvSpPr>
          <p:nvPr>
            <p:ph type="sldNum" idx="12"/>
          </p:nvPr>
        </p:nvSpPr>
        <p:spPr>
          <a:xfrm>
            <a:off x="8613648" y="6305550"/>
            <a:ext cx="457200" cy="4761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27" name="Google Shape;27;p42"/>
          <p:cNvSpPr/>
          <p:nvPr/>
        </p:nvSpPr>
        <p:spPr>
          <a:xfrm>
            <a:off x="1014984" y="-54"/>
            <a:ext cx="73200" cy="68580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43"/>
          <p:cNvSpPr/>
          <p:nvPr/>
        </p:nvSpPr>
        <p:spPr>
          <a:xfrm>
            <a:off x="2282890" y="-54"/>
            <a:ext cx="6858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30" name="Google Shape;30;p43"/>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Autofit/>
          </a:bodyPr>
          <a:lstStyle>
            <a:lvl1pPr lvl="0" algn="l">
              <a:lnSpc>
                <a:spcPct val="112500"/>
              </a:lnSpc>
              <a:spcBef>
                <a:spcPts val="0"/>
              </a:spcBef>
              <a:spcAft>
                <a:spcPts val="0"/>
              </a:spcAft>
              <a:buClr>
                <a:srgbClr val="562214"/>
              </a:buClr>
              <a:buSzPts val="4000"/>
              <a:buFont typeface="Gill Sans"/>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3"/>
          <p:cNvSpPr txBox="1">
            <a:spLocks noGrp="1"/>
          </p:cNvSpPr>
          <p:nvPr>
            <p:ph type="body" idx="1"/>
          </p:nvPr>
        </p:nvSpPr>
        <p:spPr>
          <a:xfrm>
            <a:off x="2578392" y="1066800"/>
            <a:ext cx="6400800" cy="1509600"/>
          </a:xfrm>
          <a:prstGeom prst="rect">
            <a:avLst/>
          </a:prstGeom>
          <a:noFill/>
          <a:ln>
            <a:noFill/>
          </a:ln>
        </p:spPr>
        <p:txBody>
          <a:bodyPr spcFirstLastPara="1" wrap="square" lIns="91425" tIns="45700" rIns="91425" bIns="45700" anchor="b" anchorCtr="0">
            <a:no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2" name="Google Shape;32;p43"/>
          <p:cNvSpPr txBox="1">
            <a:spLocks noGrp="1"/>
          </p:cNvSpPr>
          <p:nvPr>
            <p:ph type="dt" idx="10"/>
          </p:nvPr>
        </p:nvSpPr>
        <p:spPr>
          <a:xfrm>
            <a:off x="3581400" y="6305550"/>
            <a:ext cx="2133600" cy="4761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3"/>
          <p:cNvSpPr txBox="1">
            <a:spLocks noGrp="1"/>
          </p:cNvSpPr>
          <p:nvPr>
            <p:ph type="ftr" idx="11"/>
          </p:nvPr>
        </p:nvSpPr>
        <p:spPr>
          <a:xfrm>
            <a:off x="5715000" y="6305550"/>
            <a:ext cx="2895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3"/>
          <p:cNvSpPr txBox="1">
            <a:spLocks noGrp="1"/>
          </p:cNvSpPr>
          <p:nvPr>
            <p:ph type="sldNum" idx="12"/>
          </p:nvPr>
        </p:nvSpPr>
        <p:spPr>
          <a:xfrm>
            <a:off x="8613648" y="6305550"/>
            <a:ext cx="457200" cy="4761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35" name="Google Shape;35;p43"/>
          <p:cNvSpPr/>
          <p:nvPr/>
        </p:nvSpPr>
        <p:spPr>
          <a:xfrm>
            <a:off x="2286000" y="0"/>
            <a:ext cx="76200" cy="68580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36" name="Google Shape;36;p43"/>
          <p:cNvSpPr/>
          <p:nvPr/>
        </p:nvSpPr>
        <p:spPr>
          <a:xfrm>
            <a:off x="2172321" y="2814656"/>
            <a:ext cx="210300" cy="210300"/>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37" name="Google Shape;37;p43"/>
          <p:cNvSpPr/>
          <p:nvPr/>
        </p:nvSpPr>
        <p:spPr>
          <a:xfrm>
            <a:off x="2408064" y="2745870"/>
            <a:ext cx="63900" cy="639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44"/>
          <p:cNvSpPr txBox="1">
            <a:spLocks noGrp="1"/>
          </p:cNvSpPr>
          <p:nvPr>
            <p:ph type="title"/>
          </p:nvPr>
        </p:nvSpPr>
        <p:spPr>
          <a:xfrm>
            <a:off x="1435608" y="274320"/>
            <a:ext cx="74982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4"/>
          <p:cNvSpPr txBox="1">
            <a:spLocks noGrp="1"/>
          </p:cNvSpPr>
          <p:nvPr>
            <p:ph type="body" idx="1"/>
          </p:nvPr>
        </p:nvSpPr>
        <p:spPr>
          <a:xfrm>
            <a:off x="1435608" y="1524000"/>
            <a:ext cx="3657600" cy="4663500"/>
          </a:xfrm>
          <a:prstGeom prst="rect">
            <a:avLst/>
          </a:prstGeom>
          <a:noFill/>
          <a:ln>
            <a:noFill/>
          </a:ln>
        </p:spPr>
        <p:txBody>
          <a:bodyPr spcFirstLastPara="1" wrap="square" lIns="91425" tIns="45700" rIns="91425" bIns="45700" anchor="t" anchorCtr="0">
            <a:no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1" name="Google Shape;41;p44"/>
          <p:cNvSpPr txBox="1">
            <a:spLocks noGrp="1"/>
          </p:cNvSpPr>
          <p:nvPr>
            <p:ph type="body" idx="2"/>
          </p:nvPr>
        </p:nvSpPr>
        <p:spPr>
          <a:xfrm>
            <a:off x="5276088" y="1524000"/>
            <a:ext cx="3657600" cy="4663500"/>
          </a:xfrm>
          <a:prstGeom prst="rect">
            <a:avLst/>
          </a:prstGeom>
          <a:noFill/>
          <a:ln>
            <a:noFill/>
          </a:ln>
        </p:spPr>
        <p:txBody>
          <a:bodyPr spcFirstLastPara="1" wrap="square" lIns="91425" tIns="45700" rIns="91425" bIns="45700" anchor="t" anchorCtr="0">
            <a:no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44"/>
          <p:cNvSpPr txBox="1">
            <a:spLocks noGrp="1"/>
          </p:cNvSpPr>
          <p:nvPr>
            <p:ph type="dt" idx="10"/>
          </p:nvPr>
        </p:nvSpPr>
        <p:spPr>
          <a:xfrm>
            <a:off x="3581400" y="6305550"/>
            <a:ext cx="2133600" cy="4761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4"/>
          <p:cNvSpPr txBox="1">
            <a:spLocks noGrp="1"/>
          </p:cNvSpPr>
          <p:nvPr>
            <p:ph type="ftr" idx="11"/>
          </p:nvPr>
        </p:nvSpPr>
        <p:spPr>
          <a:xfrm>
            <a:off x="5715000" y="6305550"/>
            <a:ext cx="2895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sldNum" idx="12"/>
          </p:nvPr>
        </p:nvSpPr>
        <p:spPr>
          <a:xfrm>
            <a:off x="8613648" y="6305550"/>
            <a:ext cx="457200" cy="4761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5"/>
        <p:cNvGrpSpPr/>
        <p:nvPr/>
      </p:nvGrpSpPr>
      <p:grpSpPr>
        <a:xfrm>
          <a:off x="0" y="0"/>
          <a:ext cx="0" cy="0"/>
          <a:chOff x="0" y="0"/>
          <a:chExt cx="0" cy="0"/>
        </a:xfrm>
      </p:grpSpPr>
      <p:sp>
        <p:nvSpPr>
          <p:cNvPr id="46" name="Google Shape;46;p45"/>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562214"/>
              </a:buClr>
              <a:buSzPts val="4500"/>
              <a:buFont typeface="Gill Sans"/>
              <a:buNone/>
              <a:defRPr sz="45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5"/>
          <p:cNvSpPr txBox="1">
            <a:spLocks noGrp="1"/>
          </p:cNvSpPr>
          <p:nvPr>
            <p:ph type="body" idx="1"/>
          </p:nvPr>
        </p:nvSpPr>
        <p:spPr>
          <a:xfrm>
            <a:off x="457200" y="328278"/>
            <a:ext cx="4023300" cy="6402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45"/>
          <p:cNvSpPr txBox="1">
            <a:spLocks noGrp="1"/>
          </p:cNvSpPr>
          <p:nvPr>
            <p:ph type="body" idx="2"/>
          </p:nvPr>
        </p:nvSpPr>
        <p:spPr>
          <a:xfrm>
            <a:off x="4663440" y="328278"/>
            <a:ext cx="4023300" cy="6402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45"/>
          <p:cNvSpPr txBox="1">
            <a:spLocks noGrp="1"/>
          </p:cNvSpPr>
          <p:nvPr>
            <p:ph type="body" idx="3"/>
          </p:nvPr>
        </p:nvSpPr>
        <p:spPr>
          <a:xfrm>
            <a:off x="457200" y="969336"/>
            <a:ext cx="402330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0" name="Google Shape;50;p45"/>
          <p:cNvSpPr txBox="1">
            <a:spLocks noGrp="1"/>
          </p:cNvSpPr>
          <p:nvPr>
            <p:ph type="body" idx="4"/>
          </p:nvPr>
        </p:nvSpPr>
        <p:spPr>
          <a:xfrm>
            <a:off x="4663440" y="969336"/>
            <a:ext cx="402330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1" name="Google Shape;51;p45"/>
          <p:cNvSpPr txBox="1">
            <a:spLocks noGrp="1"/>
          </p:cNvSpPr>
          <p:nvPr>
            <p:ph type="dt" idx="10"/>
          </p:nvPr>
        </p:nvSpPr>
        <p:spPr>
          <a:xfrm>
            <a:off x="3581400" y="6305550"/>
            <a:ext cx="2133600" cy="4761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5"/>
          <p:cNvSpPr txBox="1">
            <a:spLocks noGrp="1"/>
          </p:cNvSpPr>
          <p:nvPr>
            <p:ph type="ftr" idx="11"/>
          </p:nvPr>
        </p:nvSpPr>
        <p:spPr>
          <a:xfrm>
            <a:off x="5715000" y="6305550"/>
            <a:ext cx="2895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5"/>
          <p:cNvSpPr txBox="1">
            <a:spLocks noGrp="1"/>
          </p:cNvSpPr>
          <p:nvPr>
            <p:ph type="sldNum" idx="12"/>
          </p:nvPr>
        </p:nvSpPr>
        <p:spPr>
          <a:xfrm>
            <a:off x="8613648" y="6305550"/>
            <a:ext cx="457200" cy="4761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46"/>
          <p:cNvSpPr txBox="1">
            <a:spLocks noGrp="1"/>
          </p:cNvSpPr>
          <p:nvPr>
            <p:ph type="title"/>
          </p:nvPr>
        </p:nvSpPr>
        <p:spPr>
          <a:xfrm>
            <a:off x="1435608" y="274320"/>
            <a:ext cx="74982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6"/>
          <p:cNvSpPr txBox="1">
            <a:spLocks noGrp="1"/>
          </p:cNvSpPr>
          <p:nvPr>
            <p:ph type="dt" idx="10"/>
          </p:nvPr>
        </p:nvSpPr>
        <p:spPr>
          <a:xfrm>
            <a:off x="3581400" y="6305550"/>
            <a:ext cx="2133600" cy="4761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6"/>
          <p:cNvSpPr txBox="1">
            <a:spLocks noGrp="1"/>
          </p:cNvSpPr>
          <p:nvPr>
            <p:ph type="ftr" idx="11"/>
          </p:nvPr>
        </p:nvSpPr>
        <p:spPr>
          <a:xfrm>
            <a:off x="5715000" y="6305550"/>
            <a:ext cx="2895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sldNum" idx="12"/>
          </p:nvPr>
        </p:nvSpPr>
        <p:spPr>
          <a:xfrm>
            <a:off x="8613648" y="6305550"/>
            <a:ext cx="457200" cy="4761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9"/>
        <p:cNvGrpSpPr/>
        <p:nvPr/>
      </p:nvGrpSpPr>
      <p:grpSpPr>
        <a:xfrm>
          <a:off x="0" y="0"/>
          <a:ext cx="0" cy="0"/>
          <a:chOff x="0" y="0"/>
          <a:chExt cx="0" cy="0"/>
        </a:xfrm>
      </p:grpSpPr>
      <p:sp>
        <p:nvSpPr>
          <p:cNvPr id="60" name="Google Shape;60;p47"/>
          <p:cNvSpPr txBox="1">
            <a:spLocks noGrp="1"/>
          </p:cNvSpPr>
          <p:nvPr>
            <p:ph type="title"/>
          </p:nvPr>
        </p:nvSpPr>
        <p:spPr>
          <a:xfrm>
            <a:off x="457200" y="216778"/>
            <a:ext cx="3810000" cy="1161900"/>
          </a:xfrm>
          <a:prstGeom prst="rect">
            <a:avLst/>
          </a:prstGeom>
          <a:noFill/>
          <a:ln>
            <a:noFill/>
          </a:ln>
        </p:spPr>
        <p:txBody>
          <a:bodyPr spcFirstLastPara="1" wrap="square" lIns="91425" tIns="45700" rIns="91425" bIns="45700" anchor="b" anchorCtr="0">
            <a:noAutofit/>
          </a:bodyPr>
          <a:lstStyle>
            <a:lvl1pPr lvl="0" algn="l">
              <a:lnSpc>
                <a:spcPct val="90909"/>
              </a:lnSpc>
              <a:spcBef>
                <a:spcPts val="0"/>
              </a:spcBef>
              <a:spcAft>
                <a:spcPts val="0"/>
              </a:spcAft>
              <a:buClr>
                <a:srgbClr val="562214"/>
              </a:buClr>
              <a:buSzPts val="2200"/>
              <a:buFont typeface="Gill Sans"/>
              <a:buNone/>
              <a:defRPr sz="22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7"/>
          <p:cNvSpPr txBox="1">
            <a:spLocks noGrp="1"/>
          </p:cNvSpPr>
          <p:nvPr>
            <p:ph type="body" idx="1"/>
          </p:nvPr>
        </p:nvSpPr>
        <p:spPr>
          <a:xfrm>
            <a:off x="457200" y="1406964"/>
            <a:ext cx="3810000" cy="698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47"/>
          <p:cNvSpPr txBox="1">
            <a:spLocks noGrp="1"/>
          </p:cNvSpPr>
          <p:nvPr>
            <p:ph type="body" idx="2"/>
          </p:nvPr>
        </p:nvSpPr>
        <p:spPr>
          <a:xfrm>
            <a:off x="457200" y="2133600"/>
            <a:ext cx="8153400" cy="3992700"/>
          </a:xfrm>
          <a:prstGeom prst="rect">
            <a:avLst/>
          </a:prstGeom>
          <a:noFill/>
          <a:ln>
            <a:noFill/>
          </a:ln>
        </p:spPr>
        <p:txBody>
          <a:bodyPr spcFirstLastPara="1" wrap="square" lIns="91425" tIns="45700" rIns="91425" bIns="45700" anchor="t" anchorCtr="0">
            <a:no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3" name="Google Shape;63;p47"/>
          <p:cNvSpPr txBox="1">
            <a:spLocks noGrp="1"/>
          </p:cNvSpPr>
          <p:nvPr>
            <p:ph type="dt" idx="10"/>
          </p:nvPr>
        </p:nvSpPr>
        <p:spPr>
          <a:xfrm>
            <a:off x="3581400" y="6305550"/>
            <a:ext cx="2133600" cy="4761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ftr" idx="11"/>
          </p:nvPr>
        </p:nvSpPr>
        <p:spPr>
          <a:xfrm>
            <a:off x="5715000" y="6305550"/>
            <a:ext cx="2895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7"/>
          <p:cNvSpPr txBox="1">
            <a:spLocks noGrp="1"/>
          </p:cNvSpPr>
          <p:nvPr>
            <p:ph type="sldNum" idx="12"/>
          </p:nvPr>
        </p:nvSpPr>
        <p:spPr>
          <a:xfrm>
            <a:off x="8613648" y="6305550"/>
            <a:ext cx="457200" cy="4761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48"/>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562214"/>
              </a:buClr>
              <a:buSzPts val="2100"/>
              <a:buFont typeface="Gill Sans"/>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8"/>
          <p:cNvSpPr txBox="1">
            <a:spLocks noGrp="1"/>
          </p:cNvSpPr>
          <p:nvPr>
            <p:ph type="dt" idx="10"/>
          </p:nvPr>
        </p:nvSpPr>
        <p:spPr>
          <a:xfrm>
            <a:off x="3581400" y="6305550"/>
            <a:ext cx="2133600" cy="4761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8"/>
          <p:cNvSpPr txBox="1">
            <a:spLocks noGrp="1"/>
          </p:cNvSpPr>
          <p:nvPr>
            <p:ph type="ftr" idx="11"/>
          </p:nvPr>
        </p:nvSpPr>
        <p:spPr>
          <a:xfrm>
            <a:off x="5715000" y="6305550"/>
            <a:ext cx="2895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8"/>
          <p:cNvSpPr txBox="1">
            <a:spLocks noGrp="1"/>
          </p:cNvSpPr>
          <p:nvPr>
            <p:ph type="sldNum" idx="12"/>
          </p:nvPr>
        </p:nvSpPr>
        <p:spPr>
          <a:xfrm>
            <a:off x="8613648" y="6305550"/>
            <a:ext cx="457200" cy="4761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71" name="Google Shape;71;p48"/>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509"/>
              </a:srgbClr>
            </a:outerShdw>
          </a:effectLst>
        </p:spPr>
        <p:txBody>
          <a:bodyPr spcFirstLastPara="1" wrap="square" lIns="91425" tIns="274300" rIns="91425" bIns="45700" anchor="t" anchorCtr="0">
            <a:no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72" name="Google Shape;72;p48"/>
          <p:cNvSpPr>
            <a:spLocks noGrp="1"/>
          </p:cNvSpPr>
          <p:nvPr>
            <p:ph type="pic" idx="2"/>
          </p:nvPr>
        </p:nvSpPr>
        <p:spPr>
          <a:xfrm>
            <a:off x="838200" y="1143003"/>
            <a:ext cx="4419600" cy="3514500"/>
          </a:xfrm>
          <a:prstGeom prst="roundRect">
            <a:avLst>
              <a:gd name="adj" fmla="val 783"/>
            </a:avLst>
          </a:prstGeom>
          <a:solidFill>
            <a:schemeClr val="lt2"/>
          </a:solidFill>
          <a:ln>
            <a:noFill/>
          </a:ln>
        </p:spPr>
        <p:txBody>
          <a:bodyPr spcFirstLastPara="1" wrap="square" lIns="91425" tIns="274300" rIns="91425" bIns="45700" anchor="t" anchorCtr="0">
            <a:noAutofit/>
          </a:bodyPr>
          <a:lstStyle>
            <a:lvl1pPr marR="0" lvl="0" algn="l" rtl="0">
              <a:lnSpc>
                <a:spcPct val="100000"/>
              </a:lnSpc>
              <a:spcBef>
                <a:spcPts val="600"/>
              </a:spcBef>
              <a:spcAft>
                <a:spcPts val="0"/>
              </a:spcAft>
              <a:buClr>
                <a:schemeClr val="accent1"/>
              </a:buClr>
              <a:buSzPts val="2560"/>
              <a:buFont typeface="Noto Sans Symbols"/>
              <a:buNone/>
              <a:defRPr sz="3200" b="0" i="0" u="none" strike="noStrike" cap="none">
                <a:solidFill>
                  <a:schemeClr val="dk1"/>
                </a:solidFill>
                <a:latin typeface="Gill Sans"/>
                <a:ea typeface="Gill Sans"/>
                <a:cs typeface="Gill Sans"/>
                <a:sym typeface="Gill Sans"/>
              </a:defRPr>
            </a:lvl1pPr>
            <a:lvl2pPr marR="0" lvl="1"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R="0" lvl="2"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R="0" lvl="3"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R="0" lvl="4"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R="0" lvl="5"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R="0" lvl="6"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R="0" lvl="7"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R="0" lvl="8"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73" name="Google Shape;73;p48"/>
          <p:cNvSpPr/>
          <p:nvPr/>
        </p:nvSpPr>
        <p:spPr>
          <a:xfrm rot="-2131329">
            <a:off x="396725" y="954341"/>
            <a:ext cx="685800"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74" name="Google Shape;74;p48"/>
          <p:cNvSpPr/>
          <p:nvPr/>
        </p:nvSpPr>
        <p:spPr>
          <a:xfrm rot="2103354" flipH="1">
            <a:off x="5003667" y="936786"/>
            <a:ext cx="649224"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75" name="Google Shape;75;p48"/>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49"/>
          <p:cNvSpPr txBox="1">
            <a:spLocks noGrp="1"/>
          </p:cNvSpPr>
          <p:nvPr>
            <p:ph type="title"/>
          </p:nvPr>
        </p:nvSpPr>
        <p:spPr>
          <a:xfrm>
            <a:off x="1435608" y="274638"/>
            <a:ext cx="74982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9"/>
          <p:cNvSpPr txBox="1">
            <a:spLocks noGrp="1"/>
          </p:cNvSpPr>
          <p:nvPr>
            <p:ph type="body" idx="1"/>
          </p:nvPr>
        </p:nvSpPr>
        <p:spPr>
          <a:xfrm rot="5400000">
            <a:off x="2784288" y="99000"/>
            <a:ext cx="4800600" cy="74982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9" name="Google Shape;79;p49"/>
          <p:cNvSpPr txBox="1">
            <a:spLocks noGrp="1"/>
          </p:cNvSpPr>
          <p:nvPr>
            <p:ph type="dt" idx="10"/>
          </p:nvPr>
        </p:nvSpPr>
        <p:spPr>
          <a:xfrm>
            <a:off x="3581400" y="6305550"/>
            <a:ext cx="2133600" cy="4761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9"/>
          <p:cNvSpPr txBox="1">
            <a:spLocks noGrp="1"/>
          </p:cNvSpPr>
          <p:nvPr>
            <p:ph type="ftr" idx="11"/>
          </p:nvPr>
        </p:nvSpPr>
        <p:spPr>
          <a:xfrm>
            <a:off x="5715000" y="6305550"/>
            <a:ext cx="2895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9"/>
          <p:cNvSpPr txBox="1">
            <a:spLocks noGrp="1"/>
          </p:cNvSpPr>
          <p:nvPr>
            <p:ph type="sldNum" idx="12"/>
          </p:nvPr>
        </p:nvSpPr>
        <p:spPr>
          <a:xfrm>
            <a:off x="8613648" y="6305550"/>
            <a:ext cx="457200" cy="4761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blip>
          <a:tile tx="0" ty="0" sx="90000" sy="90000" flip="xy" algn="tl"/>
        </a:blipFill>
        <a:effectLst/>
      </p:bgPr>
    </p:bg>
    <p:spTree>
      <p:nvGrpSpPr>
        <p:cNvPr id="1" name="Shape 5"/>
        <p:cNvGrpSpPr/>
        <p:nvPr/>
      </p:nvGrpSpPr>
      <p:grpSpPr>
        <a:xfrm>
          <a:off x="0" y="0"/>
          <a:ext cx="0" cy="0"/>
          <a:chOff x="0" y="0"/>
          <a:chExt cx="0" cy="0"/>
        </a:xfrm>
      </p:grpSpPr>
      <p:sp>
        <p:nvSpPr>
          <p:cNvPr id="6" name="Google Shape;6;p40"/>
          <p:cNvSpPr/>
          <p:nvPr/>
        </p:nvSpPr>
        <p:spPr>
          <a:xfrm>
            <a:off x="-815927" y="-815922"/>
            <a:ext cx="1638900" cy="1638900"/>
          </a:xfrm>
          <a:prstGeom prst="pie">
            <a:avLst>
              <a:gd name="adj1" fmla="val 0"/>
              <a:gd name="adj2" fmla="val 5402120"/>
            </a:avLst>
          </a:prstGeom>
          <a:solidFill>
            <a:srgbClr val="FEF9F3">
              <a:alpha val="32549"/>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7" name="Google Shape;7;p40"/>
          <p:cNvSpPr/>
          <p:nvPr/>
        </p:nvSpPr>
        <p:spPr>
          <a:xfrm>
            <a:off x="168816" y="21102"/>
            <a:ext cx="1702200" cy="1702200"/>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 name="Google Shape;8;p40"/>
          <p:cNvSpPr/>
          <p:nvPr/>
        </p:nvSpPr>
        <p:spPr>
          <a:xfrm rot="2315726">
            <a:off x="182827" y="1055101"/>
            <a:ext cx="1125811" cy="1102759"/>
          </a:xfrm>
          <a:prstGeom prst="donut">
            <a:avLst>
              <a:gd name="adj" fmla="val 11833"/>
            </a:avLst>
          </a:prstGeom>
          <a:gradFill>
            <a:gsLst>
              <a:gs pos="0">
                <a:srgbClr val="FEFBF4">
                  <a:alpha val="69411"/>
                </a:srgbClr>
              </a:gs>
              <a:gs pos="70000">
                <a:srgbClr val="FFFDF8">
                  <a:alpha val="54509"/>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9" name="Google Shape;9;p40"/>
          <p:cNvSpPr/>
          <p:nvPr/>
        </p:nvSpPr>
        <p:spPr>
          <a:xfrm>
            <a:off x="1012873" y="-54"/>
            <a:ext cx="81312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0" name="Google Shape;10;p40"/>
          <p:cNvSpPr txBox="1">
            <a:spLocks noGrp="1"/>
          </p:cNvSpPr>
          <p:nvPr>
            <p:ph type="title"/>
          </p:nvPr>
        </p:nvSpPr>
        <p:spPr>
          <a:xfrm>
            <a:off x="1435608" y="274638"/>
            <a:ext cx="74982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0"/>
          <p:cNvSpPr txBox="1">
            <a:spLocks noGrp="1"/>
          </p:cNvSpPr>
          <p:nvPr>
            <p:ph type="body" idx="1"/>
          </p:nvPr>
        </p:nvSpPr>
        <p:spPr>
          <a:xfrm>
            <a:off x="1435608" y="1447800"/>
            <a:ext cx="7498200" cy="4800600"/>
          </a:xfrm>
          <a:prstGeom prst="rect">
            <a:avLst/>
          </a:prstGeom>
          <a:noFill/>
          <a:ln>
            <a:noFill/>
          </a:ln>
        </p:spPr>
        <p:txBody>
          <a:bodyPr spcFirstLastPara="1" wrap="square" lIns="91425" tIns="45700" rIns="91425" bIns="45700" anchor="t" anchorCtr="0">
            <a:no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40"/>
          <p:cNvSpPr txBox="1">
            <a:spLocks noGrp="1"/>
          </p:cNvSpPr>
          <p:nvPr>
            <p:ph type="dt" idx="10"/>
          </p:nvPr>
        </p:nvSpPr>
        <p:spPr>
          <a:xfrm>
            <a:off x="3581400" y="6305550"/>
            <a:ext cx="2133600" cy="47610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40"/>
          <p:cNvSpPr txBox="1">
            <a:spLocks noGrp="1"/>
          </p:cNvSpPr>
          <p:nvPr>
            <p:ph type="ftr" idx="11"/>
          </p:nvPr>
        </p:nvSpPr>
        <p:spPr>
          <a:xfrm>
            <a:off x="5715000" y="6305550"/>
            <a:ext cx="2895600" cy="476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40"/>
          <p:cNvSpPr txBox="1">
            <a:spLocks noGrp="1"/>
          </p:cNvSpPr>
          <p:nvPr>
            <p:ph type="sldNum" idx="12"/>
          </p:nvPr>
        </p:nvSpPr>
        <p:spPr>
          <a:xfrm>
            <a:off x="8613648" y="6305550"/>
            <a:ext cx="457200" cy="4761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15" name="Google Shape;15;p40"/>
          <p:cNvSpPr/>
          <p:nvPr/>
        </p:nvSpPr>
        <p:spPr>
          <a:xfrm>
            <a:off x="1014984" y="-54"/>
            <a:ext cx="73200" cy="68580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www.nationalacademies.org/hmd/Reports/2003/Key-Capabilities-of-an-Electronic-Health-Record-System.aspx"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1071401" y="-83634"/>
            <a:ext cx="7744200" cy="7025268"/>
          </a:xfrm>
          <a:prstGeom prst="rect">
            <a:avLst/>
          </a:prstGeom>
          <a:noFill/>
          <a:ln>
            <a:noFill/>
          </a:ln>
        </p:spPr>
        <p:txBody>
          <a:bodyPr spcFirstLastPara="1" wrap="square" lIns="91425" tIns="91425" rIns="91425" bIns="91425" anchor="t" anchorCtr="0">
            <a:normAutofit lnSpcReduction="10000"/>
          </a:bodyPr>
          <a:lstStyle/>
          <a:p>
            <a:pPr marL="1104900" marR="1054100" lvl="0" indent="0" algn="ctr" rtl="0">
              <a:lnSpc>
                <a:spcPct val="115000"/>
              </a:lnSpc>
              <a:spcBef>
                <a:spcPts val="30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A Mini Project Report on</a:t>
            </a:r>
            <a:endParaRPr sz="1800" b="0" i="0" u="none" strike="noStrike" cap="none" dirty="0">
              <a:solidFill>
                <a:schemeClr val="dk1"/>
              </a:solidFill>
              <a:latin typeface="Calibri"/>
              <a:ea typeface="Calibri"/>
              <a:cs typeface="Calibri"/>
              <a:sym typeface="Calibri"/>
            </a:endParaRPr>
          </a:p>
          <a:p>
            <a:pPr marL="0" marR="0" lvl="0" indent="0" algn="ctr" rtl="0">
              <a:lnSpc>
                <a:spcPct val="115000"/>
              </a:lnSpc>
              <a:spcBef>
                <a:spcPts val="1000"/>
              </a:spcBef>
              <a:spcAft>
                <a:spcPts val="0"/>
              </a:spcAft>
              <a:buClr>
                <a:srgbClr val="000000"/>
              </a:buClr>
              <a:buSzPts val="1800"/>
              <a:buFont typeface="Arial"/>
              <a:buNone/>
            </a:pPr>
            <a:r>
              <a:rPr lang="en-US" sz="1800" b="1" i="0" u="none" strike="noStrike" cap="none" dirty="0">
                <a:solidFill>
                  <a:srgbClr val="FF0000"/>
                </a:solidFill>
                <a:latin typeface="Times New Roman"/>
                <a:ea typeface="Times New Roman"/>
                <a:cs typeface="Times New Roman"/>
                <a:sym typeface="Times New Roman"/>
              </a:rPr>
              <a:t>PRIVACY-PRESERVING ATTRIBUTE-BASED ACCESS CONTROL MODEL FOR XML-BASED ELECTRONIC HEALTH RECORD SYSTEM</a:t>
            </a:r>
            <a:endParaRPr sz="1800" b="1" i="0" u="none" strike="noStrike" cap="none" dirty="0">
              <a:solidFill>
                <a:srgbClr val="FF0000"/>
              </a:solidFill>
              <a:latin typeface="Times New Roman"/>
              <a:ea typeface="Times New Roman"/>
              <a:cs typeface="Times New Roman"/>
              <a:sym typeface="Times New Roman"/>
            </a:endParaRPr>
          </a:p>
          <a:p>
            <a:pPr marL="1104900" marR="1028700" lvl="0" indent="0" algn="ctr" rtl="0">
              <a:lnSpc>
                <a:spcPct val="115000"/>
              </a:lnSpc>
              <a:spcBef>
                <a:spcPts val="90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Submitted to</a:t>
            </a:r>
            <a:endParaRPr sz="1100" b="0" i="0" u="none" strike="noStrike" cap="none" dirty="0">
              <a:solidFill>
                <a:schemeClr val="dk1"/>
              </a:solidFill>
              <a:latin typeface="Calibri"/>
              <a:ea typeface="Calibri"/>
              <a:cs typeface="Calibri"/>
              <a:sym typeface="Calibri"/>
            </a:endParaRPr>
          </a:p>
          <a:p>
            <a:pPr marL="1104900" marR="1041400" lvl="0" indent="0" algn="ctr" rtl="0">
              <a:lnSpc>
                <a:spcPct val="115000"/>
              </a:lnSpc>
              <a:spcBef>
                <a:spcPts val="0"/>
              </a:spcBef>
              <a:spcAft>
                <a:spcPts val="0"/>
              </a:spcAft>
              <a:buClr>
                <a:srgbClr val="000000"/>
              </a:buClr>
              <a:buSzPts val="1400"/>
              <a:buFont typeface="Arial"/>
              <a:buNone/>
            </a:pPr>
            <a:r>
              <a:rPr lang="en-US" sz="1400" b="0" i="0" u="none" strike="noStrike" cap="none" dirty="0">
                <a:solidFill>
                  <a:schemeClr val="dk1"/>
                </a:solidFill>
                <a:latin typeface="Calibri"/>
                <a:ea typeface="Calibri"/>
                <a:cs typeface="Calibri"/>
                <a:sym typeface="Calibri"/>
              </a:rPr>
              <a:t>Jawaharlal Nehru Technological University, Hyderabad in partial fulfillment of the requirements for the award of the degree</a:t>
            </a:r>
            <a:endParaRPr sz="1400" b="0" i="0" u="none" strike="noStrike" cap="none" dirty="0">
              <a:solidFill>
                <a:schemeClr val="dk1"/>
              </a:solidFill>
              <a:latin typeface="Calibri"/>
              <a:ea typeface="Calibri"/>
              <a:cs typeface="Calibri"/>
              <a:sym typeface="Calibri"/>
            </a:endParaRPr>
          </a:p>
          <a:p>
            <a:pPr marL="1104900" marR="1041400" lvl="0" indent="0" algn="ctr" rtl="0">
              <a:lnSpc>
                <a:spcPct val="115000"/>
              </a:lnSpc>
              <a:spcBef>
                <a:spcPts val="1000"/>
              </a:spcBef>
              <a:spcAft>
                <a:spcPts val="0"/>
              </a:spcAft>
              <a:buClr>
                <a:srgbClr val="000000"/>
              </a:buClr>
              <a:buSzPts val="1400"/>
              <a:buFont typeface="Arial"/>
              <a:buNone/>
            </a:pPr>
            <a:r>
              <a:rPr lang="en-US" sz="1400" b="0" i="0" u="none" strike="noStrike" cap="none" dirty="0">
                <a:solidFill>
                  <a:schemeClr val="dk1"/>
                </a:solidFill>
                <a:latin typeface="Calibri"/>
                <a:ea typeface="Calibri"/>
                <a:cs typeface="Calibri"/>
                <a:sym typeface="Calibri"/>
              </a:rPr>
              <a:t>BACHELOR OF TECHNOLOGY</a:t>
            </a:r>
            <a:endParaRPr sz="1400" b="0" i="0" u="none" strike="noStrike" cap="none" dirty="0">
              <a:solidFill>
                <a:schemeClr val="dk1"/>
              </a:solidFill>
              <a:latin typeface="Calibri"/>
              <a:ea typeface="Calibri"/>
              <a:cs typeface="Calibri"/>
              <a:sym typeface="Calibri"/>
            </a:endParaRPr>
          </a:p>
          <a:p>
            <a:pPr marL="1104900" marR="1054100" lvl="0" indent="0" algn="ctr" rtl="0">
              <a:lnSpc>
                <a:spcPct val="115000"/>
              </a:lnSpc>
              <a:spcBef>
                <a:spcPts val="1000"/>
              </a:spcBef>
              <a:spcAft>
                <a:spcPts val="0"/>
              </a:spcAft>
              <a:buClr>
                <a:srgbClr val="000000"/>
              </a:buClr>
              <a:buSzPts val="1400"/>
              <a:buFont typeface="Arial"/>
              <a:buNone/>
            </a:pPr>
            <a:r>
              <a:rPr lang="en-US" sz="1400" b="0" i="0" u="none" strike="noStrike" cap="none" dirty="0">
                <a:solidFill>
                  <a:schemeClr val="dk1"/>
                </a:solidFill>
                <a:latin typeface="Calibri"/>
                <a:ea typeface="Calibri"/>
                <a:cs typeface="Calibri"/>
                <a:sym typeface="Calibri"/>
              </a:rPr>
              <a:t>in</a:t>
            </a:r>
            <a:endParaRPr sz="1400" b="0" i="0" u="none" strike="noStrike" cap="none" dirty="0">
              <a:solidFill>
                <a:schemeClr val="dk1"/>
              </a:solidFill>
              <a:latin typeface="Calibri"/>
              <a:ea typeface="Calibri"/>
              <a:cs typeface="Calibri"/>
              <a:sym typeface="Calibri"/>
            </a:endParaRPr>
          </a:p>
          <a:p>
            <a:pPr marL="1104900" marR="1054100" lvl="0" indent="0" algn="ctr" rtl="0">
              <a:lnSpc>
                <a:spcPct val="115000"/>
              </a:lnSpc>
              <a:spcBef>
                <a:spcPts val="1000"/>
              </a:spcBef>
              <a:spcAft>
                <a:spcPts val="0"/>
              </a:spcAft>
              <a:buClr>
                <a:srgbClr val="000000"/>
              </a:buClr>
              <a:buSzPts val="1400"/>
              <a:buFont typeface="Arial"/>
              <a:buNone/>
            </a:pPr>
            <a:r>
              <a:rPr lang="en-US" sz="1400" b="0" i="0" u="none" strike="noStrike" cap="none" dirty="0">
                <a:solidFill>
                  <a:schemeClr val="dk1"/>
                </a:solidFill>
                <a:latin typeface="Calibri"/>
                <a:ea typeface="Calibri"/>
                <a:cs typeface="Calibri"/>
                <a:sym typeface="Calibri"/>
              </a:rPr>
              <a:t>COMPUTER SCIENCE &amp; ENGINEERING</a:t>
            </a:r>
            <a:endParaRPr sz="1400" b="0" i="0" u="none" strike="noStrike" cap="none" dirty="0">
              <a:solidFill>
                <a:schemeClr val="dk1"/>
              </a:solidFill>
              <a:latin typeface="Calibri"/>
              <a:ea typeface="Calibri"/>
              <a:cs typeface="Calibri"/>
              <a:sym typeface="Calibri"/>
            </a:endParaRPr>
          </a:p>
          <a:p>
            <a:pPr marL="1104900" marR="1028700" lvl="0" indent="0" algn="ctr" rtl="0">
              <a:lnSpc>
                <a:spcPct val="115000"/>
              </a:lnSpc>
              <a:spcBef>
                <a:spcPts val="1000"/>
              </a:spcBef>
              <a:spcAft>
                <a:spcPts val="0"/>
              </a:spcAft>
              <a:buClr>
                <a:srgbClr val="000000"/>
              </a:buClr>
              <a:buSzPts val="1200"/>
              <a:buFont typeface="Arial"/>
              <a:buNone/>
            </a:pPr>
            <a:r>
              <a:rPr lang="en-US" sz="1200" b="1" i="0" u="none" strike="noStrike" cap="none" dirty="0">
                <a:solidFill>
                  <a:schemeClr val="dk1"/>
                </a:solidFill>
                <a:latin typeface="Times New Roman"/>
                <a:ea typeface="Times New Roman"/>
                <a:cs typeface="Times New Roman"/>
                <a:sym typeface="Times New Roman"/>
              </a:rPr>
              <a:t>by</a:t>
            </a:r>
            <a:endParaRPr sz="1200" b="1" i="0" u="none" strike="noStrike" cap="none" dirty="0">
              <a:solidFill>
                <a:schemeClr val="dk1"/>
              </a:solidFill>
              <a:latin typeface="Times New Roman"/>
              <a:ea typeface="Times New Roman"/>
              <a:cs typeface="Times New Roman"/>
              <a:sym typeface="Times New Roman"/>
            </a:endParaRPr>
          </a:p>
          <a:p>
            <a:pPr marL="1854200" marR="0" lvl="0" indent="0" algn="l" rtl="0">
              <a:lnSpc>
                <a:spcPct val="115000"/>
              </a:lnSpc>
              <a:spcBef>
                <a:spcPts val="0"/>
              </a:spcBef>
              <a:spcAft>
                <a:spcPts val="0"/>
              </a:spcAft>
              <a:buClr>
                <a:srgbClr val="000000"/>
              </a:buClr>
              <a:buSzPts val="1200"/>
              <a:buFont typeface="Arial"/>
              <a:buNone/>
            </a:pPr>
            <a:r>
              <a:rPr lang="en-US" sz="1200" b="1" dirty="0">
                <a:solidFill>
                  <a:schemeClr val="dk1"/>
                </a:solidFill>
                <a:latin typeface="Calibri"/>
                <a:ea typeface="Calibri"/>
                <a:cs typeface="Calibri"/>
                <a:sym typeface="Calibri"/>
              </a:rPr>
              <a:t>   </a:t>
            </a:r>
            <a:r>
              <a:rPr lang="en-US" sz="1200" b="1" i="0" u="none" strike="noStrike" cap="none" dirty="0">
                <a:solidFill>
                  <a:schemeClr val="dk1"/>
                </a:solidFill>
                <a:latin typeface="Calibri"/>
                <a:ea typeface="Calibri"/>
                <a:cs typeface="Calibri"/>
                <a:sym typeface="Calibri"/>
              </a:rPr>
              <a:t>Anshul </a:t>
            </a:r>
            <a:r>
              <a:rPr lang="en-US" sz="1200" b="1" i="0" u="none" strike="noStrike" cap="none" dirty="0" err="1">
                <a:solidFill>
                  <a:schemeClr val="dk1"/>
                </a:solidFill>
                <a:latin typeface="Calibri"/>
                <a:ea typeface="Calibri"/>
                <a:cs typeface="Calibri"/>
                <a:sym typeface="Calibri"/>
              </a:rPr>
              <a:t>Nandiraju</a:t>
            </a:r>
            <a:r>
              <a:rPr lang="en-US" sz="1200" b="1" i="0" u="none" strike="noStrike" cap="none" dirty="0">
                <a:solidFill>
                  <a:schemeClr val="dk1"/>
                </a:solidFill>
                <a:latin typeface="Calibri"/>
                <a:ea typeface="Calibri"/>
                <a:cs typeface="Calibri"/>
                <a:sym typeface="Calibri"/>
              </a:rPr>
              <a:t>                          </a:t>
            </a:r>
            <a:r>
              <a:rPr lang="en-US" sz="1200" b="1" dirty="0">
                <a:solidFill>
                  <a:schemeClr val="dk1"/>
                </a:solidFill>
                <a:latin typeface="Calibri"/>
                <a:ea typeface="Calibri"/>
                <a:cs typeface="Calibri"/>
                <a:sym typeface="Calibri"/>
              </a:rPr>
              <a:t>                    </a:t>
            </a:r>
            <a:r>
              <a:rPr lang="en-US" sz="1200" b="1" i="0" u="none" strike="noStrike" cap="none" dirty="0">
                <a:solidFill>
                  <a:schemeClr val="dk1"/>
                </a:solidFill>
                <a:latin typeface="Calibri"/>
                <a:ea typeface="Calibri"/>
                <a:cs typeface="Calibri"/>
                <a:sym typeface="Calibri"/>
              </a:rPr>
              <a:t>(17831A0509</a:t>
            </a:r>
            <a:r>
              <a:rPr lang="en-US" sz="1200" b="0" i="0" u="none" strike="noStrike" cap="none" dirty="0">
                <a:solidFill>
                  <a:schemeClr val="dk1"/>
                </a:solidFill>
                <a:latin typeface="Calibri"/>
                <a:ea typeface="Calibri"/>
                <a:cs typeface="Calibri"/>
                <a:sym typeface="Calibri"/>
              </a:rPr>
              <a:t>)</a:t>
            </a:r>
            <a:endParaRPr sz="1200" b="0" i="0" u="none" strike="noStrike" cap="none" dirty="0">
              <a:solidFill>
                <a:schemeClr val="dk1"/>
              </a:solidFill>
              <a:latin typeface="Calibri"/>
              <a:ea typeface="Calibri"/>
              <a:cs typeface="Calibri"/>
              <a:sym typeface="Calibri"/>
            </a:endParaRPr>
          </a:p>
          <a:p>
            <a:pPr marL="0" marR="12700" lvl="0" indent="0" algn="ctr" rtl="0">
              <a:lnSpc>
                <a:spcPct val="115000"/>
              </a:lnSpc>
              <a:spcBef>
                <a:spcPts val="1000"/>
              </a:spcBef>
              <a:spcAft>
                <a:spcPts val="0"/>
              </a:spcAft>
              <a:buClr>
                <a:srgbClr val="000000"/>
              </a:buClr>
              <a:buSzPts val="1200"/>
              <a:buFont typeface="Arial"/>
              <a:buNone/>
            </a:pPr>
            <a:r>
              <a:rPr lang="en-US" sz="1200" b="1" i="0" u="none" strike="noStrike" cap="none" dirty="0" err="1">
                <a:solidFill>
                  <a:schemeClr val="dk1"/>
                </a:solidFill>
                <a:latin typeface="Calibri"/>
                <a:ea typeface="Calibri"/>
                <a:cs typeface="Calibri"/>
                <a:sym typeface="Calibri"/>
              </a:rPr>
              <a:t>Anthati</a:t>
            </a:r>
            <a:r>
              <a:rPr lang="en-US" sz="1200" b="1" i="0" u="none" strike="noStrike" cap="none" dirty="0">
                <a:solidFill>
                  <a:schemeClr val="dk1"/>
                </a:solidFill>
                <a:latin typeface="Calibri"/>
                <a:ea typeface="Calibri"/>
                <a:cs typeface="Calibri"/>
                <a:sym typeface="Calibri"/>
              </a:rPr>
              <a:t> Yamini                               	(17831A0510)</a:t>
            </a:r>
            <a:endParaRPr sz="1200" b="1" i="0" u="none" strike="noStrike" cap="none" dirty="0">
              <a:solidFill>
                <a:schemeClr val="dk1"/>
              </a:solidFill>
              <a:latin typeface="Calibri"/>
              <a:ea typeface="Calibri"/>
              <a:cs typeface="Calibri"/>
              <a:sym typeface="Calibri"/>
            </a:endParaRPr>
          </a:p>
          <a:p>
            <a:pPr marL="0" marR="38100" lvl="0" indent="0" algn="ctr" rtl="0">
              <a:lnSpc>
                <a:spcPct val="115000"/>
              </a:lnSpc>
              <a:spcBef>
                <a:spcPts val="1000"/>
              </a:spcBef>
              <a:spcAft>
                <a:spcPts val="0"/>
              </a:spcAft>
              <a:buClr>
                <a:srgbClr val="000000"/>
              </a:buClr>
              <a:buSzPts val="1200"/>
              <a:buFont typeface="Arial"/>
              <a:buNone/>
            </a:pPr>
            <a:r>
              <a:rPr lang="en-US" sz="1200" b="1" i="0" u="none" strike="noStrike" cap="none" dirty="0" err="1">
                <a:solidFill>
                  <a:schemeClr val="dk1"/>
                </a:solidFill>
                <a:latin typeface="Calibri"/>
                <a:ea typeface="Calibri"/>
                <a:cs typeface="Calibri"/>
                <a:sym typeface="Calibri"/>
              </a:rPr>
              <a:t>Anugu</a:t>
            </a:r>
            <a:r>
              <a:rPr lang="en-US" sz="1200" b="1" i="0" u="none" strike="noStrike" cap="none" dirty="0">
                <a:solidFill>
                  <a:schemeClr val="dk1"/>
                </a:solidFill>
                <a:latin typeface="Calibri"/>
                <a:ea typeface="Calibri"/>
                <a:cs typeface="Calibri"/>
                <a:sym typeface="Calibri"/>
              </a:rPr>
              <a:t> Vineeth Reddy                    	(17831A0512)</a:t>
            </a:r>
            <a:endParaRPr sz="1200" b="1" i="0" u="none" strike="noStrike" cap="none" dirty="0">
              <a:solidFill>
                <a:schemeClr val="dk1"/>
              </a:solidFill>
              <a:latin typeface="Times New Roman"/>
              <a:ea typeface="Times New Roman"/>
              <a:cs typeface="Times New Roman"/>
              <a:sym typeface="Times New Roman"/>
            </a:endParaRPr>
          </a:p>
          <a:p>
            <a:pPr marL="1104900" marR="1028700" lvl="0" indent="0" algn="ctr" rtl="0">
              <a:lnSpc>
                <a:spcPct val="106153"/>
              </a:lnSpc>
              <a:spcBef>
                <a:spcPts val="100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Under the Esteemed Guidance of</a:t>
            </a:r>
            <a:endParaRPr sz="1400" b="0" i="0" u="none" strike="noStrike" cap="none" dirty="0">
              <a:solidFill>
                <a:schemeClr val="dk1"/>
              </a:solidFill>
              <a:latin typeface="Times New Roman"/>
              <a:ea typeface="Times New Roman"/>
              <a:cs typeface="Times New Roman"/>
              <a:sym typeface="Times New Roman"/>
            </a:endParaRPr>
          </a:p>
          <a:p>
            <a:pPr marL="1104900" marR="1028700" lvl="0" indent="0" algn="ctr" rtl="0">
              <a:lnSpc>
                <a:spcPct val="115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Mrs. </a:t>
            </a:r>
            <a:r>
              <a:rPr lang="en-US" sz="1800" b="1" dirty="0" err="1">
                <a:solidFill>
                  <a:schemeClr val="dk1"/>
                </a:solidFill>
                <a:latin typeface="Times New Roman"/>
                <a:ea typeface="Times New Roman"/>
                <a:cs typeface="Times New Roman"/>
                <a:sym typeface="Times New Roman"/>
              </a:rPr>
              <a:t>Nagabotu</a:t>
            </a:r>
            <a:r>
              <a:rPr lang="en-US" sz="1800" b="1" dirty="0">
                <a:solidFill>
                  <a:schemeClr val="dk1"/>
                </a:solidFill>
                <a:latin typeface="Times New Roman"/>
                <a:ea typeface="Times New Roman"/>
                <a:cs typeface="Times New Roman"/>
                <a:sym typeface="Times New Roman"/>
              </a:rPr>
              <a:t> </a:t>
            </a:r>
            <a:r>
              <a:rPr lang="en-US" sz="1800" b="1" i="0" u="none" strike="noStrike" cap="none" dirty="0">
                <a:solidFill>
                  <a:schemeClr val="dk1"/>
                </a:solidFill>
                <a:latin typeface="Times New Roman"/>
                <a:ea typeface="Times New Roman"/>
                <a:cs typeface="Times New Roman"/>
                <a:sym typeface="Times New Roman"/>
              </a:rPr>
              <a:t>Vimala</a:t>
            </a:r>
            <a:endParaRPr sz="1800" b="1" i="0" u="none" strike="noStrike" cap="none" dirty="0">
              <a:solidFill>
                <a:schemeClr val="dk1"/>
              </a:solidFill>
              <a:latin typeface="Times New Roman"/>
              <a:ea typeface="Times New Roman"/>
              <a:cs typeface="Times New Roman"/>
              <a:sym typeface="Times New Roman"/>
            </a:endParaRPr>
          </a:p>
          <a:p>
            <a:pPr marL="1104900" marR="1028700" lvl="0" indent="0" algn="ctr" rtl="0">
              <a:lnSpc>
                <a:spcPct val="115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Assistant professor</a:t>
            </a:r>
            <a:endParaRPr dirty="0"/>
          </a:p>
          <a:p>
            <a:pPr marL="1104900" marR="1028700" lvl="0" indent="0" algn="ctr" rtl="0">
              <a:lnSpc>
                <a:spcPct val="115000"/>
              </a:lnSpc>
              <a:spcBef>
                <a:spcPts val="0"/>
              </a:spcBef>
              <a:spcAft>
                <a:spcPts val="0"/>
              </a:spcAft>
              <a:buNone/>
            </a:pPr>
            <a:endParaRPr sz="1400" b="1" i="0" u="none" strike="noStrike" cap="none" dirty="0">
              <a:solidFill>
                <a:schemeClr val="dk1"/>
              </a:solidFill>
              <a:latin typeface="Calibri"/>
              <a:ea typeface="Calibri"/>
              <a:cs typeface="Calibri"/>
              <a:sym typeface="Calibri"/>
            </a:endParaRPr>
          </a:p>
          <a:p>
            <a:pPr marL="1104900" marR="1028700" lvl="0" indent="0" algn="ctr" rtl="0">
              <a:lnSpc>
                <a:spcPct val="115000"/>
              </a:lnSpc>
              <a:spcBef>
                <a:spcPts val="0"/>
              </a:spcBef>
              <a:spcAft>
                <a:spcPts val="0"/>
              </a:spcAft>
              <a:buNone/>
            </a:pPr>
            <a:r>
              <a:rPr lang="en-US" sz="1600" b="1" i="0" u="none" strike="noStrike" cap="none" dirty="0">
                <a:solidFill>
                  <a:schemeClr val="dk1"/>
                </a:solidFill>
                <a:latin typeface="Calibri"/>
                <a:ea typeface="Calibri"/>
                <a:cs typeface="Calibri"/>
                <a:sym typeface="Calibri"/>
              </a:rPr>
              <a:t>DEPARTMENT OF COMPUTER SCIENCE &amp; ENGINEERING</a:t>
            </a:r>
            <a:endParaRPr sz="1600" b="1" i="0" u="none" strike="noStrike" cap="none" dirty="0">
              <a:solidFill>
                <a:schemeClr val="dk1"/>
              </a:solidFill>
              <a:latin typeface="Calibri"/>
              <a:ea typeface="Calibri"/>
              <a:cs typeface="Calibri"/>
              <a:sym typeface="Calibri"/>
            </a:endParaRPr>
          </a:p>
          <a:p>
            <a:pPr marL="596900" marR="558800" lvl="0" indent="0" algn="ctr" rtl="0">
              <a:lnSpc>
                <a:spcPct val="115000"/>
              </a:lnSpc>
              <a:spcBef>
                <a:spcPts val="1000"/>
              </a:spcBef>
              <a:spcAft>
                <a:spcPts val="0"/>
              </a:spcAft>
              <a:buClr>
                <a:srgbClr val="000000"/>
              </a:buClr>
              <a:buSzPts val="1600"/>
              <a:buFont typeface="Arial"/>
              <a:buNone/>
            </a:pPr>
            <a:r>
              <a:rPr lang="en-US" sz="1600" b="1" i="0" u="none" strike="noStrike" cap="none" dirty="0">
                <a:solidFill>
                  <a:schemeClr val="dk1"/>
                </a:solidFill>
                <a:latin typeface="Calibri"/>
                <a:ea typeface="Calibri"/>
                <a:cs typeface="Calibri"/>
                <a:sym typeface="Calibri"/>
              </a:rPr>
              <a:t> GURU NANAK INSTITUTE OF TECHNOLOGY</a:t>
            </a:r>
            <a:endParaRPr sz="1600" b="1" i="0" u="none" strike="noStrike" cap="none" dirty="0">
              <a:solidFill>
                <a:schemeClr val="dk1"/>
              </a:solidFill>
              <a:latin typeface="Calibri"/>
              <a:ea typeface="Calibri"/>
              <a:cs typeface="Calibri"/>
              <a:sym typeface="Calibri"/>
            </a:endParaRPr>
          </a:p>
          <a:p>
            <a:pPr marL="1104900" marR="1054100" lvl="0" indent="0" algn="ctr" rtl="0">
              <a:lnSpc>
                <a:spcPct val="115000"/>
              </a:lnSpc>
              <a:spcBef>
                <a:spcPts val="1000"/>
              </a:spcBef>
              <a:spcAft>
                <a:spcPts val="0"/>
              </a:spcAft>
              <a:buClr>
                <a:srgbClr val="000000"/>
              </a:buClr>
              <a:buSzPts val="1200"/>
              <a:buFont typeface="Arial"/>
              <a:buNone/>
            </a:pPr>
            <a:r>
              <a:rPr lang="en-US" sz="1200" b="1" i="0" u="none" strike="noStrike" cap="none" dirty="0">
                <a:solidFill>
                  <a:schemeClr val="dk1"/>
                </a:solidFill>
                <a:latin typeface="Calibri"/>
                <a:ea typeface="Calibri"/>
                <a:cs typeface="Calibri"/>
                <a:sym typeface="Calibri"/>
              </a:rPr>
              <a:t>(Affiliated to JNTUH-Hyderabad)</a:t>
            </a:r>
            <a:endParaRPr sz="1200" b="1" i="0" u="none" strike="noStrike" cap="none" dirty="0">
              <a:solidFill>
                <a:schemeClr val="dk1"/>
              </a:solidFill>
              <a:latin typeface="Calibri"/>
              <a:ea typeface="Calibri"/>
              <a:cs typeface="Calibri"/>
              <a:sym typeface="Calibri"/>
            </a:endParaRPr>
          </a:p>
          <a:p>
            <a:pPr marL="1104900" marR="1003300" lvl="0" indent="0" algn="ctr" rtl="0">
              <a:lnSpc>
                <a:spcPct val="115000"/>
              </a:lnSpc>
              <a:spcBef>
                <a:spcPts val="1000"/>
              </a:spcBef>
              <a:spcAft>
                <a:spcPts val="100"/>
              </a:spcAft>
              <a:buClr>
                <a:srgbClr val="000000"/>
              </a:buClr>
              <a:buSzPts val="1200"/>
              <a:buFont typeface="Arial"/>
              <a:buNone/>
            </a:pPr>
            <a:r>
              <a:rPr lang="en-US" sz="1200" b="1" i="0" u="none" strike="noStrike" cap="none" dirty="0">
                <a:solidFill>
                  <a:schemeClr val="dk1"/>
                </a:solidFill>
                <a:latin typeface="Calibri"/>
                <a:ea typeface="Calibri"/>
                <a:cs typeface="Calibri"/>
                <a:sym typeface="Calibri"/>
              </a:rPr>
              <a:t>Ranga Reddy District -501506</a:t>
            </a:r>
            <a:endParaRPr sz="1200" b="1" i="0" u="none" strike="noStrike" cap="none" dirty="0">
              <a:solidFill>
                <a:schemeClr val="dk1"/>
              </a:solidFill>
              <a:latin typeface="Calibri"/>
              <a:ea typeface="Calibri"/>
              <a:cs typeface="Calibri"/>
              <a:sym typeface="Calibri"/>
            </a:endParaRPr>
          </a:p>
        </p:txBody>
      </p:sp>
      <p:pic>
        <p:nvPicPr>
          <p:cNvPr id="93" name="Google Shape;93;p1"/>
          <p:cNvPicPr preferRelativeResize="0"/>
          <p:nvPr/>
        </p:nvPicPr>
        <p:blipFill rotWithShape="1">
          <a:blip r:embed="rId3">
            <a:alphaModFix/>
          </a:blip>
          <a:srcRect/>
          <a:stretch/>
        </p:blipFill>
        <p:spPr>
          <a:xfrm>
            <a:off x="1248588" y="1363842"/>
            <a:ext cx="994850" cy="7592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txBox="1"/>
          <p:nvPr/>
        </p:nvSpPr>
        <p:spPr>
          <a:xfrm>
            <a:off x="1133125" y="862700"/>
            <a:ext cx="7769400" cy="2201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US" sz="2000" b="1" i="0" u="none" strike="noStrike" cap="none">
                <a:solidFill>
                  <a:srgbClr val="000000"/>
                </a:solidFill>
                <a:latin typeface="Times"/>
                <a:ea typeface="Times"/>
                <a:cs typeface="Times"/>
                <a:sym typeface="Times"/>
              </a:rPr>
              <a:t>EXISTING SYSTEM</a:t>
            </a:r>
            <a:endParaRPr sz="2000" b="1" i="0" u="none" strike="noStrike" cap="none">
              <a:solidFill>
                <a:srgbClr val="000000"/>
              </a:solidFill>
              <a:latin typeface="Times"/>
              <a:ea typeface="Times"/>
              <a:cs typeface="Times"/>
              <a:sym typeface="Times"/>
            </a:endParaRPr>
          </a:p>
          <a:p>
            <a:pPr marL="0" marR="0" lvl="0" indent="0" algn="l" rtl="0">
              <a:lnSpc>
                <a:spcPct val="115000"/>
              </a:lnSpc>
              <a:spcBef>
                <a:spcPts val="0"/>
              </a:spcBef>
              <a:spcAft>
                <a:spcPts val="0"/>
              </a:spcAft>
              <a:buClr>
                <a:srgbClr val="000000"/>
              </a:buClr>
              <a:buSzPts val="1400"/>
              <a:buFont typeface="Arial"/>
              <a:buNone/>
            </a:pPr>
            <a:endParaRPr sz="1600" b="0" i="0" u="none" strike="noStrike" cap="none">
              <a:solidFill>
                <a:srgbClr val="000000"/>
              </a:solidFill>
              <a:latin typeface="Times"/>
              <a:ea typeface="Times"/>
              <a:cs typeface="Times"/>
              <a:sym typeface="Times"/>
            </a:endParaRPr>
          </a:p>
          <a:p>
            <a:pPr marL="0" marR="0" lvl="0" indent="0" algn="just" rtl="0">
              <a:lnSpc>
                <a:spcPct val="115000"/>
              </a:lnSpc>
              <a:spcBef>
                <a:spcPts val="0"/>
              </a:spcBef>
              <a:spcAft>
                <a:spcPts val="0"/>
              </a:spcAft>
              <a:buClr>
                <a:srgbClr val="000000"/>
              </a:buClr>
              <a:buSzPts val="1800"/>
              <a:buFont typeface="Arial"/>
              <a:buNone/>
            </a:pPr>
            <a:r>
              <a:rPr lang="en-US" sz="1600" b="0" i="0" u="none" strike="noStrike" cap="none">
                <a:solidFill>
                  <a:srgbClr val="000000"/>
                </a:solidFill>
                <a:latin typeface="Times"/>
                <a:ea typeface="Times"/>
                <a:cs typeface="Times"/>
                <a:sym typeface="Times"/>
              </a:rPr>
              <a:t>Cloud-based electronic health record (EHR) systems enable medical documents to be exchanged between medical institutions.</a:t>
            </a:r>
            <a:endParaRPr sz="1600" b="0" i="0" u="none" strike="noStrike" cap="none">
              <a:solidFill>
                <a:srgbClr val="000000"/>
              </a:solidFill>
              <a:latin typeface="Times"/>
              <a:ea typeface="Times"/>
              <a:cs typeface="Times"/>
              <a:sym typeface="Times"/>
            </a:endParaRPr>
          </a:p>
          <a:p>
            <a:pPr marL="0" marR="0" lvl="0" indent="0" algn="just" rtl="0">
              <a:lnSpc>
                <a:spcPct val="115000"/>
              </a:lnSpc>
              <a:spcBef>
                <a:spcPts val="0"/>
              </a:spcBef>
              <a:spcAft>
                <a:spcPts val="0"/>
              </a:spcAft>
              <a:buClr>
                <a:srgbClr val="000000"/>
              </a:buClr>
              <a:buSzPts val="1800"/>
              <a:buFont typeface="Arial"/>
              <a:buNone/>
            </a:pPr>
            <a:endParaRPr sz="1600" b="0" i="0" u="none" strike="noStrike" cap="none">
              <a:solidFill>
                <a:srgbClr val="000000"/>
              </a:solidFill>
              <a:latin typeface="Times"/>
              <a:ea typeface="Times"/>
              <a:cs typeface="Times"/>
              <a:sym typeface="Times"/>
            </a:endParaRPr>
          </a:p>
          <a:p>
            <a:pPr marL="0" marR="0" lvl="0" indent="0" algn="just" rtl="0">
              <a:lnSpc>
                <a:spcPct val="115000"/>
              </a:lnSpc>
              <a:spcBef>
                <a:spcPts val="0"/>
              </a:spcBef>
              <a:spcAft>
                <a:spcPts val="0"/>
              </a:spcAft>
              <a:buClr>
                <a:srgbClr val="000000"/>
              </a:buClr>
              <a:buSzPts val="1800"/>
              <a:buFont typeface="Arial"/>
              <a:buNone/>
            </a:pPr>
            <a:r>
              <a:rPr lang="en-US" sz="1600" b="0" i="0" u="none" strike="noStrike" cap="none">
                <a:solidFill>
                  <a:srgbClr val="000000"/>
                </a:solidFill>
                <a:latin typeface="Times"/>
                <a:ea typeface="Times"/>
                <a:cs typeface="Times"/>
                <a:sym typeface="Times"/>
              </a:rPr>
              <a:t>Cloud-based EHR systems may introduce additional security threats when compared to existing singular systems</a:t>
            </a:r>
            <a:r>
              <a:rPr lang="en-US" sz="1600">
                <a:latin typeface="Times"/>
                <a:ea typeface="Times"/>
                <a:cs typeface="Times"/>
                <a:sym typeface="Times"/>
              </a:rPr>
              <a:t>.</a:t>
            </a:r>
            <a:endParaRPr sz="1600" b="0" i="0" u="none" strike="noStrike" cap="none">
              <a:solidFill>
                <a:srgbClr val="000000"/>
              </a:solidFill>
              <a:latin typeface="Times"/>
              <a:ea typeface="Times"/>
              <a:cs typeface="Times"/>
              <a:sym typeface="Times"/>
            </a:endParaRPr>
          </a:p>
        </p:txBody>
      </p:sp>
      <p:sp>
        <p:nvSpPr>
          <p:cNvPr id="143" name="Google Shape;143;p10"/>
          <p:cNvSpPr txBox="1"/>
          <p:nvPr/>
        </p:nvSpPr>
        <p:spPr>
          <a:xfrm>
            <a:off x="1146175" y="3429000"/>
            <a:ext cx="7769400" cy="2201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US" sz="2000" b="1" i="0" u="none" strike="noStrike" cap="none">
                <a:solidFill>
                  <a:srgbClr val="000000"/>
                </a:solidFill>
                <a:latin typeface="Times"/>
                <a:ea typeface="Times"/>
                <a:cs typeface="Times"/>
                <a:sym typeface="Times"/>
              </a:rPr>
              <a:t>EXISTING SYSTEM DISADVANTAGES</a:t>
            </a:r>
            <a:endParaRPr sz="2000" b="1" i="0" u="none" strike="noStrike" cap="none">
              <a:solidFill>
                <a:srgbClr val="000000"/>
              </a:solidFill>
              <a:latin typeface="Times"/>
              <a:ea typeface="Times"/>
              <a:cs typeface="Times"/>
              <a:sym typeface="Times"/>
            </a:endParaRPr>
          </a:p>
          <a:p>
            <a:pPr marL="0" marR="0" lvl="0" indent="0" algn="l" rtl="0">
              <a:lnSpc>
                <a:spcPct val="115000"/>
              </a:lnSpc>
              <a:spcBef>
                <a:spcPts val="0"/>
              </a:spcBef>
              <a:spcAft>
                <a:spcPts val="0"/>
              </a:spcAft>
              <a:buClr>
                <a:srgbClr val="000000"/>
              </a:buClr>
              <a:buSzPts val="1400"/>
              <a:buFont typeface="Arial"/>
              <a:buNone/>
            </a:pPr>
            <a:endParaRPr sz="1600" b="0" i="0" u="none" strike="noStrike" cap="none">
              <a:solidFill>
                <a:srgbClr val="000000"/>
              </a:solidFill>
              <a:latin typeface="Times"/>
              <a:ea typeface="Times"/>
              <a:cs typeface="Times"/>
              <a:sym typeface="Times"/>
            </a:endParaRPr>
          </a:p>
          <a:p>
            <a:pPr marL="0" marR="0" lvl="0" indent="0" algn="l" rtl="0">
              <a:lnSpc>
                <a:spcPct val="115000"/>
              </a:lnSpc>
              <a:spcBef>
                <a:spcPts val="0"/>
              </a:spcBef>
              <a:spcAft>
                <a:spcPts val="0"/>
              </a:spcAft>
              <a:buClr>
                <a:srgbClr val="000000"/>
              </a:buClr>
              <a:buSzPts val="1800"/>
              <a:buFont typeface="Arial"/>
              <a:buNone/>
            </a:pPr>
            <a:r>
              <a:rPr lang="en-US" sz="1600" b="0" i="0" u="none" strike="noStrike" cap="none">
                <a:solidFill>
                  <a:srgbClr val="000000"/>
                </a:solidFill>
                <a:latin typeface="Times"/>
                <a:ea typeface="Times"/>
                <a:cs typeface="Times"/>
                <a:sym typeface="Times"/>
              </a:rPr>
              <a:t>Hash collisions are practically unavoidable.</a:t>
            </a:r>
            <a:endParaRPr sz="1600" b="0" i="0" u="none" strike="noStrike" cap="none">
              <a:solidFill>
                <a:srgbClr val="000000"/>
              </a:solidFill>
              <a:latin typeface="Times"/>
              <a:ea typeface="Times"/>
              <a:cs typeface="Times"/>
              <a:sym typeface="Times"/>
            </a:endParaRPr>
          </a:p>
          <a:p>
            <a:pPr marL="0" marR="0" lvl="0" indent="0" algn="l" rtl="0">
              <a:lnSpc>
                <a:spcPct val="115000"/>
              </a:lnSpc>
              <a:spcBef>
                <a:spcPts val="0"/>
              </a:spcBef>
              <a:spcAft>
                <a:spcPts val="0"/>
              </a:spcAft>
              <a:buClr>
                <a:srgbClr val="000000"/>
              </a:buClr>
              <a:buSzPts val="1800"/>
              <a:buFont typeface="Arial"/>
              <a:buNone/>
            </a:pPr>
            <a:endParaRPr sz="1600" b="0" i="0" u="none" strike="noStrike" cap="none">
              <a:solidFill>
                <a:srgbClr val="000000"/>
              </a:solidFill>
              <a:latin typeface="Times"/>
              <a:ea typeface="Times"/>
              <a:cs typeface="Times"/>
              <a:sym typeface="Times"/>
            </a:endParaRPr>
          </a:p>
          <a:p>
            <a:pPr marL="0" marR="0" lvl="0" indent="0" algn="l" rtl="0">
              <a:lnSpc>
                <a:spcPct val="115000"/>
              </a:lnSpc>
              <a:spcBef>
                <a:spcPts val="0"/>
              </a:spcBef>
              <a:spcAft>
                <a:spcPts val="0"/>
              </a:spcAft>
              <a:buClr>
                <a:srgbClr val="000000"/>
              </a:buClr>
              <a:buSzPts val="1800"/>
              <a:buFont typeface="Arial"/>
              <a:buNone/>
            </a:pPr>
            <a:r>
              <a:rPr lang="en-US" sz="1600" b="0" i="0" u="none" strike="noStrike" cap="none">
                <a:solidFill>
                  <a:srgbClr val="000000"/>
                </a:solidFill>
                <a:latin typeface="Times"/>
                <a:ea typeface="Times"/>
                <a:cs typeface="Times"/>
                <a:sym typeface="Times"/>
              </a:rPr>
              <a:t>When hashing a random subset of a large set of possible keys.</a:t>
            </a:r>
            <a:endParaRPr sz="1600" b="0" i="0" u="none" strike="noStrike" cap="none">
              <a:solidFill>
                <a:srgbClr val="000000"/>
              </a:solidFill>
              <a:latin typeface="Times"/>
              <a:ea typeface="Times"/>
              <a:cs typeface="Times"/>
              <a:sym typeface="Times"/>
            </a:endParaRPr>
          </a:p>
          <a:p>
            <a:pPr marL="0" marR="0" lvl="0" indent="0" algn="l" rtl="0">
              <a:lnSpc>
                <a:spcPct val="115000"/>
              </a:lnSpc>
              <a:spcBef>
                <a:spcPts val="0"/>
              </a:spcBef>
              <a:spcAft>
                <a:spcPts val="0"/>
              </a:spcAft>
              <a:buClr>
                <a:srgbClr val="000000"/>
              </a:buClr>
              <a:buSzPts val="1800"/>
              <a:buFont typeface="Arial"/>
              <a:buNone/>
            </a:pPr>
            <a:endParaRPr sz="1600" b="0" i="0" u="none" strike="noStrike" cap="none">
              <a:solidFill>
                <a:srgbClr val="000000"/>
              </a:solidFill>
              <a:latin typeface="Times"/>
              <a:ea typeface="Times"/>
              <a:cs typeface="Times"/>
              <a:sym typeface="Times"/>
            </a:endParaRPr>
          </a:p>
          <a:p>
            <a:pPr marL="0" marR="0" lvl="0" indent="0" algn="l" rtl="0">
              <a:lnSpc>
                <a:spcPct val="115000"/>
              </a:lnSpc>
              <a:spcBef>
                <a:spcPts val="0"/>
              </a:spcBef>
              <a:spcAft>
                <a:spcPts val="0"/>
              </a:spcAft>
              <a:buClr>
                <a:srgbClr val="000000"/>
              </a:buClr>
              <a:buSzPts val="1800"/>
              <a:buFont typeface="Arial"/>
              <a:buNone/>
            </a:pPr>
            <a:r>
              <a:rPr lang="en-US" sz="1600" b="0" i="0" u="none" strike="noStrike" cap="none">
                <a:solidFill>
                  <a:srgbClr val="000000"/>
                </a:solidFill>
                <a:latin typeface="Times"/>
                <a:ea typeface="Times"/>
                <a:cs typeface="Times"/>
                <a:sym typeface="Times"/>
              </a:rPr>
              <a:t>Hash tables become quite inefficient when there are many collisions.</a:t>
            </a:r>
            <a:endParaRPr sz="1600" b="0" i="0" u="none" strike="noStrike" cap="none">
              <a:solidFill>
                <a:srgbClr val="000000"/>
              </a:solidFill>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txBox="1">
            <a:spLocks noGrp="1"/>
          </p:cNvSpPr>
          <p:nvPr>
            <p:ph type="body" idx="1"/>
          </p:nvPr>
        </p:nvSpPr>
        <p:spPr>
          <a:xfrm>
            <a:off x="1142999" y="1295400"/>
            <a:ext cx="8001001" cy="4837771"/>
          </a:xfrm>
          <a:prstGeom prst="rect">
            <a:avLst/>
          </a:prstGeom>
          <a:noFill/>
          <a:ln>
            <a:noFill/>
          </a:ln>
        </p:spPr>
        <p:txBody>
          <a:bodyPr spcFirstLastPara="1" wrap="square" lIns="91425" tIns="45700" rIns="91425" bIns="45700" anchor="t" anchorCtr="0">
            <a:noAutofit/>
          </a:bodyPr>
          <a:lstStyle/>
          <a:p>
            <a:pPr marL="365760" lvl="0" indent="-283464" algn="l" rtl="0">
              <a:lnSpc>
                <a:spcPct val="100000"/>
              </a:lnSpc>
              <a:spcBef>
                <a:spcPts val="0"/>
              </a:spcBef>
              <a:spcAft>
                <a:spcPts val="0"/>
              </a:spcAft>
              <a:buSzPts val="2560"/>
              <a:buNone/>
            </a:pPr>
            <a:r>
              <a:rPr lang="en-US" sz="2000" b="1">
                <a:latin typeface="Times"/>
                <a:ea typeface="Times"/>
                <a:cs typeface="Times"/>
                <a:sym typeface="Times"/>
              </a:rPr>
              <a:t>MODULES</a:t>
            </a:r>
            <a:endParaRPr sz="2000">
              <a:latin typeface="Times"/>
              <a:ea typeface="Times"/>
              <a:cs typeface="Times"/>
              <a:sym typeface="Times"/>
            </a:endParaRPr>
          </a:p>
          <a:p>
            <a:pPr marL="365760" lvl="0" indent="-283464" algn="l" rtl="0">
              <a:lnSpc>
                <a:spcPct val="115000"/>
              </a:lnSpc>
              <a:spcBef>
                <a:spcPts val="600"/>
              </a:spcBef>
              <a:spcAft>
                <a:spcPts val="0"/>
              </a:spcAft>
              <a:buSzPts val="640"/>
              <a:buNone/>
            </a:pPr>
            <a:endParaRPr sz="1600">
              <a:latin typeface="Times"/>
              <a:ea typeface="Times"/>
              <a:cs typeface="Times"/>
              <a:sym typeface="Times"/>
            </a:endParaRPr>
          </a:p>
          <a:p>
            <a:pPr marL="365760" lvl="0" indent="-283464" algn="l" rtl="0">
              <a:lnSpc>
                <a:spcPct val="115000"/>
              </a:lnSpc>
              <a:spcBef>
                <a:spcPts val="600"/>
              </a:spcBef>
              <a:spcAft>
                <a:spcPts val="0"/>
              </a:spcAft>
              <a:buSzPts val="1600"/>
              <a:buNone/>
            </a:pPr>
            <a:r>
              <a:rPr lang="en-US" sz="1600">
                <a:latin typeface="Times"/>
                <a:ea typeface="Times"/>
                <a:cs typeface="Times"/>
                <a:sym typeface="Times"/>
              </a:rPr>
              <a:t> In this project we have the following modules.</a:t>
            </a:r>
            <a:endParaRPr sz="1600">
              <a:latin typeface="Times"/>
              <a:ea typeface="Times"/>
              <a:cs typeface="Times"/>
              <a:sym typeface="Times"/>
            </a:endParaRPr>
          </a:p>
          <a:p>
            <a:pPr marL="365760" lvl="0" indent="-283464" algn="l" rtl="0">
              <a:lnSpc>
                <a:spcPct val="115000"/>
              </a:lnSpc>
              <a:spcBef>
                <a:spcPts val="600"/>
              </a:spcBef>
              <a:spcAft>
                <a:spcPts val="0"/>
              </a:spcAft>
              <a:buSzPts val="1600"/>
              <a:buFont typeface="Times"/>
              <a:buChar char="●"/>
            </a:pPr>
            <a:r>
              <a:rPr lang="en-US" sz="1600">
                <a:latin typeface="Times"/>
                <a:ea typeface="Times"/>
                <a:cs typeface="Times"/>
                <a:sym typeface="Times"/>
              </a:rPr>
              <a:t>User Interface Design</a:t>
            </a:r>
            <a:endParaRPr sz="1600">
              <a:latin typeface="Times"/>
              <a:ea typeface="Times"/>
              <a:cs typeface="Times"/>
              <a:sym typeface="Times"/>
            </a:endParaRPr>
          </a:p>
          <a:p>
            <a:pPr marL="365760" lvl="0" indent="-283464" algn="l" rtl="0">
              <a:lnSpc>
                <a:spcPct val="115000"/>
              </a:lnSpc>
              <a:spcBef>
                <a:spcPts val="600"/>
              </a:spcBef>
              <a:spcAft>
                <a:spcPts val="0"/>
              </a:spcAft>
              <a:buSzPts val="1600"/>
              <a:buFont typeface="Times"/>
              <a:buChar char="●"/>
            </a:pPr>
            <a:r>
              <a:rPr lang="en-US" sz="1600">
                <a:latin typeface="Times"/>
                <a:ea typeface="Times"/>
                <a:cs typeface="Times"/>
                <a:sym typeface="Times"/>
              </a:rPr>
              <a:t>Electronic Health Record System</a:t>
            </a:r>
            <a:endParaRPr sz="1600">
              <a:latin typeface="Times"/>
              <a:ea typeface="Times"/>
              <a:cs typeface="Times"/>
              <a:sym typeface="Times"/>
            </a:endParaRPr>
          </a:p>
          <a:p>
            <a:pPr marL="365760" lvl="0" indent="-283464" algn="l" rtl="0">
              <a:lnSpc>
                <a:spcPct val="115000"/>
              </a:lnSpc>
              <a:spcBef>
                <a:spcPts val="600"/>
              </a:spcBef>
              <a:spcAft>
                <a:spcPts val="0"/>
              </a:spcAft>
              <a:buSzPts val="1600"/>
              <a:buFont typeface="Times"/>
              <a:buChar char="●"/>
            </a:pPr>
            <a:r>
              <a:rPr lang="en-US" sz="1600">
                <a:latin typeface="Times"/>
                <a:ea typeface="Times"/>
                <a:cs typeface="Times"/>
                <a:sym typeface="Times"/>
              </a:rPr>
              <a:t>User</a:t>
            </a:r>
            <a:endParaRPr sz="1600">
              <a:latin typeface="Times"/>
              <a:ea typeface="Times"/>
              <a:cs typeface="Times"/>
              <a:sym typeface="Times"/>
            </a:endParaRPr>
          </a:p>
          <a:p>
            <a:pPr marL="365760" lvl="0" indent="-283464" algn="l" rtl="0">
              <a:lnSpc>
                <a:spcPct val="115000"/>
              </a:lnSpc>
              <a:spcBef>
                <a:spcPts val="600"/>
              </a:spcBef>
              <a:spcAft>
                <a:spcPts val="0"/>
              </a:spcAft>
              <a:buSzPts val="1600"/>
              <a:buFont typeface="Times"/>
              <a:buChar char="●"/>
            </a:pPr>
            <a:r>
              <a:rPr lang="en-US" sz="1600">
                <a:latin typeface="Times"/>
                <a:ea typeface="Times"/>
                <a:cs typeface="Times"/>
                <a:sym typeface="Times"/>
              </a:rPr>
              <a:t>Admin</a:t>
            </a:r>
            <a:endParaRPr sz="1600">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p:nvPr/>
        </p:nvSpPr>
        <p:spPr>
          <a:xfrm>
            <a:off x="1066800" y="228600"/>
            <a:ext cx="7620000" cy="116955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2200" b="1" i="0" u="none" strike="noStrike" cap="none">
                <a:solidFill>
                  <a:schemeClr val="dk1"/>
                </a:solidFill>
                <a:latin typeface="Times New Roman"/>
                <a:ea typeface="Times New Roman"/>
                <a:cs typeface="Times New Roman"/>
                <a:sym typeface="Times New Roman"/>
              </a:rPr>
              <a:t>                                      UML DIAGRAMS</a:t>
            </a: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Gill Sans"/>
              <a:buNone/>
            </a:pPr>
            <a:endParaRPr sz="16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US" sz="2000" b="1" i="0" u="none" strike="noStrike" cap="none">
                <a:solidFill>
                  <a:schemeClr val="dk1"/>
                </a:solidFill>
                <a:latin typeface="Times New Roman"/>
                <a:ea typeface="Times New Roman"/>
                <a:cs typeface="Times New Roman"/>
                <a:sym typeface="Times New Roman"/>
              </a:rPr>
              <a:t>    USE CASE DIAGRAM:</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Gill Sans"/>
              <a:buNone/>
            </a:pPr>
            <a:endParaRPr sz="2000" b="0" i="0" u="none" strike="noStrike" cap="none">
              <a:solidFill>
                <a:schemeClr val="dk1"/>
              </a:solidFill>
              <a:latin typeface="Times New Roman"/>
              <a:ea typeface="Times New Roman"/>
              <a:cs typeface="Times New Roman"/>
              <a:sym typeface="Times New Roman"/>
            </a:endParaRPr>
          </a:p>
        </p:txBody>
      </p:sp>
      <p:pic>
        <p:nvPicPr>
          <p:cNvPr id="154" name="Google Shape;154;p12"/>
          <p:cNvPicPr preferRelativeResize="0"/>
          <p:nvPr/>
        </p:nvPicPr>
        <p:blipFill rotWithShape="1">
          <a:blip r:embed="rId3">
            <a:alphaModFix/>
          </a:blip>
          <a:srcRect/>
          <a:stretch/>
        </p:blipFill>
        <p:spPr>
          <a:xfrm>
            <a:off x="1347850" y="1315375"/>
            <a:ext cx="7619999" cy="49953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3"/>
          <p:cNvSpPr/>
          <p:nvPr/>
        </p:nvSpPr>
        <p:spPr>
          <a:xfrm>
            <a:off x="1323450" y="241100"/>
            <a:ext cx="8153400" cy="307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2000" b="1" i="0" u="none" strike="noStrike" cap="none">
                <a:solidFill>
                  <a:schemeClr val="dk1"/>
                </a:solidFill>
                <a:latin typeface="Times New Roman"/>
                <a:ea typeface="Times New Roman"/>
                <a:cs typeface="Times New Roman"/>
                <a:sym typeface="Times New Roman"/>
              </a:rPr>
              <a:t>CLASS DIAGRAM:</a:t>
            </a:r>
            <a:endParaRPr sz="2000" b="0" i="0" u="none" strike="noStrike" cap="none">
              <a:solidFill>
                <a:schemeClr val="dk1"/>
              </a:solidFill>
              <a:latin typeface="Arial"/>
              <a:ea typeface="Arial"/>
              <a:cs typeface="Arial"/>
              <a:sym typeface="Arial"/>
            </a:endParaRPr>
          </a:p>
        </p:txBody>
      </p:sp>
      <p:pic>
        <p:nvPicPr>
          <p:cNvPr id="160" name="Google Shape;160;p13"/>
          <p:cNvPicPr preferRelativeResize="0"/>
          <p:nvPr/>
        </p:nvPicPr>
        <p:blipFill rotWithShape="1">
          <a:blip r:embed="rId3">
            <a:alphaModFix/>
          </a:blip>
          <a:srcRect/>
          <a:stretch/>
        </p:blipFill>
        <p:spPr>
          <a:xfrm>
            <a:off x="1323450" y="925700"/>
            <a:ext cx="7116051" cy="5560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4"/>
          <p:cNvSpPr/>
          <p:nvPr/>
        </p:nvSpPr>
        <p:spPr>
          <a:xfrm>
            <a:off x="1230975" y="233325"/>
            <a:ext cx="8153400" cy="307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2000" b="1" i="0" u="none" strike="noStrike" cap="none">
                <a:solidFill>
                  <a:schemeClr val="dk1"/>
                </a:solidFill>
                <a:latin typeface="Times New Roman"/>
                <a:ea typeface="Times New Roman"/>
                <a:cs typeface="Times New Roman"/>
                <a:sym typeface="Times New Roman"/>
              </a:rPr>
              <a:t>SEQUENCE DIAGRAM</a:t>
            </a:r>
            <a:r>
              <a:rPr lang="en-US" sz="2000" b="0" i="0" u="none" strike="noStrike" cap="none">
                <a:solidFill>
                  <a:schemeClr val="dk1"/>
                </a:solidFill>
                <a:latin typeface="Times New Roman"/>
                <a:ea typeface="Times New Roman"/>
                <a:cs typeface="Times New Roman"/>
                <a:sym typeface="Times New Roman"/>
              </a:rPr>
              <a:t>:</a:t>
            </a:r>
            <a:endParaRPr sz="2000" b="0" i="0" u="none" strike="noStrike" cap="none">
              <a:solidFill>
                <a:schemeClr val="dk1"/>
              </a:solidFill>
              <a:latin typeface="Arial"/>
              <a:ea typeface="Arial"/>
              <a:cs typeface="Arial"/>
              <a:sym typeface="Arial"/>
            </a:endParaRPr>
          </a:p>
        </p:txBody>
      </p:sp>
      <p:pic>
        <p:nvPicPr>
          <p:cNvPr id="166" name="Google Shape;166;p14"/>
          <p:cNvPicPr preferRelativeResize="0"/>
          <p:nvPr/>
        </p:nvPicPr>
        <p:blipFill rotWithShape="1">
          <a:blip r:embed="rId3">
            <a:alphaModFix/>
          </a:blip>
          <a:srcRect/>
          <a:stretch/>
        </p:blipFill>
        <p:spPr>
          <a:xfrm>
            <a:off x="3084225" y="764975"/>
            <a:ext cx="4781449" cy="6093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p:nvPr/>
        </p:nvSpPr>
        <p:spPr>
          <a:xfrm>
            <a:off x="1283625" y="238800"/>
            <a:ext cx="7467600" cy="307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2000" b="1" i="0" u="none" strike="noStrike" cap="none">
                <a:solidFill>
                  <a:schemeClr val="dk1"/>
                </a:solidFill>
                <a:latin typeface="Times New Roman"/>
                <a:ea typeface="Times New Roman"/>
                <a:cs typeface="Times New Roman"/>
                <a:sym typeface="Times New Roman"/>
              </a:rPr>
              <a:t>COLLABORATION DIAGRAM: 	</a:t>
            </a:r>
            <a:endParaRPr sz="2000" b="0" i="0" u="none" strike="noStrike" cap="none">
              <a:solidFill>
                <a:schemeClr val="dk1"/>
              </a:solidFill>
              <a:latin typeface="Arial"/>
              <a:ea typeface="Arial"/>
              <a:cs typeface="Arial"/>
              <a:sym typeface="Arial"/>
            </a:endParaRPr>
          </a:p>
        </p:txBody>
      </p:sp>
      <p:pic>
        <p:nvPicPr>
          <p:cNvPr id="172" name="Google Shape;172;p15"/>
          <p:cNvPicPr preferRelativeResize="0"/>
          <p:nvPr/>
        </p:nvPicPr>
        <p:blipFill rotWithShape="1">
          <a:blip r:embed="rId3">
            <a:alphaModFix/>
          </a:blip>
          <a:srcRect/>
          <a:stretch/>
        </p:blipFill>
        <p:spPr>
          <a:xfrm>
            <a:off x="1705927" y="1141790"/>
            <a:ext cx="6523673" cy="51066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6"/>
          <p:cNvSpPr/>
          <p:nvPr/>
        </p:nvSpPr>
        <p:spPr>
          <a:xfrm>
            <a:off x="1230975" y="178325"/>
            <a:ext cx="8305800" cy="1200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Times New Roman"/>
              <a:buNone/>
            </a:pPr>
            <a:r>
              <a:rPr lang="en-US" sz="2200" b="1" i="0" u="none" strike="noStrike" cap="none">
                <a:solidFill>
                  <a:schemeClr val="dk1"/>
                </a:solidFill>
                <a:latin typeface="Times New Roman"/>
                <a:ea typeface="Times New Roman"/>
                <a:cs typeface="Times New Roman"/>
                <a:sym typeface="Times New Roman"/>
              </a:rPr>
              <a:t>DATA FLOW DIAGRAM</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Gill Sans"/>
              <a:buNone/>
            </a:pP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2000" b="1" i="0" u="none" strike="noStrike" cap="none">
                <a:solidFill>
                  <a:schemeClr val="dk1"/>
                </a:solidFill>
                <a:latin typeface="Times New Roman"/>
                <a:ea typeface="Times New Roman"/>
                <a:cs typeface="Times New Roman"/>
                <a:sym typeface="Times New Roman"/>
              </a:rPr>
              <a:t>Level-0:</a:t>
            </a:r>
            <a:r>
              <a:rPr lang="en-US" sz="2000" b="0" i="0" u="none" strike="noStrike" cap="none">
                <a:solidFill>
                  <a:schemeClr val="dk1"/>
                </a:solidFill>
                <a:latin typeface="Times New Roman"/>
                <a:ea typeface="Times New Roman"/>
                <a:cs typeface="Times New Roman"/>
                <a:sym typeface="Times New Roman"/>
              </a:rPr>
              <a:t> </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Arial"/>
              <a:ea typeface="Arial"/>
              <a:cs typeface="Arial"/>
              <a:sym typeface="Arial"/>
            </a:endParaRPr>
          </a:p>
        </p:txBody>
      </p:sp>
      <p:sp>
        <p:nvSpPr>
          <p:cNvPr id="178" name="Google Shape;178;p16"/>
          <p:cNvSpPr/>
          <p:nvPr/>
        </p:nvSpPr>
        <p:spPr>
          <a:xfrm>
            <a:off x="0" y="45720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Arial"/>
              <a:ea typeface="Arial"/>
              <a:cs typeface="Arial"/>
              <a:sym typeface="Arial"/>
            </a:endParaRPr>
          </a:p>
        </p:txBody>
      </p:sp>
      <p:grpSp>
        <p:nvGrpSpPr>
          <p:cNvPr id="179" name="Google Shape;179;p16"/>
          <p:cNvGrpSpPr/>
          <p:nvPr/>
        </p:nvGrpSpPr>
        <p:grpSpPr>
          <a:xfrm>
            <a:off x="1458913" y="2117725"/>
            <a:ext cx="6618287" cy="3902075"/>
            <a:chOff x="2728" y="8073"/>
            <a:chExt cx="7473" cy="6420"/>
          </a:xfrm>
        </p:grpSpPr>
        <p:grpSp>
          <p:nvGrpSpPr>
            <p:cNvPr id="180" name="Google Shape;180;p16"/>
            <p:cNvGrpSpPr/>
            <p:nvPr/>
          </p:nvGrpSpPr>
          <p:grpSpPr>
            <a:xfrm>
              <a:off x="2728" y="8073"/>
              <a:ext cx="7473" cy="6420"/>
              <a:chOff x="2940" y="6918"/>
              <a:chExt cx="7473" cy="6420"/>
            </a:xfrm>
          </p:grpSpPr>
          <p:grpSp>
            <p:nvGrpSpPr>
              <p:cNvPr id="181" name="Google Shape;181;p16"/>
              <p:cNvGrpSpPr/>
              <p:nvPr/>
            </p:nvGrpSpPr>
            <p:grpSpPr>
              <a:xfrm>
                <a:off x="2940" y="7928"/>
                <a:ext cx="7473" cy="5410"/>
                <a:chOff x="2940" y="7928"/>
                <a:chExt cx="7473" cy="5410"/>
              </a:xfrm>
            </p:grpSpPr>
            <p:sp>
              <p:nvSpPr>
                <p:cNvPr id="182" name="Google Shape;182;p16"/>
                <p:cNvSpPr/>
                <p:nvPr/>
              </p:nvSpPr>
              <p:spPr>
                <a:xfrm>
                  <a:off x="5742" y="8629"/>
                  <a:ext cx="1193" cy="584"/>
                </a:xfrm>
                <a:prstGeom prst="roundRect">
                  <a:avLst>
                    <a:gd name="adj" fmla="val 16667"/>
                  </a:avLst>
                </a:prstGeom>
                <a:gradFill>
                  <a:gsLst>
                    <a:gs pos="0">
                      <a:srgbClr val="FFFFFF"/>
                    </a:gs>
                    <a:gs pos="100000">
                      <a:srgbClr val="B8CCE4"/>
                    </a:gs>
                  </a:gsLst>
                  <a:lin ang="5400000" scaled="0"/>
                </a:gradFill>
                <a:ln w="12700" cap="flat" cmpd="sng">
                  <a:solidFill>
                    <a:srgbClr val="95B3D7"/>
                  </a:solidFill>
                  <a:prstDash val="solid"/>
                  <a:round/>
                  <a:headEnd type="none" w="sm" len="sm"/>
                  <a:tailEnd type="none" w="sm" len="sm"/>
                </a:ln>
                <a:effectLst>
                  <a:outerShdw dist="28398" dir="3806097" algn="ctr" rotWithShape="0">
                    <a:srgbClr val="243F60">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    Login</a:t>
                  </a:r>
                  <a:endParaRPr sz="1800" b="0" i="0" u="none" strike="noStrike" cap="none">
                    <a:solidFill>
                      <a:schemeClr val="dk1"/>
                    </a:solidFill>
                    <a:latin typeface="Arial"/>
                    <a:ea typeface="Arial"/>
                    <a:cs typeface="Arial"/>
                    <a:sym typeface="Arial"/>
                  </a:endParaRPr>
                </a:p>
              </p:txBody>
            </p:sp>
            <p:sp>
              <p:nvSpPr>
                <p:cNvPr id="183" name="Google Shape;183;p16"/>
                <p:cNvSpPr/>
                <p:nvPr/>
              </p:nvSpPr>
              <p:spPr>
                <a:xfrm>
                  <a:off x="2940" y="8577"/>
                  <a:ext cx="1440" cy="636"/>
                </a:xfrm>
                <a:prstGeom prst="roundRect">
                  <a:avLst>
                    <a:gd name="adj" fmla="val 16667"/>
                  </a:avLst>
                </a:prstGeom>
                <a:gradFill>
                  <a:gsLst>
                    <a:gs pos="0">
                      <a:srgbClr val="FFFFFF"/>
                    </a:gs>
                    <a:gs pos="100000">
                      <a:srgbClr val="CCC0D9"/>
                    </a:gs>
                  </a:gsLst>
                  <a:lin ang="5400000" scaled="0"/>
                </a:gradFill>
                <a:ln w="12700" cap="flat" cmpd="sng">
                  <a:solidFill>
                    <a:srgbClr val="B2A1C7"/>
                  </a:solidFill>
                  <a:prstDash val="solid"/>
                  <a:round/>
                  <a:headEnd type="none" w="sm" len="sm"/>
                  <a:tailEnd type="none" w="sm" len="sm"/>
                </a:ln>
                <a:effectLst>
                  <a:outerShdw dist="28398" dir="3806097" algn="ctr" rotWithShape="0">
                    <a:srgbClr val="3F3151">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    Register</a:t>
                  </a:r>
                  <a:endParaRPr sz="1800" b="0" i="0" u="none" strike="noStrike" cap="none">
                    <a:solidFill>
                      <a:schemeClr val="dk1"/>
                    </a:solidFill>
                    <a:latin typeface="Arial"/>
                    <a:ea typeface="Arial"/>
                    <a:cs typeface="Arial"/>
                    <a:sym typeface="Arial"/>
                  </a:endParaRPr>
                </a:p>
              </p:txBody>
            </p:sp>
            <p:sp>
              <p:nvSpPr>
                <p:cNvPr id="184" name="Google Shape;184;p16"/>
                <p:cNvSpPr/>
                <p:nvPr/>
              </p:nvSpPr>
              <p:spPr>
                <a:xfrm>
                  <a:off x="4523" y="10303"/>
                  <a:ext cx="1310" cy="1388"/>
                </a:xfrm>
                <a:prstGeom prst="can">
                  <a:avLst>
                    <a:gd name="adj" fmla="val 26489"/>
                  </a:avLst>
                </a:prstGeom>
                <a:gradFill>
                  <a:gsLst>
                    <a:gs pos="0">
                      <a:srgbClr val="FFFFFF"/>
                    </a:gs>
                    <a:gs pos="100000">
                      <a:srgbClr val="B6DDE8"/>
                    </a:gs>
                  </a:gsLst>
                  <a:lin ang="5400000" scaled="0"/>
                </a:gradFill>
                <a:ln w="12700" cap="flat" cmpd="sng">
                  <a:solidFill>
                    <a:srgbClr val="92CDDC"/>
                  </a:solidFill>
                  <a:prstDash val="solid"/>
                  <a:round/>
                  <a:headEnd type="none" w="sm" len="sm"/>
                  <a:tailEnd type="none" w="sm" len="sm"/>
                </a:ln>
                <a:effectLst>
                  <a:outerShdw dist="28398" dir="3806097" algn="ctr" rotWithShape="0">
                    <a:srgbClr val="205867">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   Database</a:t>
                  </a:r>
                  <a:endParaRPr sz="1800" b="0" i="0" u="none" strike="noStrike" cap="none">
                    <a:solidFill>
                      <a:schemeClr val="dk1"/>
                    </a:solidFill>
                    <a:latin typeface="Arial"/>
                    <a:ea typeface="Arial"/>
                    <a:cs typeface="Arial"/>
                    <a:sym typeface="Arial"/>
                  </a:endParaRPr>
                </a:p>
              </p:txBody>
            </p:sp>
            <p:sp>
              <p:nvSpPr>
                <p:cNvPr id="185" name="Google Shape;185;p16"/>
                <p:cNvSpPr/>
                <p:nvPr/>
              </p:nvSpPr>
              <p:spPr>
                <a:xfrm>
                  <a:off x="6508" y="10044"/>
                  <a:ext cx="1791" cy="1647"/>
                </a:xfrm>
                <a:prstGeom prst="diamond">
                  <a:avLst/>
                </a:prstGeom>
                <a:gradFill>
                  <a:gsLst>
                    <a:gs pos="0">
                      <a:srgbClr val="FFFFFF"/>
                    </a:gs>
                    <a:gs pos="100000">
                      <a:srgbClr val="D6E3BC"/>
                    </a:gs>
                  </a:gsLst>
                  <a:lin ang="5400000" scaled="0"/>
                </a:gradFill>
                <a:ln w="12700" cap="flat" cmpd="sng">
                  <a:solidFill>
                    <a:srgbClr val="C2D69B"/>
                  </a:solidFill>
                  <a:prstDash val="solid"/>
                  <a:miter lim="800000"/>
                  <a:headEnd type="none" w="sm" len="sm"/>
                  <a:tailEnd type="none" w="sm" len="sm"/>
                </a:ln>
                <a:effectLst>
                  <a:outerShdw dist="28398" dir="3806097" algn="ctr" rotWithShape="0">
                    <a:srgbClr val="4E6128">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   Login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   Valid</a:t>
                  </a:r>
                  <a:endParaRPr sz="1800" b="0" i="0" u="none" strike="noStrike" cap="none">
                    <a:solidFill>
                      <a:schemeClr val="dk1"/>
                    </a:solidFill>
                    <a:latin typeface="Arial"/>
                    <a:ea typeface="Arial"/>
                    <a:cs typeface="Arial"/>
                    <a:sym typeface="Arial"/>
                  </a:endParaRPr>
                </a:p>
              </p:txBody>
            </p:sp>
            <p:sp>
              <p:nvSpPr>
                <p:cNvPr id="186" name="Google Shape;186;p16"/>
                <p:cNvSpPr/>
                <p:nvPr/>
              </p:nvSpPr>
              <p:spPr>
                <a:xfrm>
                  <a:off x="8519" y="12481"/>
                  <a:ext cx="1894" cy="857"/>
                </a:xfrm>
                <a:prstGeom prst="rect">
                  <a:avLst/>
                </a:prstGeom>
                <a:gradFill>
                  <a:gsLst>
                    <a:gs pos="0">
                      <a:srgbClr val="D99594"/>
                    </a:gs>
                    <a:gs pos="50000">
                      <a:srgbClr val="C0504D"/>
                    </a:gs>
                    <a:gs pos="100000">
                      <a:srgbClr val="D99594"/>
                    </a:gs>
                  </a:gsLst>
                  <a:lin ang="5400000" scaled="0"/>
                </a:gradFill>
                <a:ln w="12700" cap="flat" cmpd="sng">
                  <a:solidFill>
                    <a:srgbClr val="C0504D"/>
                  </a:solidFill>
                  <a:prstDash val="solid"/>
                  <a:miter lim="800000"/>
                  <a:headEnd type="none" w="sm" len="sm"/>
                  <a:tailEnd type="none" w="sm" len="sm"/>
                </a:ln>
                <a:effectLst>
                  <a:outerShdw dist="28398" dir="3806097" algn="ctr" rotWithShape="0">
                    <a:srgbClr val="622423"/>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Error page/Login page</a:t>
                  </a:r>
                  <a:endParaRPr sz="1800" b="0" i="0" u="none" strike="noStrike" cap="none">
                    <a:solidFill>
                      <a:schemeClr val="dk1"/>
                    </a:solidFill>
                    <a:latin typeface="Arial"/>
                    <a:ea typeface="Arial"/>
                    <a:cs typeface="Arial"/>
                    <a:sym typeface="Arial"/>
                  </a:endParaRPr>
                </a:p>
              </p:txBody>
            </p:sp>
            <p:sp>
              <p:nvSpPr>
                <p:cNvPr id="187" name="Google Shape;187;p16"/>
                <p:cNvSpPr/>
                <p:nvPr/>
              </p:nvSpPr>
              <p:spPr>
                <a:xfrm>
                  <a:off x="5950" y="12546"/>
                  <a:ext cx="1440" cy="700"/>
                </a:xfrm>
                <a:prstGeom prst="rect">
                  <a:avLst/>
                </a:prstGeom>
                <a:gradFill>
                  <a:gsLst>
                    <a:gs pos="0">
                      <a:srgbClr val="FFFFFF"/>
                    </a:gs>
                    <a:gs pos="100000">
                      <a:srgbClr val="FBD4B4"/>
                    </a:gs>
                  </a:gsLst>
                  <a:lin ang="5400000" scaled="0"/>
                </a:gradFill>
                <a:ln w="12700" cap="flat" cmpd="sng">
                  <a:solidFill>
                    <a:srgbClr val="FABF8F"/>
                  </a:solidFill>
                  <a:prstDash val="solid"/>
                  <a:miter lim="800000"/>
                  <a:headEnd type="none" w="sm" len="sm"/>
                  <a:tailEnd type="none" w="sm" len="sm"/>
                </a:ln>
                <a:effectLst>
                  <a:outerShdw dist="28398" dir="3806097" algn="ctr" rotWithShape="0">
                    <a:srgbClr val="974706">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 Homepage</a:t>
                  </a:r>
                  <a:endParaRPr sz="1800" b="0" i="0" u="none" strike="noStrike" cap="none">
                    <a:solidFill>
                      <a:schemeClr val="dk1"/>
                    </a:solidFill>
                    <a:latin typeface="Arial"/>
                    <a:ea typeface="Arial"/>
                    <a:cs typeface="Arial"/>
                    <a:sym typeface="Arial"/>
                  </a:endParaRPr>
                </a:p>
              </p:txBody>
            </p:sp>
            <p:cxnSp>
              <p:nvCxnSpPr>
                <p:cNvPr id="188" name="Google Shape;188;p16"/>
                <p:cNvCxnSpPr/>
                <p:nvPr/>
              </p:nvCxnSpPr>
              <p:spPr>
                <a:xfrm>
                  <a:off x="5171" y="7928"/>
                  <a:ext cx="779" cy="701"/>
                </a:xfrm>
                <a:prstGeom prst="straightConnector1">
                  <a:avLst/>
                </a:prstGeom>
                <a:noFill/>
                <a:ln w="9525" cap="flat" cmpd="sng">
                  <a:solidFill>
                    <a:srgbClr val="000000"/>
                  </a:solidFill>
                  <a:prstDash val="solid"/>
                  <a:round/>
                  <a:headEnd type="none" w="sm" len="sm"/>
                  <a:tailEnd type="triangle" w="med" len="med"/>
                </a:ln>
              </p:spPr>
            </p:cxnSp>
            <p:cxnSp>
              <p:nvCxnSpPr>
                <p:cNvPr id="189" name="Google Shape;189;p16"/>
                <p:cNvCxnSpPr/>
                <p:nvPr/>
              </p:nvCxnSpPr>
              <p:spPr>
                <a:xfrm>
                  <a:off x="4134" y="9213"/>
                  <a:ext cx="622" cy="1090"/>
                </a:xfrm>
                <a:prstGeom prst="straightConnector1">
                  <a:avLst/>
                </a:prstGeom>
                <a:noFill/>
                <a:ln w="9525" cap="flat" cmpd="sng">
                  <a:solidFill>
                    <a:srgbClr val="000000"/>
                  </a:solidFill>
                  <a:prstDash val="solid"/>
                  <a:round/>
                  <a:headEnd type="none" w="sm" len="sm"/>
                  <a:tailEnd type="triangle" w="med" len="med"/>
                </a:ln>
              </p:spPr>
            </p:cxnSp>
            <p:cxnSp>
              <p:nvCxnSpPr>
                <p:cNvPr id="190" name="Google Shape;190;p16"/>
                <p:cNvCxnSpPr/>
                <p:nvPr/>
              </p:nvCxnSpPr>
              <p:spPr>
                <a:xfrm flipH="1">
                  <a:off x="5470" y="9213"/>
                  <a:ext cx="752" cy="1090"/>
                </a:xfrm>
                <a:prstGeom prst="straightConnector1">
                  <a:avLst/>
                </a:prstGeom>
                <a:noFill/>
                <a:ln w="9525" cap="flat" cmpd="sng">
                  <a:solidFill>
                    <a:srgbClr val="000000"/>
                  </a:solidFill>
                  <a:prstDash val="solid"/>
                  <a:round/>
                  <a:headEnd type="none" w="sm" len="sm"/>
                  <a:tailEnd type="triangle" w="med" len="med"/>
                </a:ln>
              </p:spPr>
            </p:cxnSp>
            <p:cxnSp>
              <p:nvCxnSpPr>
                <p:cNvPr id="191" name="Google Shape;191;p16"/>
                <p:cNvCxnSpPr/>
                <p:nvPr/>
              </p:nvCxnSpPr>
              <p:spPr>
                <a:xfrm rot="10800000" flipH="1">
                  <a:off x="5833" y="10886"/>
                  <a:ext cx="765" cy="26"/>
                </a:xfrm>
                <a:prstGeom prst="straightConnector1">
                  <a:avLst/>
                </a:prstGeom>
                <a:noFill/>
                <a:ln w="9525" cap="flat" cmpd="sng">
                  <a:solidFill>
                    <a:srgbClr val="000000"/>
                  </a:solidFill>
                  <a:prstDash val="solid"/>
                  <a:round/>
                  <a:headEnd type="none" w="sm" len="sm"/>
                  <a:tailEnd type="triangle" w="med" len="med"/>
                </a:ln>
              </p:spPr>
            </p:cxnSp>
            <p:cxnSp>
              <p:nvCxnSpPr>
                <p:cNvPr id="192" name="Google Shape;192;p16"/>
                <p:cNvCxnSpPr/>
                <p:nvPr/>
              </p:nvCxnSpPr>
              <p:spPr>
                <a:xfrm>
                  <a:off x="7390" y="11691"/>
                  <a:ext cx="0" cy="323"/>
                </a:xfrm>
                <a:prstGeom prst="straightConnector1">
                  <a:avLst/>
                </a:prstGeom>
                <a:noFill/>
                <a:ln w="9525" cap="flat" cmpd="sng">
                  <a:solidFill>
                    <a:srgbClr val="000000"/>
                  </a:solidFill>
                  <a:prstDash val="solid"/>
                  <a:round/>
                  <a:headEnd type="none" w="sm" len="sm"/>
                  <a:tailEnd type="none" w="sm" len="sm"/>
                </a:ln>
              </p:spPr>
            </p:cxnSp>
            <p:cxnSp>
              <p:nvCxnSpPr>
                <p:cNvPr id="193" name="Google Shape;193;p16"/>
                <p:cNvCxnSpPr/>
                <p:nvPr/>
              </p:nvCxnSpPr>
              <p:spPr>
                <a:xfrm rot="10800000">
                  <a:off x="6508" y="12014"/>
                  <a:ext cx="882" cy="0"/>
                </a:xfrm>
                <a:prstGeom prst="straightConnector1">
                  <a:avLst/>
                </a:prstGeom>
                <a:noFill/>
                <a:ln w="9525" cap="flat" cmpd="sng">
                  <a:solidFill>
                    <a:srgbClr val="000000"/>
                  </a:solidFill>
                  <a:prstDash val="solid"/>
                  <a:round/>
                  <a:headEnd type="none" w="sm" len="sm"/>
                  <a:tailEnd type="none" w="sm" len="sm"/>
                </a:ln>
              </p:spPr>
            </p:cxnSp>
            <p:cxnSp>
              <p:nvCxnSpPr>
                <p:cNvPr id="194" name="Google Shape;194;p16"/>
                <p:cNvCxnSpPr/>
                <p:nvPr/>
              </p:nvCxnSpPr>
              <p:spPr>
                <a:xfrm>
                  <a:off x="7390" y="12014"/>
                  <a:ext cx="1868" cy="0"/>
                </a:xfrm>
                <a:prstGeom prst="straightConnector1">
                  <a:avLst/>
                </a:prstGeom>
                <a:noFill/>
                <a:ln w="9525" cap="flat" cmpd="sng">
                  <a:solidFill>
                    <a:srgbClr val="000000"/>
                  </a:solidFill>
                  <a:prstDash val="solid"/>
                  <a:round/>
                  <a:headEnd type="none" w="sm" len="sm"/>
                  <a:tailEnd type="none" w="sm" len="sm"/>
                </a:ln>
              </p:spPr>
            </p:cxnSp>
            <p:cxnSp>
              <p:nvCxnSpPr>
                <p:cNvPr id="195" name="Google Shape;195;p16"/>
                <p:cNvCxnSpPr/>
                <p:nvPr/>
              </p:nvCxnSpPr>
              <p:spPr>
                <a:xfrm>
                  <a:off x="6508" y="12014"/>
                  <a:ext cx="0" cy="532"/>
                </a:xfrm>
                <a:prstGeom prst="straightConnector1">
                  <a:avLst/>
                </a:prstGeom>
                <a:noFill/>
                <a:ln w="9525" cap="flat" cmpd="sng">
                  <a:solidFill>
                    <a:srgbClr val="000000"/>
                  </a:solidFill>
                  <a:prstDash val="solid"/>
                  <a:round/>
                  <a:headEnd type="none" w="sm" len="sm"/>
                  <a:tailEnd type="triangle" w="med" len="med"/>
                </a:ln>
              </p:spPr>
            </p:cxnSp>
            <p:cxnSp>
              <p:nvCxnSpPr>
                <p:cNvPr id="196" name="Google Shape;196;p16"/>
                <p:cNvCxnSpPr/>
                <p:nvPr/>
              </p:nvCxnSpPr>
              <p:spPr>
                <a:xfrm>
                  <a:off x="9258" y="12014"/>
                  <a:ext cx="0" cy="467"/>
                </a:xfrm>
                <a:prstGeom prst="straightConnector1">
                  <a:avLst/>
                </a:prstGeom>
                <a:noFill/>
                <a:ln w="9525" cap="flat" cmpd="sng">
                  <a:solidFill>
                    <a:srgbClr val="000000"/>
                  </a:solidFill>
                  <a:prstDash val="solid"/>
                  <a:round/>
                  <a:headEnd type="none" w="sm" len="sm"/>
                  <a:tailEnd type="triangle" w="med" len="med"/>
                </a:ln>
              </p:spPr>
            </p:cxnSp>
          </p:grpSp>
          <p:grpSp>
            <p:nvGrpSpPr>
              <p:cNvPr id="197" name="Google Shape;197;p16"/>
              <p:cNvGrpSpPr/>
              <p:nvPr/>
            </p:nvGrpSpPr>
            <p:grpSpPr>
              <a:xfrm>
                <a:off x="4380" y="6918"/>
                <a:ext cx="4685" cy="2295"/>
                <a:chOff x="4380" y="6918"/>
                <a:chExt cx="4685" cy="2295"/>
              </a:xfrm>
            </p:grpSpPr>
            <p:sp>
              <p:nvSpPr>
                <p:cNvPr id="198" name="Google Shape;198;p16"/>
                <p:cNvSpPr/>
                <p:nvPr/>
              </p:nvSpPr>
              <p:spPr>
                <a:xfrm>
                  <a:off x="7677" y="6918"/>
                  <a:ext cx="1388" cy="800"/>
                </a:xfrm>
                <a:prstGeom prst="ellipse">
                  <a:avLst/>
                </a:prstGeom>
                <a:solidFill>
                  <a:srgbClr val="9BBB59"/>
                </a:solidFill>
                <a:ln w="38100" cap="flat" cmpd="sng">
                  <a:solidFill>
                    <a:srgbClr val="F2F2F2"/>
                  </a:solidFill>
                  <a:prstDash val="solid"/>
                  <a:round/>
                  <a:headEnd type="none" w="sm" len="sm"/>
                  <a:tailEnd type="none" w="sm" len="sm"/>
                </a:ln>
                <a:effectLst>
                  <a:outerShdw dist="28398" dir="3806097" algn="ctr" rotWithShape="0">
                    <a:srgbClr val="4E6128">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Times New Roman"/>
                    <a:buNone/>
                  </a:pPr>
                  <a:r>
                    <a:rPr lang="en-US" sz="1100" b="0" i="0" u="none" strike="noStrike" cap="none">
                      <a:solidFill>
                        <a:schemeClr val="dk1"/>
                      </a:solidFill>
                      <a:latin typeface="Times New Roman"/>
                      <a:ea typeface="Times New Roman"/>
                      <a:cs typeface="Times New Roman"/>
                      <a:sym typeface="Times New Roman"/>
                    </a:rPr>
                    <a:t>   User</a:t>
                  </a:r>
                  <a:endParaRPr sz="1800" b="0" i="0" u="none" strike="noStrike" cap="none">
                    <a:solidFill>
                      <a:schemeClr val="dk1"/>
                    </a:solidFill>
                    <a:latin typeface="Arial"/>
                    <a:ea typeface="Arial"/>
                    <a:cs typeface="Arial"/>
                    <a:sym typeface="Arial"/>
                  </a:endParaRPr>
                </a:p>
              </p:txBody>
            </p:sp>
            <p:cxnSp>
              <p:nvCxnSpPr>
                <p:cNvPr id="199" name="Google Shape;199;p16"/>
                <p:cNvCxnSpPr/>
                <p:nvPr/>
              </p:nvCxnSpPr>
              <p:spPr>
                <a:xfrm flipH="1">
                  <a:off x="4380" y="7928"/>
                  <a:ext cx="791" cy="701"/>
                </a:xfrm>
                <a:prstGeom prst="straightConnector1">
                  <a:avLst/>
                </a:prstGeom>
                <a:noFill/>
                <a:ln w="9525" cap="flat" cmpd="sng">
                  <a:solidFill>
                    <a:srgbClr val="000000"/>
                  </a:solidFill>
                  <a:prstDash val="solid"/>
                  <a:round/>
                  <a:headEnd type="none" w="sm" len="sm"/>
                  <a:tailEnd type="triangle" w="med" len="med"/>
                </a:ln>
              </p:spPr>
            </p:cxnSp>
            <p:sp>
              <p:nvSpPr>
                <p:cNvPr id="200" name="Google Shape;200;p16"/>
                <p:cNvSpPr/>
                <p:nvPr/>
              </p:nvSpPr>
              <p:spPr>
                <a:xfrm>
                  <a:off x="4523" y="6918"/>
                  <a:ext cx="1440" cy="1010"/>
                </a:xfrm>
                <a:prstGeom prst="ellipse">
                  <a:avLst/>
                </a:prstGeom>
                <a:gradFill>
                  <a:gsLst>
                    <a:gs pos="0">
                      <a:srgbClr val="FABF8F"/>
                    </a:gs>
                    <a:gs pos="50000">
                      <a:srgbClr val="FDE9D9"/>
                    </a:gs>
                    <a:gs pos="100000">
                      <a:srgbClr val="FABF8F"/>
                    </a:gs>
                  </a:gsLst>
                  <a:lin ang="18900000" scaled="0"/>
                </a:gradFill>
                <a:ln w="12700" cap="flat" cmpd="sng">
                  <a:solidFill>
                    <a:srgbClr val="FABF8F"/>
                  </a:solidFill>
                  <a:prstDash val="solid"/>
                  <a:round/>
                  <a:headEnd type="none" w="sm" len="sm"/>
                  <a:tailEnd type="none" w="sm" len="sm"/>
                </a:ln>
                <a:effectLst>
                  <a:outerShdw dist="28398" dir="3806097" algn="ctr" rotWithShape="0">
                    <a:srgbClr val="974706">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Normal User</a:t>
                  </a:r>
                  <a:endParaRPr sz="1800" b="0" i="0" u="none" strike="noStrike" cap="none">
                    <a:solidFill>
                      <a:schemeClr val="dk1"/>
                    </a:solidFill>
                    <a:latin typeface="Arial"/>
                    <a:ea typeface="Arial"/>
                    <a:cs typeface="Arial"/>
                    <a:sym typeface="Arial"/>
                  </a:endParaRPr>
                </a:p>
              </p:txBody>
            </p:sp>
            <p:sp>
              <p:nvSpPr>
                <p:cNvPr id="201" name="Google Shape;201;p16"/>
                <p:cNvSpPr/>
                <p:nvPr/>
              </p:nvSpPr>
              <p:spPr>
                <a:xfrm>
                  <a:off x="7530" y="8352"/>
                  <a:ext cx="1192" cy="861"/>
                </a:xfrm>
                <a:prstGeom prst="ellipse">
                  <a:avLst/>
                </a:prstGeom>
                <a:gradFill>
                  <a:gsLst>
                    <a:gs pos="0">
                      <a:srgbClr val="B2A1C7"/>
                    </a:gs>
                    <a:gs pos="50000">
                      <a:srgbClr val="8064A2"/>
                    </a:gs>
                    <a:gs pos="100000">
                      <a:srgbClr val="B2A1C7"/>
                    </a:gs>
                  </a:gsLst>
                  <a:lin ang="5400000" scaled="0"/>
                </a:gradFill>
                <a:ln w="12700" cap="flat" cmpd="sng">
                  <a:solidFill>
                    <a:srgbClr val="8064A2"/>
                  </a:solidFill>
                  <a:prstDash val="solid"/>
                  <a:round/>
                  <a:headEnd type="none" w="sm" len="sm"/>
                  <a:tailEnd type="none" w="sm" len="sm"/>
                </a:ln>
                <a:effectLst>
                  <a:outerShdw dist="28398" dir="3806097" algn="ctr" rotWithShape="0">
                    <a:srgbClr val="3F3151"/>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Admin</a:t>
                  </a:r>
                  <a:endParaRPr sz="1800" b="0" i="0" u="none" strike="noStrike" cap="none">
                    <a:solidFill>
                      <a:schemeClr val="dk1"/>
                    </a:solidFill>
                    <a:latin typeface="Arial"/>
                    <a:ea typeface="Arial"/>
                    <a:cs typeface="Arial"/>
                    <a:sym typeface="Arial"/>
                  </a:endParaRPr>
                </a:p>
              </p:txBody>
            </p:sp>
            <p:cxnSp>
              <p:nvCxnSpPr>
                <p:cNvPr id="202" name="Google Shape;202;p16"/>
                <p:cNvCxnSpPr/>
                <p:nvPr/>
              </p:nvCxnSpPr>
              <p:spPr>
                <a:xfrm flipH="1">
                  <a:off x="5963" y="7342"/>
                  <a:ext cx="1714" cy="47"/>
                </a:xfrm>
                <a:prstGeom prst="straightConnector1">
                  <a:avLst/>
                </a:prstGeom>
                <a:noFill/>
                <a:ln w="9525" cap="flat" cmpd="sng">
                  <a:solidFill>
                    <a:srgbClr val="000000"/>
                  </a:solidFill>
                  <a:prstDash val="solid"/>
                  <a:round/>
                  <a:headEnd type="none" w="sm" len="sm"/>
                  <a:tailEnd type="triangle" w="med" len="med"/>
                </a:ln>
              </p:spPr>
            </p:cxnSp>
            <p:cxnSp>
              <p:nvCxnSpPr>
                <p:cNvPr id="203" name="Google Shape;203;p16"/>
                <p:cNvCxnSpPr/>
                <p:nvPr/>
              </p:nvCxnSpPr>
              <p:spPr>
                <a:xfrm>
                  <a:off x="8299" y="7718"/>
                  <a:ext cx="0" cy="634"/>
                </a:xfrm>
                <a:prstGeom prst="straightConnector1">
                  <a:avLst/>
                </a:prstGeom>
                <a:noFill/>
                <a:ln w="9525" cap="flat" cmpd="sng">
                  <a:solidFill>
                    <a:srgbClr val="000000"/>
                  </a:solidFill>
                  <a:prstDash val="solid"/>
                  <a:round/>
                  <a:headEnd type="none" w="sm" len="sm"/>
                  <a:tailEnd type="triangle" w="med" len="med"/>
                </a:ln>
              </p:spPr>
            </p:cxnSp>
          </p:grpSp>
        </p:grpSp>
        <p:cxnSp>
          <p:nvCxnSpPr>
            <p:cNvPr id="204" name="Google Shape;204;p16"/>
            <p:cNvCxnSpPr/>
            <p:nvPr/>
          </p:nvCxnSpPr>
          <p:spPr>
            <a:xfrm rot="10800000">
              <a:off x="6723" y="10033"/>
              <a:ext cx="595" cy="0"/>
            </a:xfrm>
            <a:prstGeom prst="straightConnector1">
              <a:avLst/>
            </a:prstGeom>
            <a:noFill/>
            <a:ln w="9525" cap="flat" cmpd="sng">
              <a:solidFill>
                <a:srgbClr val="000000"/>
              </a:solidFill>
              <a:prstDash val="solid"/>
              <a:round/>
              <a:headEnd type="none" w="sm" len="sm"/>
              <a:tailEnd type="triangle" w="med" len="med"/>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7"/>
          <p:cNvSpPr/>
          <p:nvPr/>
        </p:nvSpPr>
        <p:spPr>
          <a:xfrm>
            <a:off x="1219200" y="516125"/>
            <a:ext cx="7924800" cy="677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Level-1:</a:t>
            </a:r>
            <a:endParaRPr sz="2600" b="0" i="0" u="none" strike="noStrike" cap="none">
              <a:solidFill>
                <a:schemeClr val="dk1"/>
              </a:solidFill>
              <a:latin typeface="Arial"/>
              <a:ea typeface="Arial"/>
              <a:cs typeface="Arial"/>
              <a:sym typeface="Arial"/>
            </a:endParaRPr>
          </a:p>
        </p:txBody>
      </p:sp>
      <p:grpSp>
        <p:nvGrpSpPr>
          <p:cNvPr id="210" name="Google Shape;210;p17"/>
          <p:cNvGrpSpPr/>
          <p:nvPr/>
        </p:nvGrpSpPr>
        <p:grpSpPr>
          <a:xfrm>
            <a:off x="2057400" y="1295400"/>
            <a:ext cx="6446838" cy="4495800"/>
            <a:chOff x="1659" y="2716"/>
            <a:chExt cx="10153" cy="7078"/>
          </a:xfrm>
        </p:grpSpPr>
        <p:sp>
          <p:nvSpPr>
            <p:cNvPr id="211" name="Google Shape;211;p17"/>
            <p:cNvSpPr/>
            <p:nvPr/>
          </p:nvSpPr>
          <p:spPr>
            <a:xfrm>
              <a:off x="8822" y="2716"/>
              <a:ext cx="1695" cy="948"/>
            </a:xfrm>
            <a:prstGeom prst="ellipse">
              <a:avLst/>
            </a:prstGeom>
            <a:gradFill>
              <a:gsLst>
                <a:gs pos="0">
                  <a:srgbClr val="FFFFFF"/>
                </a:gs>
                <a:gs pos="100000">
                  <a:srgbClr val="B8CCE4"/>
                </a:gs>
              </a:gsLst>
              <a:lin ang="5400000" scaled="0"/>
            </a:gradFill>
            <a:ln w="12700" cap="flat" cmpd="sng">
              <a:solidFill>
                <a:srgbClr val="95B3D7"/>
              </a:solidFill>
              <a:prstDash val="solid"/>
              <a:round/>
              <a:headEnd type="none" w="sm" len="sm"/>
              <a:tailEnd type="none" w="sm" len="sm"/>
            </a:ln>
            <a:effectLst>
              <a:outerShdw dist="28398" dir="3806097" algn="ctr" rotWithShape="0">
                <a:srgbClr val="243F60">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User</a:t>
              </a:r>
              <a:endParaRPr sz="1800" b="0" i="0" u="none" strike="noStrike" cap="none">
                <a:solidFill>
                  <a:schemeClr val="dk1"/>
                </a:solidFill>
                <a:latin typeface="Arial"/>
                <a:ea typeface="Arial"/>
                <a:cs typeface="Arial"/>
                <a:sym typeface="Arial"/>
              </a:endParaRPr>
            </a:p>
          </p:txBody>
        </p:sp>
        <p:sp>
          <p:nvSpPr>
            <p:cNvPr id="212" name="Google Shape;212;p17"/>
            <p:cNvSpPr/>
            <p:nvPr/>
          </p:nvSpPr>
          <p:spPr>
            <a:xfrm>
              <a:off x="8075" y="7114"/>
              <a:ext cx="1421" cy="875"/>
            </a:xfrm>
            <a:prstGeom prst="ellipse">
              <a:avLst/>
            </a:prstGeom>
            <a:gradFill>
              <a:gsLst>
                <a:gs pos="0">
                  <a:srgbClr val="D99594"/>
                </a:gs>
                <a:gs pos="50000">
                  <a:srgbClr val="F2DBDB"/>
                </a:gs>
                <a:gs pos="100000">
                  <a:srgbClr val="D99594"/>
                </a:gs>
              </a:gsLst>
              <a:lin ang="18900000" scaled="0"/>
            </a:gradFill>
            <a:ln w="12700" cap="flat" cmpd="sng">
              <a:solidFill>
                <a:srgbClr val="D99594"/>
              </a:solidFill>
              <a:prstDash val="solid"/>
              <a:round/>
              <a:headEnd type="none" w="sm" len="sm"/>
              <a:tailEnd type="none" w="sm" len="sm"/>
            </a:ln>
            <a:effectLst>
              <a:outerShdw dist="28398" dir="3806097" algn="ctr" rotWithShape="0">
                <a:srgbClr val="622423">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   Admin</a:t>
              </a:r>
              <a:endParaRPr sz="1800" b="0" i="0" u="none" strike="noStrike" cap="none">
                <a:solidFill>
                  <a:schemeClr val="dk1"/>
                </a:solidFill>
                <a:latin typeface="Arial"/>
                <a:ea typeface="Arial"/>
                <a:cs typeface="Arial"/>
                <a:sym typeface="Arial"/>
              </a:endParaRPr>
            </a:p>
          </p:txBody>
        </p:sp>
        <p:sp>
          <p:nvSpPr>
            <p:cNvPr id="213" name="Google Shape;213;p17"/>
            <p:cNvSpPr/>
            <p:nvPr/>
          </p:nvSpPr>
          <p:spPr>
            <a:xfrm>
              <a:off x="6343" y="2716"/>
              <a:ext cx="2060" cy="1468"/>
            </a:xfrm>
            <a:prstGeom prst="roundRect">
              <a:avLst>
                <a:gd name="adj" fmla="val 16667"/>
              </a:avLst>
            </a:prstGeom>
            <a:gradFill>
              <a:gsLst>
                <a:gs pos="0">
                  <a:srgbClr val="FABF8F"/>
                </a:gs>
                <a:gs pos="50000">
                  <a:srgbClr val="FDE9D9"/>
                </a:gs>
                <a:gs pos="100000">
                  <a:srgbClr val="FABF8F"/>
                </a:gs>
              </a:gsLst>
              <a:lin ang="18900000" scaled="0"/>
            </a:gradFill>
            <a:ln w="12700" cap="flat" cmpd="sng">
              <a:solidFill>
                <a:srgbClr val="FABF8F"/>
              </a:solidFill>
              <a:prstDash val="solid"/>
              <a:round/>
              <a:headEnd type="none" w="sm" len="sm"/>
              <a:tailEnd type="none" w="sm" len="sm"/>
            </a:ln>
            <a:effectLst>
              <a:outerShdw dist="28398" dir="3806097" algn="ctr" rotWithShape="0">
                <a:srgbClr val="974706">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Searching records</a:t>
              </a:r>
              <a:endParaRPr sz="1800" b="0" i="0" u="none" strike="noStrike" cap="none">
                <a:solidFill>
                  <a:schemeClr val="dk1"/>
                </a:solidFill>
                <a:latin typeface="Arial"/>
                <a:ea typeface="Arial"/>
                <a:cs typeface="Arial"/>
                <a:sym typeface="Arial"/>
              </a:endParaRPr>
            </a:p>
          </p:txBody>
        </p:sp>
        <p:sp>
          <p:nvSpPr>
            <p:cNvPr id="214" name="Google Shape;214;p17"/>
            <p:cNvSpPr/>
            <p:nvPr/>
          </p:nvSpPr>
          <p:spPr>
            <a:xfrm>
              <a:off x="3920" y="2716"/>
              <a:ext cx="1895" cy="1148"/>
            </a:xfrm>
            <a:prstGeom prst="roundRect">
              <a:avLst>
                <a:gd name="adj" fmla="val 16667"/>
              </a:avLst>
            </a:prstGeom>
            <a:gradFill>
              <a:gsLst>
                <a:gs pos="0">
                  <a:srgbClr val="FFFFFF"/>
                </a:gs>
                <a:gs pos="100000">
                  <a:srgbClr val="E5B8B7"/>
                </a:gs>
              </a:gsLst>
              <a:lin ang="5400000" scaled="0"/>
            </a:gradFill>
            <a:ln w="12700" cap="flat" cmpd="sng">
              <a:solidFill>
                <a:srgbClr val="D99594"/>
              </a:solidFill>
              <a:prstDash val="solid"/>
              <a:round/>
              <a:headEnd type="none" w="sm" len="sm"/>
              <a:tailEnd type="none" w="sm" len="sm"/>
            </a:ln>
            <a:effectLst>
              <a:outerShdw dist="28398" dir="3806097" algn="ctr" rotWithShape="0">
                <a:srgbClr val="622423">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Get records</a:t>
              </a:r>
              <a:endParaRPr sz="1800" b="0" i="0" u="none" strike="noStrike" cap="none">
                <a:solidFill>
                  <a:schemeClr val="dk1"/>
                </a:solidFill>
                <a:latin typeface="Arial"/>
                <a:ea typeface="Arial"/>
                <a:cs typeface="Arial"/>
                <a:sym typeface="Arial"/>
              </a:endParaRPr>
            </a:p>
          </p:txBody>
        </p:sp>
        <p:sp>
          <p:nvSpPr>
            <p:cNvPr id="215" name="Google Shape;215;p17"/>
            <p:cNvSpPr/>
            <p:nvPr/>
          </p:nvSpPr>
          <p:spPr>
            <a:xfrm>
              <a:off x="1877" y="2843"/>
              <a:ext cx="1440" cy="929"/>
            </a:xfrm>
            <a:prstGeom prst="roundRect">
              <a:avLst>
                <a:gd name="adj" fmla="val 16667"/>
              </a:avLst>
            </a:prstGeom>
            <a:gradFill>
              <a:gsLst>
                <a:gs pos="0">
                  <a:srgbClr val="C2D69B"/>
                </a:gs>
                <a:gs pos="50000">
                  <a:srgbClr val="EAF1DD"/>
                </a:gs>
                <a:gs pos="100000">
                  <a:srgbClr val="C2D69B"/>
                </a:gs>
              </a:gsLst>
              <a:lin ang="18900000" scaled="0"/>
            </a:gradFill>
            <a:ln w="12700" cap="flat" cmpd="sng">
              <a:solidFill>
                <a:srgbClr val="C2D69B"/>
              </a:solidFill>
              <a:prstDash val="solid"/>
              <a:round/>
              <a:headEnd type="none" w="sm" len="sm"/>
              <a:tailEnd type="none" w="sm" len="sm"/>
            </a:ln>
            <a:effectLst>
              <a:outerShdw dist="28398" dir="3806097" algn="ctr" rotWithShape="0">
                <a:srgbClr val="4E6128">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Enter key</a:t>
              </a:r>
              <a:endParaRPr sz="1800" b="0" i="0" u="none" strike="noStrike" cap="none">
                <a:solidFill>
                  <a:schemeClr val="dk1"/>
                </a:solidFill>
                <a:latin typeface="Arial"/>
                <a:ea typeface="Arial"/>
                <a:cs typeface="Arial"/>
                <a:sym typeface="Arial"/>
              </a:endParaRPr>
            </a:p>
          </p:txBody>
        </p:sp>
        <p:sp>
          <p:nvSpPr>
            <p:cNvPr id="216" name="Google Shape;216;p17"/>
            <p:cNvSpPr/>
            <p:nvPr/>
          </p:nvSpPr>
          <p:spPr>
            <a:xfrm>
              <a:off x="1659" y="4356"/>
              <a:ext cx="1749" cy="948"/>
            </a:xfrm>
            <a:prstGeom prst="roundRect">
              <a:avLst>
                <a:gd name="adj" fmla="val 16667"/>
              </a:avLst>
            </a:prstGeom>
            <a:gradFill>
              <a:gsLst>
                <a:gs pos="0">
                  <a:srgbClr val="FFFFFF"/>
                </a:gs>
                <a:gs pos="100000">
                  <a:srgbClr val="CCC0D9"/>
                </a:gs>
              </a:gsLst>
              <a:lin ang="5400000" scaled="0"/>
            </a:gradFill>
            <a:ln w="12700" cap="flat" cmpd="sng">
              <a:solidFill>
                <a:srgbClr val="B2A1C7"/>
              </a:solidFill>
              <a:prstDash val="solid"/>
              <a:round/>
              <a:headEnd type="none" w="sm" len="sm"/>
              <a:tailEnd type="none" w="sm" len="sm"/>
            </a:ln>
            <a:effectLst>
              <a:outerShdw dist="28398" dir="3806097" algn="ctr" rotWithShape="0">
                <a:srgbClr val="3F3151">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Decrypt record</a:t>
              </a:r>
              <a:endParaRPr sz="1800" b="0" i="0" u="none" strike="noStrike" cap="none">
                <a:solidFill>
                  <a:schemeClr val="dk1"/>
                </a:solidFill>
                <a:latin typeface="Arial"/>
                <a:ea typeface="Arial"/>
                <a:cs typeface="Arial"/>
                <a:sym typeface="Arial"/>
              </a:endParaRPr>
            </a:p>
          </p:txBody>
        </p:sp>
        <p:sp>
          <p:nvSpPr>
            <p:cNvPr id="217" name="Google Shape;217;p17"/>
            <p:cNvSpPr/>
            <p:nvPr/>
          </p:nvSpPr>
          <p:spPr>
            <a:xfrm>
              <a:off x="5979" y="7114"/>
              <a:ext cx="1440" cy="984"/>
            </a:xfrm>
            <a:prstGeom prst="roundRect">
              <a:avLst>
                <a:gd name="adj" fmla="val 16667"/>
              </a:avLst>
            </a:prstGeom>
            <a:gradFill>
              <a:gsLst>
                <a:gs pos="0">
                  <a:srgbClr val="FFFFFF"/>
                </a:gs>
                <a:gs pos="100000">
                  <a:srgbClr val="D6E3BC"/>
                </a:gs>
              </a:gsLst>
              <a:lin ang="5400000" scaled="0"/>
            </a:gradFill>
            <a:ln w="12700" cap="flat" cmpd="sng">
              <a:solidFill>
                <a:srgbClr val="C2D69B"/>
              </a:solidFill>
              <a:prstDash val="solid"/>
              <a:round/>
              <a:headEnd type="none" w="sm" len="sm"/>
              <a:tailEnd type="none" w="sm" len="sm"/>
            </a:ln>
            <a:effectLst>
              <a:outerShdw dist="28398" dir="3806097" algn="ctr" rotWithShape="0">
                <a:srgbClr val="4E6128">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Upload data</a:t>
              </a:r>
              <a:endParaRPr sz="1800" b="0" i="0" u="none" strike="noStrike" cap="none">
                <a:solidFill>
                  <a:schemeClr val="dk1"/>
                </a:solidFill>
                <a:latin typeface="Arial"/>
                <a:ea typeface="Arial"/>
                <a:cs typeface="Arial"/>
                <a:sym typeface="Arial"/>
              </a:endParaRPr>
            </a:p>
          </p:txBody>
        </p:sp>
        <p:sp>
          <p:nvSpPr>
            <p:cNvPr id="218" name="Google Shape;218;p17"/>
            <p:cNvSpPr/>
            <p:nvPr/>
          </p:nvSpPr>
          <p:spPr>
            <a:xfrm>
              <a:off x="4011" y="7132"/>
              <a:ext cx="1440" cy="966"/>
            </a:xfrm>
            <a:prstGeom prst="roundRect">
              <a:avLst>
                <a:gd name="adj" fmla="val 16667"/>
              </a:avLst>
            </a:prstGeom>
            <a:gradFill>
              <a:gsLst>
                <a:gs pos="0">
                  <a:srgbClr val="FABF8F"/>
                </a:gs>
                <a:gs pos="50000">
                  <a:srgbClr val="FDE9D9"/>
                </a:gs>
                <a:gs pos="100000">
                  <a:srgbClr val="FABF8F"/>
                </a:gs>
              </a:gsLst>
              <a:lin ang="18900000" scaled="0"/>
            </a:gradFill>
            <a:ln w="12700" cap="flat" cmpd="sng">
              <a:solidFill>
                <a:srgbClr val="FABF8F"/>
              </a:solidFill>
              <a:prstDash val="solid"/>
              <a:round/>
              <a:headEnd type="none" w="sm" len="sm"/>
              <a:tailEnd type="none" w="sm" len="sm"/>
            </a:ln>
            <a:effectLst>
              <a:outerShdw dist="28398" dir="3806097" algn="ctr" rotWithShape="0">
                <a:srgbClr val="974706">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View key requests</a:t>
              </a:r>
              <a:endParaRPr sz="1800" b="0" i="0" u="none" strike="noStrike" cap="none">
                <a:solidFill>
                  <a:schemeClr val="dk1"/>
                </a:solidFill>
                <a:latin typeface="Arial"/>
                <a:ea typeface="Arial"/>
                <a:cs typeface="Arial"/>
                <a:sym typeface="Arial"/>
              </a:endParaRPr>
            </a:p>
          </p:txBody>
        </p:sp>
        <p:sp>
          <p:nvSpPr>
            <p:cNvPr id="219" name="Google Shape;219;p17"/>
            <p:cNvSpPr/>
            <p:nvPr/>
          </p:nvSpPr>
          <p:spPr>
            <a:xfrm>
              <a:off x="1877" y="7114"/>
              <a:ext cx="1641" cy="1021"/>
            </a:xfrm>
            <a:prstGeom prst="roundRect">
              <a:avLst>
                <a:gd name="adj" fmla="val 16667"/>
              </a:avLst>
            </a:prstGeom>
            <a:gradFill>
              <a:gsLst>
                <a:gs pos="0">
                  <a:srgbClr val="FFFFFF"/>
                </a:gs>
                <a:gs pos="100000">
                  <a:srgbClr val="CCC0D9"/>
                </a:gs>
              </a:gsLst>
              <a:lin ang="5400000" scaled="0"/>
            </a:gradFill>
            <a:ln w="12700" cap="flat" cmpd="sng">
              <a:solidFill>
                <a:srgbClr val="B2A1C7"/>
              </a:solidFill>
              <a:prstDash val="solid"/>
              <a:round/>
              <a:headEnd type="none" w="sm" len="sm"/>
              <a:tailEnd type="none" w="sm" len="sm"/>
            </a:ln>
            <a:effectLst>
              <a:outerShdw dist="28398" dir="3806097" algn="ctr" rotWithShape="0">
                <a:srgbClr val="3F3151">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Send key</a:t>
              </a:r>
              <a:endParaRPr sz="1800" b="0" i="0" u="none" strike="noStrike" cap="none">
                <a:solidFill>
                  <a:schemeClr val="dk1"/>
                </a:solidFill>
                <a:latin typeface="Arial"/>
                <a:ea typeface="Arial"/>
                <a:cs typeface="Arial"/>
                <a:sym typeface="Arial"/>
              </a:endParaRPr>
            </a:p>
          </p:txBody>
        </p:sp>
        <p:sp>
          <p:nvSpPr>
            <p:cNvPr id="220" name="Google Shape;220;p17"/>
            <p:cNvSpPr/>
            <p:nvPr/>
          </p:nvSpPr>
          <p:spPr>
            <a:xfrm>
              <a:off x="1877" y="8809"/>
              <a:ext cx="1841" cy="985"/>
            </a:xfrm>
            <a:prstGeom prst="roundRect">
              <a:avLst>
                <a:gd name="adj" fmla="val 16667"/>
              </a:avLst>
            </a:prstGeom>
            <a:gradFill>
              <a:gsLst>
                <a:gs pos="0">
                  <a:srgbClr val="92CDDC"/>
                </a:gs>
                <a:gs pos="50000">
                  <a:srgbClr val="DAEEF3"/>
                </a:gs>
                <a:gs pos="100000">
                  <a:srgbClr val="92CDDC"/>
                </a:gs>
              </a:gsLst>
              <a:lin ang="18900000" scaled="0"/>
            </a:gradFill>
            <a:ln w="12700" cap="flat" cmpd="sng">
              <a:solidFill>
                <a:srgbClr val="92CDDC"/>
              </a:solidFill>
              <a:prstDash val="solid"/>
              <a:round/>
              <a:headEnd type="none" w="sm" len="sm"/>
              <a:tailEnd type="none" w="sm" len="sm"/>
            </a:ln>
            <a:effectLst>
              <a:outerShdw dist="28398" dir="3806097" algn="ctr" rotWithShape="0">
                <a:srgbClr val="205867">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Decrypt records</a:t>
              </a:r>
              <a:endParaRPr sz="1800" b="0" i="0" u="none" strike="noStrike" cap="none">
                <a:solidFill>
                  <a:schemeClr val="dk1"/>
                </a:solidFill>
                <a:latin typeface="Arial"/>
                <a:ea typeface="Arial"/>
                <a:cs typeface="Arial"/>
                <a:sym typeface="Arial"/>
              </a:endParaRPr>
            </a:p>
          </p:txBody>
        </p:sp>
        <p:sp>
          <p:nvSpPr>
            <p:cNvPr id="221" name="Google Shape;221;p17"/>
            <p:cNvSpPr/>
            <p:nvPr/>
          </p:nvSpPr>
          <p:spPr>
            <a:xfrm>
              <a:off x="4375" y="8809"/>
              <a:ext cx="1440" cy="985"/>
            </a:xfrm>
            <a:prstGeom prst="roundRect">
              <a:avLst>
                <a:gd name="adj" fmla="val 16667"/>
              </a:avLst>
            </a:prstGeom>
            <a:gradFill>
              <a:gsLst>
                <a:gs pos="0">
                  <a:srgbClr val="FFFFFF"/>
                </a:gs>
                <a:gs pos="100000">
                  <a:srgbClr val="999999"/>
                </a:gs>
              </a:gsLst>
              <a:lin ang="5400000" scaled="0"/>
            </a:gradFill>
            <a:ln w="12700" cap="flat" cmpd="sng">
              <a:solidFill>
                <a:srgbClr val="666666"/>
              </a:solidFill>
              <a:prstDash val="solid"/>
              <a:round/>
              <a:headEnd type="none" w="sm" len="sm"/>
              <a:tailEnd type="none" w="sm" len="sm"/>
            </a:ln>
            <a:effectLst>
              <a:outerShdw dist="28398" dir="3806097" algn="ctr" rotWithShape="0">
                <a:srgbClr val="7F7F7F">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Delete records</a:t>
              </a:r>
              <a:endParaRPr sz="1800" b="0" i="0" u="none" strike="noStrike" cap="none">
                <a:solidFill>
                  <a:schemeClr val="dk1"/>
                </a:solidFill>
                <a:latin typeface="Arial"/>
                <a:ea typeface="Arial"/>
                <a:cs typeface="Arial"/>
                <a:sym typeface="Arial"/>
              </a:endParaRPr>
            </a:p>
          </p:txBody>
        </p:sp>
        <p:sp>
          <p:nvSpPr>
            <p:cNvPr id="222" name="Google Shape;222;p17"/>
            <p:cNvSpPr/>
            <p:nvPr/>
          </p:nvSpPr>
          <p:spPr>
            <a:xfrm>
              <a:off x="10517" y="6579"/>
              <a:ext cx="1295" cy="1913"/>
            </a:xfrm>
            <a:prstGeom prst="can">
              <a:avLst>
                <a:gd name="adj" fmla="val 36931"/>
              </a:avLst>
            </a:prstGeom>
            <a:gradFill>
              <a:gsLst>
                <a:gs pos="0">
                  <a:srgbClr val="FABF8F"/>
                </a:gs>
                <a:gs pos="50000">
                  <a:srgbClr val="FDE9D9"/>
                </a:gs>
                <a:gs pos="100000">
                  <a:srgbClr val="FABF8F"/>
                </a:gs>
              </a:gsLst>
              <a:lin ang="18900000" scaled="0"/>
            </a:gradFill>
            <a:ln w="12700" cap="flat" cmpd="sng">
              <a:solidFill>
                <a:srgbClr val="FABF8F"/>
              </a:solidFill>
              <a:prstDash val="solid"/>
              <a:round/>
              <a:headEnd type="none" w="sm" len="sm"/>
              <a:tailEnd type="none" w="sm" len="sm"/>
            </a:ln>
            <a:effectLst>
              <a:outerShdw dist="28398" dir="3806097" algn="ctr" rotWithShape="0">
                <a:srgbClr val="974706">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  Database</a:t>
              </a:r>
              <a:endParaRPr sz="1800" b="0" i="0" u="none" strike="noStrike" cap="none">
                <a:solidFill>
                  <a:schemeClr val="dk1"/>
                </a:solidFill>
                <a:latin typeface="Arial"/>
                <a:ea typeface="Arial"/>
                <a:cs typeface="Arial"/>
                <a:sym typeface="Arial"/>
              </a:endParaRPr>
            </a:p>
          </p:txBody>
        </p:sp>
        <p:cxnSp>
          <p:nvCxnSpPr>
            <p:cNvPr id="223" name="Google Shape;223;p17"/>
            <p:cNvCxnSpPr/>
            <p:nvPr/>
          </p:nvCxnSpPr>
          <p:spPr>
            <a:xfrm flipH="1">
              <a:off x="8403" y="3171"/>
              <a:ext cx="419" cy="1"/>
            </a:xfrm>
            <a:prstGeom prst="straightConnector1">
              <a:avLst/>
            </a:prstGeom>
            <a:noFill/>
            <a:ln w="9525" cap="flat" cmpd="sng">
              <a:solidFill>
                <a:srgbClr val="000000"/>
              </a:solidFill>
              <a:prstDash val="solid"/>
              <a:round/>
              <a:headEnd type="none" w="sm" len="sm"/>
              <a:tailEnd type="triangle" w="med" len="med"/>
            </a:ln>
          </p:spPr>
        </p:cxnSp>
        <p:cxnSp>
          <p:nvCxnSpPr>
            <p:cNvPr id="224" name="Google Shape;224;p17"/>
            <p:cNvCxnSpPr/>
            <p:nvPr/>
          </p:nvCxnSpPr>
          <p:spPr>
            <a:xfrm rot="10800000">
              <a:off x="5797" y="3172"/>
              <a:ext cx="546" cy="0"/>
            </a:xfrm>
            <a:prstGeom prst="straightConnector1">
              <a:avLst/>
            </a:prstGeom>
            <a:noFill/>
            <a:ln w="9525" cap="flat" cmpd="sng">
              <a:solidFill>
                <a:srgbClr val="000000"/>
              </a:solidFill>
              <a:prstDash val="solid"/>
              <a:round/>
              <a:headEnd type="none" w="sm" len="sm"/>
              <a:tailEnd type="triangle" w="med" len="med"/>
            </a:ln>
          </p:spPr>
        </p:cxnSp>
        <p:cxnSp>
          <p:nvCxnSpPr>
            <p:cNvPr id="225" name="Google Shape;225;p17"/>
            <p:cNvCxnSpPr/>
            <p:nvPr/>
          </p:nvCxnSpPr>
          <p:spPr>
            <a:xfrm rot="10800000">
              <a:off x="3317" y="3172"/>
              <a:ext cx="603" cy="0"/>
            </a:xfrm>
            <a:prstGeom prst="straightConnector1">
              <a:avLst/>
            </a:prstGeom>
            <a:noFill/>
            <a:ln w="9525" cap="flat" cmpd="sng">
              <a:solidFill>
                <a:srgbClr val="000000"/>
              </a:solidFill>
              <a:prstDash val="solid"/>
              <a:round/>
              <a:headEnd type="none" w="sm" len="sm"/>
              <a:tailEnd type="triangle" w="med" len="med"/>
            </a:ln>
          </p:spPr>
        </p:cxnSp>
        <p:cxnSp>
          <p:nvCxnSpPr>
            <p:cNvPr id="226" name="Google Shape;226;p17"/>
            <p:cNvCxnSpPr/>
            <p:nvPr/>
          </p:nvCxnSpPr>
          <p:spPr>
            <a:xfrm>
              <a:off x="2461" y="3772"/>
              <a:ext cx="18" cy="584"/>
            </a:xfrm>
            <a:prstGeom prst="straightConnector1">
              <a:avLst/>
            </a:prstGeom>
            <a:noFill/>
            <a:ln w="9525" cap="flat" cmpd="sng">
              <a:solidFill>
                <a:srgbClr val="000000"/>
              </a:solidFill>
              <a:prstDash val="solid"/>
              <a:round/>
              <a:headEnd type="none" w="sm" len="sm"/>
              <a:tailEnd type="triangle" w="med" len="med"/>
            </a:ln>
          </p:spPr>
        </p:cxnSp>
        <p:cxnSp>
          <p:nvCxnSpPr>
            <p:cNvPr id="227" name="Google Shape;227;p17"/>
            <p:cNvCxnSpPr/>
            <p:nvPr/>
          </p:nvCxnSpPr>
          <p:spPr>
            <a:xfrm rot="10800000">
              <a:off x="7419" y="7569"/>
              <a:ext cx="656" cy="19"/>
            </a:xfrm>
            <a:prstGeom prst="straightConnector1">
              <a:avLst/>
            </a:prstGeom>
            <a:noFill/>
            <a:ln w="9525" cap="flat" cmpd="sng">
              <a:solidFill>
                <a:srgbClr val="000000"/>
              </a:solidFill>
              <a:prstDash val="solid"/>
              <a:round/>
              <a:headEnd type="none" w="sm" len="sm"/>
              <a:tailEnd type="triangle" w="med" len="med"/>
            </a:ln>
          </p:spPr>
        </p:cxnSp>
        <p:cxnSp>
          <p:nvCxnSpPr>
            <p:cNvPr id="228" name="Google Shape;228;p17"/>
            <p:cNvCxnSpPr/>
            <p:nvPr/>
          </p:nvCxnSpPr>
          <p:spPr>
            <a:xfrm rot="10800000">
              <a:off x="5451" y="7569"/>
              <a:ext cx="528" cy="19"/>
            </a:xfrm>
            <a:prstGeom prst="straightConnector1">
              <a:avLst/>
            </a:prstGeom>
            <a:noFill/>
            <a:ln w="9525" cap="flat" cmpd="sng">
              <a:solidFill>
                <a:srgbClr val="000000"/>
              </a:solidFill>
              <a:prstDash val="solid"/>
              <a:round/>
              <a:headEnd type="none" w="sm" len="sm"/>
              <a:tailEnd type="triangle" w="med" len="med"/>
            </a:ln>
          </p:spPr>
        </p:cxnSp>
        <p:cxnSp>
          <p:nvCxnSpPr>
            <p:cNvPr id="229" name="Google Shape;229;p17"/>
            <p:cNvCxnSpPr/>
            <p:nvPr/>
          </p:nvCxnSpPr>
          <p:spPr>
            <a:xfrm rot="10800000">
              <a:off x="3518" y="7588"/>
              <a:ext cx="493" cy="0"/>
            </a:xfrm>
            <a:prstGeom prst="straightConnector1">
              <a:avLst/>
            </a:prstGeom>
            <a:noFill/>
            <a:ln w="9525" cap="flat" cmpd="sng">
              <a:solidFill>
                <a:srgbClr val="000000"/>
              </a:solidFill>
              <a:prstDash val="solid"/>
              <a:round/>
              <a:headEnd type="none" w="sm" len="sm"/>
              <a:tailEnd type="triangle" w="med" len="med"/>
            </a:ln>
          </p:spPr>
        </p:cxnSp>
        <p:cxnSp>
          <p:nvCxnSpPr>
            <p:cNvPr id="230" name="Google Shape;230;p17"/>
            <p:cNvCxnSpPr/>
            <p:nvPr/>
          </p:nvCxnSpPr>
          <p:spPr>
            <a:xfrm>
              <a:off x="2661" y="8135"/>
              <a:ext cx="0" cy="674"/>
            </a:xfrm>
            <a:prstGeom prst="straightConnector1">
              <a:avLst/>
            </a:prstGeom>
            <a:noFill/>
            <a:ln w="9525" cap="flat" cmpd="sng">
              <a:solidFill>
                <a:srgbClr val="000000"/>
              </a:solidFill>
              <a:prstDash val="solid"/>
              <a:round/>
              <a:headEnd type="none" w="sm" len="sm"/>
              <a:tailEnd type="triangle" w="med" len="med"/>
            </a:ln>
          </p:spPr>
        </p:cxnSp>
        <p:cxnSp>
          <p:nvCxnSpPr>
            <p:cNvPr id="231" name="Google Shape;231;p17"/>
            <p:cNvCxnSpPr/>
            <p:nvPr/>
          </p:nvCxnSpPr>
          <p:spPr>
            <a:xfrm>
              <a:off x="3718" y="9210"/>
              <a:ext cx="657" cy="18"/>
            </a:xfrm>
            <a:prstGeom prst="straightConnector1">
              <a:avLst/>
            </a:prstGeom>
            <a:noFill/>
            <a:ln w="9525" cap="flat" cmpd="sng">
              <a:solidFill>
                <a:srgbClr val="000000"/>
              </a:solidFill>
              <a:prstDash val="solid"/>
              <a:round/>
              <a:headEnd type="none" w="sm" len="sm"/>
              <a:tailEnd type="triangle" w="med" len="med"/>
            </a:ln>
          </p:spPr>
        </p:cxnSp>
        <p:cxnSp>
          <p:nvCxnSpPr>
            <p:cNvPr id="232" name="Google Shape;232;p17"/>
            <p:cNvCxnSpPr/>
            <p:nvPr/>
          </p:nvCxnSpPr>
          <p:spPr>
            <a:xfrm>
              <a:off x="10243" y="3481"/>
              <a:ext cx="967" cy="3190"/>
            </a:xfrm>
            <a:prstGeom prst="straightConnector1">
              <a:avLst/>
            </a:prstGeom>
            <a:noFill/>
            <a:ln w="9525" cap="flat" cmpd="sng">
              <a:solidFill>
                <a:srgbClr val="000000"/>
              </a:solidFill>
              <a:prstDash val="solid"/>
              <a:round/>
              <a:headEnd type="none" w="sm" len="sm"/>
              <a:tailEnd type="triangle" w="med" len="med"/>
            </a:ln>
          </p:spPr>
        </p:cxnSp>
        <p:cxnSp>
          <p:nvCxnSpPr>
            <p:cNvPr id="233" name="Google Shape;233;p17"/>
            <p:cNvCxnSpPr/>
            <p:nvPr/>
          </p:nvCxnSpPr>
          <p:spPr>
            <a:xfrm rot="10800000">
              <a:off x="9496" y="7569"/>
              <a:ext cx="1021" cy="0"/>
            </a:xfrm>
            <a:prstGeom prst="straightConnector1">
              <a:avLst/>
            </a:prstGeom>
            <a:noFill/>
            <a:ln w="9525" cap="flat" cmpd="sng">
              <a:solidFill>
                <a:srgbClr val="000000"/>
              </a:solidFill>
              <a:prstDash val="solid"/>
              <a:round/>
              <a:headEnd type="none" w="sm" len="sm"/>
              <a:tailEnd type="triangle" w="med" len="med"/>
            </a:ln>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8"/>
          <p:cNvSpPr txBox="1">
            <a:spLocks noGrp="1"/>
          </p:cNvSpPr>
          <p:nvPr>
            <p:ph type="title"/>
          </p:nvPr>
        </p:nvSpPr>
        <p:spPr>
          <a:xfrm>
            <a:off x="1255133" y="303713"/>
            <a:ext cx="74982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sz="2000" b="1">
                <a:solidFill>
                  <a:srgbClr val="000000"/>
                </a:solidFill>
                <a:latin typeface="Times"/>
                <a:ea typeface="Times"/>
                <a:cs typeface="Times"/>
                <a:sym typeface="Times"/>
              </a:rPr>
              <a:t>DB</a:t>
            </a:r>
            <a:r>
              <a:rPr lang="en-US" sz="2000" b="1">
                <a:solidFill>
                  <a:srgbClr val="000000"/>
                </a:solidFill>
              </a:rPr>
              <a:t> </a:t>
            </a:r>
            <a:r>
              <a:rPr lang="en-US" sz="2000" b="1">
                <a:solidFill>
                  <a:srgbClr val="000000"/>
                </a:solidFill>
                <a:latin typeface="Times"/>
                <a:ea typeface="Times"/>
                <a:cs typeface="Times"/>
                <a:sym typeface="Times"/>
              </a:rPr>
              <a:t>Design:</a:t>
            </a:r>
            <a:endParaRPr sz="2000" b="1">
              <a:solidFill>
                <a:srgbClr val="000000"/>
              </a:solidFill>
              <a:latin typeface="Times"/>
              <a:ea typeface="Times"/>
              <a:cs typeface="Times"/>
              <a:sym typeface="Times"/>
            </a:endParaRPr>
          </a:p>
        </p:txBody>
      </p:sp>
      <p:grpSp>
        <p:nvGrpSpPr>
          <p:cNvPr id="239" name="Google Shape;239;p18"/>
          <p:cNvGrpSpPr/>
          <p:nvPr/>
        </p:nvGrpSpPr>
        <p:grpSpPr>
          <a:xfrm>
            <a:off x="1255125" y="1219650"/>
            <a:ext cx="7771025" cy="5382225"/>
            <a:chOff x="-76" y="4934"/>
            <a:chExt cx="11678" cy="10948"/>
          </a:xfrm>
        </p:grpSpPr>
        <p:sp>
          <p:nvSpPr>
            <p:cNvPr id="240" name="Google Shape;240;p18"/>
            <p:cNvSpPr/>
            <p:nvPr/>
          </p:nvSpPr>
          <p:spPr>
            <a:xfrm>
              <a:off x="4283" y="6471"/>
              <a:ext cx="2100" cy="900"/>
            </a:xfrm>
            <a:prstGeom prst="rect">
              <a:avLst/>
            </a:prstGeom>
            <a:gradFill>
              <a:gsLst>
                <a:gs pos="0">
                  <a:srgbClr val="FFFFFF"/>
                </a:gs>
                <a:gs pos="100000">
                  <a:srgbClr val="E5B8B7"/>
                </a:gs>
              </a:gsLst>
              <a:lin ang="5400012" scaled="0"/>
            </a:gradFill>
            <a:ln w="12700" cap="flat" cmpd="sng">
              <a:solidFill>
                <a:srgbClr val="D99594"/>
              </a:solidFill>
              <a:prstDash val="solid"/>
              <a:miter lim="800000"/>
              <a:headEnd type="none" w="sm" len="sm"/>
              <a:tailEnd type="none" w="sm" len="sm"/>
            </a:ln>
            <a:effectLst>
              <a:outerShdw dist="28398" dir="3806097" algn="ctr" rotWithShape="0">
                <a:srgbClr val="622423">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User</a:t>
              </a:r>
              <a:endParaRPr sz="1800" b="0" i="0" u="none" strike="noStrike" cap="none">
                <a:solidFill>
                  <a:schemeClr val="dk1"/>
                </a:solidFill>
                <a:latin typeface="Arial"/>
                <a:ea typeface="Arial"/>
                <a:cs typeface="Arial"/>
                <a:sym typeface="Arial"/>
              </a:endParaRPr>
            </a:p>
          </p:txBody>
        </p:sp>
        <p:sp>
          <p:nvSpPr>
            <p:cNvPr id="241" name="Google Shape;241;p18"/>
            <p:cNvSpPr/>
            <p:nvPr/>
          </p:nvSpPr>
          <p:spPr>
            <a:xfrm>
              <a:off x="1496" y="5031"/>
              <a:ext cx="1500" cy="900"/>
            </a:xfrm>
            <a:prstGeom prst="ellipse">
              <a:avLst/>
            </a:prstGeom>
            <a:gradFill>
              <a:gsLst>
                <a:gs pos="0">
                  <a:srgbClr val="D99594"/>
                </a:gs>
                <a:gs pos="50000">
                  <a:srgbClr val="F2DBDB"/>
                </a:gs>
                <a:gs pos="100000">
                  <a:srgbClr val="D99594"/>
                </a:gs>
              </a:gsLst>
              <a:lin ang="18900044" scaled="0"/>
            </a:gradFill>
            <a:ln w="12700" cap="flat" cmpd="sng">
              <a:solidFill>
                <a:srgbClr val="D99594"/>
              </a:solidFill>
              <a:prstDash val="solid"/>
              <a:round/>
              <a:headEnd type="none" w="sm" len="sm"/>
              <a:tailEnd type="none" w="sm" len="sm"/>
            </a:ln>
            <a:effectLst>
              <a:outerShdw dist="28398" dir="3806097" algn="ctr" rotWithShape="0">
                <a:srgbClr val="622423">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name</a:t>
              </a:r>
              <a:endParaRPr sz="1800" b="0" i="0" u="none" strike="noStrike" cap="none">
                <a:solidFill>
                  <a:schemeClr val="dk1"/>
                </a:solidFill>
                <a:latin typeface="Arial"/>
                <a:ea typeface="Arial"/>
                <a:cs typeface="Arial"/>
                <a:sym typeface="Arial"/>
              </a:endParaRPr>
            </a:p>
          </p:txBody>
        </p:sp>
        <p:sp>
          <p:nvSpPr>
            <p:cNvPr id="242" name="Google Shape;242;p18"/>
            <p:cNvSpPr/>
            <p:nvPr/>
          </p:nvSpPr>
          <p:spPr>
            <a:xfrm>
              <a:off x="3045" y="4934"/>
              <a:ext cx="1500" cy="900"/>
            </a:xfrm>
            <a:prstGeom prst="ellipse">
              <a:avLst/>
            </a:prstGeom>
            <a:gradFill>
              <a:gsLst>
                <a:gs pos="0">
                  <a:srgbClr val="D99594"/>
                </a:gs>
                <a:gs pos="50000">
                  <a:srgbClr val="F2DBDB"/>
                </a:gs>
                <a:gs pos="100000">
                  <a:srgbClr val="D99594"/>
                </a:gs>
              </a:gsLst>
              <a:lin ang="18900044" scaled="0"/>
            </a:gradFill>
            <a:ln w="12700" cap="flat" cmpd="sng">
              <a:solidFill>
                <a:srgbClr val="D99594"/>
              </a:solidFill>
              <a:prstDash val="solid"/>
              <a:round/>
              <a:headEnd type="none" w="sm" len="sm"/>
              <a:tailEnd type="none" w="sm" len="sm"/>
            </a:ln>
            <a:effectLst>
              <a:outerShdw dist="28398" dir="3806097" algn="ctr" rotWithShape="0">
                <a:srgbClr val="622423">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     uid</a:t>
              </a:r>
              <a:endParaRPr sz="1800" b="0" i="0" u="none" strike="noStrike" cap="none">
                <a:solidFill>
                  <a:schemeClr val="dk1"/>
                </a:solidFill>
                <a:latin typeface="Arial"/>
                <a:ea typeface="Arial"/>
                <a:cs typeface="Arial"/>
                <a:sym typeface="Arial"/>
              </a:endParaRPr>
            </a:p>
          </p:txBody>
        </p:sp>
        <p:sp>
          <p:nvSpPr>
            <p:cNvPr id="243" name="Google Shape;243;p18"/>
            <p:cNvSpPr/>
            <p:nvPr/>
          </p:nvSpPr>
          <p:spPr>
            <a:xfrm>
              <a:off x="1212" y="6244"/>
              <a:ext cx="1500" cy="900"/>
            </a:xfrm>
            <a:prstGeom prst="ellipse">
              <a:avLst/>
            </a:prstGeom>
            <a:gradFill>
              <a:gsLst>
                <a:gs pos="0">
                  <a:srgbClr val="D99594"/>
                </a:gs>
                <a:gs pos="50000">
                  <a:srgbClr val="F2DBDB"/>
                </a:gs>
                <a:gs pos="100000">
                  <a:srgbClr val="D99594"/>
                </a:gs>
              </a:gsLst>
              <a:lin ang="18900044" scaled="0"/>
            </a:gradFill>
            <a:ln w="12700" cap="flat" cmpd="sng">
              <a:solidFill>
                <a:srgbClr val="D99594"/>
              </a:solidFill>
              <a:prstDash val="solid"/>
              <a:round/>
              <a:headEnd type="none" w="sm" len="sm"/>
              <a:tailEnd type="none" w="sm" len="sm"/>
            </a:ln>
            <a:effectLst>
              <a:outerShdw dist="28398" dir="3806097" algn="ctr" rotWithShape="0">
                <a:srgbClr val="622423">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     </a:t>
              </a:r>
              <a:r>
                <a:rPr lang="en-US" sz="1100" b="1" i="0" u="sng" strike="noStrike" cap="none">
                  <a:solidFill>
                    <a:schemeClr val="dk1"/>
                  </a:solidFill>
                  <a:latin typeface="Calibri"/>
                  <a:ea typeface="Calibri"/>
                  <a:cs typeface="Calibri"/>
                  <a:sym typeface="Calibri"/>
                </a:rPr>
                <a:t>email</a:t>
              </a:r>
              <a:endParaRPr sz="1800" b="0" i="0" u="none" strike="noStrike" cap="none">
                <a:solidFill>
                  <a:schemeClr val="dk1"/>
                </a:solidFill>
                <a:latin typeface="Arial"/>
                <a:ea typeface="Arial"/>
                <a:cs typeface="Arial"/>
                <a:sym typeface="Arial"/>
              </a:endParaRPr>
            </a:p>
          </p:txBody>
        </p:sp>
        <p:sp>
          <p:nvSpPr>
            <p:cNvPr id="244" name="Google Shape;244;p18"/>
            <p:cNvSpPr/>
            <p:nvPr/>
          </p:nvSpPr>
          <p:spPr>
            <a:xfrm>
              <a:off x="1344" y="7649"/>
              <a:ext cx="1500" cy="900"/>
            </a:xfrm>
            <a:prstGeom prst="ellipse">
              <a:avLst/>
            </a:prstGeom>
            <a:gradFill>
              <a:gsLst>
                <a:gs pos="0">
                  <a:srgbClr val="D99594"/>
                </a:gs>
                <a:gs pos="50000">
                  <a:srgbClr val="F2DBDB"/>
                </a:gs>
                <a:gs pos="100000">
                  <a:srgbClr val="D99594"/>
                </a:gs>
              </a:gsLst>
              <a:lin ang="18900044" scaled="0"/>
            </a:gradFill>
            <a:ln w="12700" cap="flat" cmpd="sng">
              <a:solidFill>
                <a:srgbClr val="D99594"/>
              </a:solidFill>
              <a:prstDash val="solid"/>
              <a:round/>
              <a:headEnd type="none" w="sm" len="sm"/>
              <a:tailEnd type="none" w="sm" len="sm"/>
            </a:ln>
            <a:effectLst>
              <a:outerShdw dist="28398" dir="3806097" algn="ctr" rotWithShape="0">
                <a:srgbClr val="622423">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  Gender</a:t>
              </a:r>
              <a:endParaRPr sz="1800" b="0" i="0" u="none" strike="noStrike" cap="none">
                <a:solidFill>
                  <a:schemeClr val="dk1"/>
                </a:solidFill>
                <a:latin typeface="Arial"/>
                <a:ea typeface="Arial"/>
                <a:cs typeface="Arial"/>
                <a:sym typeface="Arial"/>
              </a:endParaRPr>
            </a:p>
          </p:txBody>
        </p:sp>
        <p:sp>
          <p:nvSpPr>
            <p:cNvPr id="245" name="Google Shape;245;p18"/>
            <p:cNvSpPr/>
            <p:nvPr/>
          </p:nvSpPr>
          <p:spPr>
            <a:xfrm>
              <a:off x="2372" y="8827"/>
              <a:ext cx="1500" cy="900"/>
            </a:xfrm>
            <a:prstGeom prst="ellipse">
              <a:avLst/>
            </a:prstGeom>
            <a:gradFill>
              <a:gsLst>
                <a:gs pos="0">
                  <a:srgbClr val="D99594"/>
                </a:gs>
                <a:gs pos="50000">
                  <a:srgbClr val="F2DBDB"/>
                </a:gs>
                <a:gs pos="100000">
                  <a:srgbClr val="D99594"/>
                </a:gs>
              </a:gsLst>
              <a:lin ang="18900044" scaled="0"/>
            </a:gradFill>
            <a:ln w="12700" cap="flat" cmpd="sng">
              <a:solidFill>
                <a:srgbClr val="D99594"/>
              </a:solidFill>
              <a:prstDash val="solid"/>
              <a:round/>
              <a:headEnd type="none" w="sm" len="sm"/>
              <a:tailEnd type="none" w="sm" len="sm"/>
            </a:ln>
            <a:effectLst>
              <a:outerShdw dist="28398" dir="3806097" algn="ctr" rotWithShape="0">
                <a:srgbClr val="622423">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password</a:t>
              </a:r>
              <a:endParaRPr sz="1800" b="0" i="0" u="none" strike="noStrike" cap="none">
                <a:solidFill>
                  <a:schemeClr val="dk1"/>
                </a:solidFill>
                <a:latin typeface="Arial"/>
                <a:ea typeface="Arial"/>
                <a:cs typeface="Arial"/>
                <a:sym typeface="Arial"/>
              </a:endParaRPr>
            </a:p>
          </p:txBody>
        </p:sp>
        <p:sp>
          <p:nvSpPr>
            <p:cNvPr id="246" name="Google Shape;246;p18"/>
            <p:cNvSpPr/>
            <p:nvPr/>
          </p:nvSpPr>
          <p:spPr>
            <a:xfrm>
              <a:off x="4485" y="8827"/>
              <a:ext cx="1500" cy="900"/>
            </a:xfrm>
            <a:prstGeom prst="ellipse">
              <a:avLst/>
            </a:prstGeom>
            <a:gradFill>
              <a:gsLst>
                <a:gs pos="0">
                  <a:srgbClr val="D99594"/>
                </a:gs>
                <a:gs pos="50000">
                  <a:srgbClr val="F2DBDB"/>
                </a:gs>
                <a:gs pos="100000">
                  <a:srgbClr val="D99594"/>
                </a:gs>
              </a:gsLst>
              <a:lin ang="18900044" scaled="0"/>
            </a:gradFill>
            <a:ln w="12700" cap="flat" cmpd="sng">
              <a:solidFill>
                <a:srgbClr val="D99594"/>
              </a:solidFill>
              <a:prstDash val="solid"/>
              <a:round/>
              <a:headEnd type="none" w="sm" len="sm"/>
              <a:tailEnd type="none" w="sm" len="sm"/>
            </a:ln>
            <a:effectLst>
              <a:outerShdw dist="28398" dir="3806097" algn="ctr" rotWithShape="0">
                <a:srgbClr val="622423">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  Mobile</a:t>
              </a:r>
              <a:endParaRPr sz="1800" b="0" i="0" u="none" strike="noStrike" cap="none">
                <a:solidFill>
                  <a:schemeClr val="dk1"/>
                </a:solidFill>
                <a:latin typeface="Arial"/>
                <a:ea typeface="Arial"/>
                <a:cs typeface="Arial"/>
                <a:sym typeface="Arial"/>
              </a:endParaRPr>
            </a:p>
          </p:txBody>
        </p:sp>
        <p:sp>
          <p:nvSpPr>
            <p:cNvPr id="247" name="Google Shape;247;p18"/>
            <p:cNvSpPr/>
            <p:nvPr/>
          </p:nvSpPr>
          <p:spPr>
            <a:xfrm>
              <a:off x="8453" y="9313"/>
              <a:ext cx="1795" cy="2862"/>
            </a:xfrm>
            <a:prstGeom prst="flowChartMagneticDisk">
              <a:avLst/>
            </a:prstGeom>
            <a:solidFill>
              <a:srgbClr val="4BACC6"/>
            </a:solidFill>
            <a:ln w="38100" cap="flat" cmpd="sng">
              <a:solidFill>
                <a:srgbClr val="F2F2F2"/>
              </a:solidFill>
              <a:prstDash val="solid"/>
              <a:round/>
              <a:headEnd type="none" w="sm" len="sm"/>
              <a:tailEnd type="none" w="sm" len="sm"/>
            </a:ln>
            <a:effectLst>
              <a:outerShdw dist="28398" dir="3806097" algn="ctr" rotWithShape="0">
                <a:srgbClr val="205867">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Gill Sans"/>
                <a:buNone/>
              </a:pPr>
              <a:endParaRPr sz="1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       Database</a:t>
              </a:r>
              <a:endParaRPr sz="1800" b="0" i="0" u="none" strike="noStrike" cap="none">
                <a:solidFill>
                  <a:schemeClr val="dk1"/>
                </a:solidFill>
                <a:latin typeface="Arial"/>
                <a:ea typeface="Arial"/>
                <a:cs typeface="Arial"/>
                <a:sym typeface="Arial"/>
              </a:endParaRPr>
            </a:p>
          </p:txBody>
        </p:sp>
        <p:cxnSp>
          <p:nvCxnSpPr>
            <p:cNvPr id="248" name="Google Shape;248;p18"/>
            <p:cNvCxnSpPr/>
            <p:nvPr/>
          </p:nvCxnSpPr>
          <p:spPr>
            <a:xfrm rot="10800000">
              <a:off x="4000" y="5571"/>
              <a:ext cx="900" cy="900"/>
            </a:xfrm>
            <a:prstGeom prst="straightConnector1">
              <a:avLst/>
            </a:prstGeom>
            <a:noFill/>
            <a:ln w="9525" cap="flat" cmpd="sng">
              <a:solidFill>
                <a:srgbClr val="000000"/>
              </a:solidFill>
              <a:prstDash val="solid"/>
              <a:round/>
              <a:headEnd type="none" w="sm" len="sm"/>
              <a:tailEnd type="triangle" w="med" len="med"/>
            </a:ln>
          </p:spPr>
        </p:cxnSp>
        <p:cxnSp>
          <p:nvCxnSpPr>
            <p:cNvPr id="249" name="Google Shape;249;p18"/>
            <p:cNvCxnSpPr/>
            <p:nvPr/>
          </p:nvCxnSpPr>
          <p:spPr>
            <a:xfrm rot="10800000">
              <a:off x="2483" y="5571"/>
              <a:ext cx="1800" cy="900"/>
            </a:xfrm>
            <a:prstGeom prst="straightConnector1">
              <a:avLst/>
            </a:prstGeom>
            <a:noFill/>
            <a:ln w="9525" cap="flat" cmpd="sng">
              <a:solidFill>
                <a:srgbClr val="000000"/>
              </a:solidFill>
              <a:prstDash val="solid"/>
              <a:round/>
              <a:headEnd type="none" w="sm" len="sm"/>
              <a:tailEnd type="triangle" w="med" len="med"/>
            </a:ln>
          </p:spPr>
        </p:cxnSp>
        <p:cxnSp>
          <p:nvCxnSpPr>
            <p:cNvPr id="250" name="Google Shape;250;p18"/>
            <p:cNvCxnSpPr/>
            <p:nvPr/>
          </p:nvCxnSpPr>
          <p:spPr>
            <a:xfrm rot="10800000">
              <a:off x="2483" y="6714"/>
              <a:ext cx="1800" cy="0"/>
            </a:xfrm>
            <a:prstGeom prst="straightConnector1">
              <a:avLst/>
            </a:prstGeom>
            <a:noFill/>
            <a:ln w="9525" cap="flat" cmpd="sng">
              <a:solidFill>
                <a:srgbClr val="000000"/>
              </a:solidFill>
              <a:prstDash val="solid"/>
              <a:round/>
              <a:headEnd type="none" w="sm" len="sm"/>
              <a:tailEnd type="triangle" w="med" len="med"/>
            </a:ln>
          </p:spPr>
        </p:cxnSp>
        <p:cxnSp>
          <p:nvCxnSpPr>
            <p:cNvPr id="251" name="Google Shape;251;p18"/>
            <p:cNvCxnSpPr/>
            <p:nvPr/>
          </p:nvCxnSpPr>
          <p:spPr>
            <a:xfrm flipH="1">
              <a:off x="2783" y="7048"/>
              <a:ext cx="1500" cy="900"/>
            </a:xfrm>
            <a:prstGeom prst="straightConnector1">
              <a:avLst/>
            </a:prstGeom>
            <a:noFill/>
            <a:ln w="9525" cap="flat" cmpd="sng">
              <a:solidFill>
                <a:srgbClr val="000000"/>
              </a:solidFill>
              <a:prstDash val="solid"/>
              <a:round/>
              <a:headEnd type="none" w="sm" len="sm"/>
              <a:tailEnd type="triangle" w="med" len="med"/>
            </a:ln>
          </p:spPr>
        </p:cxnSp>
        <p:cxnSp>
          <p:nvCxnSpPr>
            <p:cNvPr id="252" name="Google Shape;252;p18"/>
            <p:cNvCxnSpPr/>
            <p:nvPr/>
          </p:nvCxnSpPr>
          <p:spPr>
            <a:xfrm flipH="1">
              <a:off x="3383" y="7275"/>
              <a:ext cx="900" cy="1500"/>
            </a:xfrm>
            <a:prstGeom prst="straightConnector1">
              <a:avLst/>
            </a:prstGeom>
            <a:noFill/>
            <a:ln w="9525" cap="flat" cmpd="sng">
              <a:solidFill>
                <a:srgbClr val="000000"/>
              </a:solidFill>
              <a:prstDash val="solid"/>
              <a:round/>
              <a:headEnd type="none" w="sm" len="sm"/>
              <a:tailEnd type="triangle" w="med" len="med"/>
            </a:ln>
          </p:spPr>
        </p:cxnSp>
        <p:cxnSp>
          <p:nvCxnSpPr>
            <p:cNvPr id="253" name="Google Shape;253;p18"/>
            <p:cNvCxnSpPr/>
            <p:nvPr/>
          </p:nvCxnSpPr>
          <p:spPr>
            <a:xfrm>
              <a:off x="4900" y="7275"/>
              <a:ext cx="0" cy="1500"/>
            </a:xfrm>
            <a:prstGeom prst="straightConnector1">
              <a:avLst/>
            </a:prstGeom>
            <a:noFill/>
            <a:ln w="9525" cap="flat" cmpd="sng">
              <a:solidFill>
                <a:srgbClr val="000000"/>
              </a:solidFill>
              <a:prstDash val="solid"/>
              <a:round/>
              <a:headEnd type="none" w="sm" len="sm"/>
              <a:tailEnd type="triangle" w="med" len="med"/>
            </a:ln>
          </p:spPr>
        </p:cxnSp>
        <p:cxnSp>
          <p:nvCxnSpPr>
            <p:cNvPr id="254" name="Google Shape;254;p18"/>
            <p:cNvCxnSpPr/>
            <p:nvPr/>
          </p:nvCxnSpPr>
          <p:spPr>
            <a:xfrm>
              <a:off x="6302" y="6826"/>
              <a:ext cx="3300" cy="3600"/>
            </a:xfrm>
            <a:prstGeom prst="bentConnector3">
              <a:avLst>
                <a:gd name="adj1" fmla="val 50000"/>
              </a:avLst>
            </a:prstGeom>
            <a:noFill/>
            <a:ln w="9525" cap="flat" cmpd="sng">
              <a:solidFill>
                <a:srgbClr val="000000"/>
              </a:solidFill>
              <a:prstDash val="solid"/>
              <a:miter lim="800000"/>
              <a:headEnd type="triangle" w="med" len="med"/>
              <a:tailEnd type="triangle" w="med" len="med"/>
            </a:ln>
          </p:spPr>
        </p:cxnSp>
        <p:sp>
          <p:nvSpPr>
            <p:cNvPr id="255" name="Google Shape;255;p18"/>
            <p:cNvSpPr/>
            <p:nvPr/>
          </p:nvSpPr>
          <p:spPr>
            <a:xfrm>
              <a:off x="7031" y="7275"/>
              <a:ext cx="1800" cy="2400"/>
            </a:xfrm>
            <a:prstGeom prst="diamond">
              <a:avLst/>
            </a:prstGeom>
            <a:solidFill>
              <a:srgbClr val="C0504D"/>
            </a:solidFill>
            <a:ln w="38100" cap="flat" cmpd="sng">
              <a:solidFill>
                <a:srgbClr val="F2F2F2"/>
              </a:solidFill>
              <a:prstDash val="solid"/>
              <a:miter lim="800000"/>
              <a:headEnd type="none" w="sm" len="sm"/>
              <a:tailEnd type="none" w="sm" len="sm"/>
            </a:ln>
            <a:effectLst>
              <a:outerShdw dist="28398" dir="3806097" algn="ctr" rotWithShape="0">
                <a:srgbClr val="622423">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If valid user</a:t>
              </a:r>
              <a:endParaRPr sz="1800" b="0" i="0" u="none" strike="noStrike" cap="none">
                <a:solidFill>
                  <a:schemeClr val="dk1"/>
                </a:solidFill>
                <a:latin typeface="Arial"/>
                <a:ea typeface="Arial"/>
                <a:cs typeface="Arial"/>
                <a:sym typeface="Arial"/>
              </a:endParaRPr>
            </a:p>
          </p:txBody>
        </p:sp>
        <p:sp>
          <p:nvSpPr>
            <p:cNvPr id="256" name="Google Shape;256;p18"/>
            <p:cNvSpPr/>
            <p:nvPr/>
          </p:nvSpPr>
          <p:spPr>
            <a:xfrm>
              <a:off x="1496" y="11726"/>
              <a:ext cx="2700" cy="900"/>
            </a:xfrm>
            <a:prstGeom prst="rect">
              <a:avLst/>
            </a:prstGeom>
            <a:gradFill>
              <a:gsLst>
                <a:gs pos="0">
                  <a:srgbClr val="FFFFFF"/>
                </a:gs>
                <a:gs pos="100000">
                  <a:srgbClr val="D6E3BC"/>
                </a:gs>
              </a:gsLst>
              <a:lin ang="5400012" scaled="0"/>
            </a:gradFill>
            <a:ln w="12700" cap="flat" cmpd="sng">
              <a:solidFill>
                <a:srgbClr val="C2D69B"/>
              </a:solidFill>
              <a:prstDash val="solid"/>
              <a:miter lim="800000"/>
              <a:headEnd type="none" w="sm" len="sm"/>
              <a:tailEnd type="none" w="sm" len="sm"/>
            </a:ln>
            <a:effectLst>
              <a:outerShdw dist="28398" dir="3806097" algn="ctr" rotWithShape="0">
                <a:srgbClr val="4E6128">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Admin</a:t>
              </a:r>
              <a:endParaRPr sz="1800" b="0" i="0" u="none" strike="noStrike" cap="none">
                <a:solidFill>
                  <a:schemeClr val="dk1"/>
                </a:solidFill>
                <a:latin typeface="Arial"/>
                <a:ea typeface="Arial"/>
                <a:cs typeface="Arial"/>
                <a:sym typeface="Arial"/>
              </a:endParaRPr>
            </a:p>
          </p:txBody>
        </p:sp>
        <p:sp>
          <p:nvSpPr>
            <p:cNvPr id="257" name="Google Shape;257;p18"/>
            <p:cNvSpPr/>
            <p:nvPr/>
          </p:nvSpPr>
          <p:spPr>
            <a:xfrm>
              <a:off x="4729" y="4934"/>
              <a:ext cx="1500" cy="900"/>
            </a:xfrm>
            <a:prstGeom prst="ellipse">
              <a:avLst/>
            </a:prstGeom>
            <a:gradFill>
              <a:gsLst>
                <a:gs pos="0">
                  <a:srgbClr val="D99594"/>
                </a:gs>
                <a:gs pos="50000">
                  <a:srgbClr val="F2DBDB"/>
                </a:gs>
                <a:gs pos="100000">
                  <a:srgbClr val="D99594"/>
                </a:gs>
              </a:gsLst>
              <a:lin ang="18900044" scaled="0"/>
            </a:gradFill>
            <a:ln w="12700" cap="flat" cmpd="sng">
              <a:solidFill>
                <a:srgbClr val="D99594"/>
              </a:solidFill>
              <a:prstDash val="solid"/>
              <a:round/>
              <a:headEnd type="none" w="sm" len="sm"/>
              <a:tailEnd type="none" w="sm" len="sm"/>
            </a:ln>
            <a:effectLst>
              <a:outerShdw dist="28398" dir="3806097" algn="ctr" rotWithShape="0">
                <a:srgbClr val="622423">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keys</a:t>
              </a:r>
              <a:endParaRPr sz="1800" b="0" i="0" u="none" strike="noStrike" cap="none">
                <a:solidFill>
                  <a:schemeClr val="dk1"/>
                </a:solidFill>
                <a:latin typeface="Arial"/>
                <a:ea typeface="Arial"/>
                <a:cs typeface="Arial"/>
                <a:sym typeface="Arial"/>
              </a:endParaRPr>
            </a:p>
          </p:txBody>
        </p:sp>
        <p:cxnSp>
          <p:nvCxnSpPr>
            <p:cNvPr id="258" name="Google Shape;258;p18"/>
            <p:cNvCxnSpPr/>
            <p:nvPr/>
          </p:nvCxnSpPr>
          <p:spPr>
            <a:xfrm rot="10800000">
              <a:off x="5305" y="5871"/>
              <a:ext cx="0" cy="600"/>
            </a:xfrm>
            <a:prstGeom prst="straightConnector1">
              <a:avLst/>
            </a:prstGeom>
            <a:noFill/>
            <a:ln w="9525" cap="flat" cmpd="sng">
              <a:solidFill>
                <a:srgbClr val="000000"/>
              </a:solidFill>
              <a:prstDash val="solid"/>
              <a:round/>
              <a:headEnd type="none" w="sm" len="sm"/>
              <a:tailEnd type="triangle" w="med" len="med"/>
            </a:ln>
          </p:spPr>
        </p:cxnSp>
        <p:sp>
          <p:nvSpPr>
            <p:cNvPr id="259" name="Google Shape;259;p18"/>
            <p:cNvSpPr/>
            <p:nvPr/>
          </p:nvSpPr>
          <p:spPr>
            <a:xfrm>
              <a:off x="72" y="10174"/>
              <a:ext cx="1500" cy="900"/>
            </a:xfrm>
            <a:prstGeom prst="ellipse">
              <a:avLst/>
            </a:prstGeom>
            <a:gradFill>
              <a:gsLst>
                <a:gs pos="0">
                  <a:srgbClr val="C2D69B"/>
                </a:gs>
                <a:gs pos="50000">
                  <a:srgbClr val="EAF1DD"/>
                </a:gs>
                <a:gs pos="100000">
                  <a:srgbClr val="C2D69B"/>
                </a:gs>
              </a:gsLst>
              <a:lin ang="18900044" scaled="0"/>
            </a:gradFill>
            <a:ln w="12700" cap="flat" cmpd="sng">
              <a:solidFill>
                <a:srgbClr val="C2D69B"/>
              </a:solidFill>
              <a:prstDash val="solid"/>
              <a:round/>
              <a:headEnd type="none" w="sm" len="sm"/>
              <a:tailEnd type="none" w="sm" len="sm"/>
            </a:ln>
            <a:effectLst>
              <a:outerShdw dist="28398" dir="3806097" algn="ctr" rotWithShape="0">
                <a:srgbClr val="4E6128">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User name</a:t>
              </a:r>
              <a:endParaRPr sz="1800" b="0" i="0" u="none" strike="noStrike" cap="none">
                <a:solidFill>
                  <a:schemeClr val="dk1"/>
                </a:solidFill>
                <a:latin typeface="Arial"/>
                <a:ea typeface="Arial"/>
                <a:cs typeface="Arial"/>
                <a:sym typeface="Arial"/>
              </a:endParaRPr>
            </a:p>
          </p:txBody>
        </p:sp>
        <p:sp>
          <p:nvSpPr>
            <p:cNvPr id="260" name="Google Shape;260;p18"/>
            <p:cNvSpPr/>
            <p:nvPr/>
          </p:nvSpPr>
          <p:spPr>
            <a:xfrm>
              <a:off x="2093" y="10174"/>
              <a:ext cx="1500" cy="900"/>
            </a:xfrm>
            <a:prstGeom prst="ellipse">
              <a:avLst/>
            </a:prstGeom>
            <a:gradFill>
              <a:gsLst>
                <a:gs pos="0">
                  <a:srgbClr val="C2D69B"/>
                </a:gs>
                <a:gs pos="50000">
                  <a:srgbClr val="EAF1DD"/>
                </a:gs>
                <a:gs pos="100000">
                  <a:srgbClr val="C2D69B"/>
                </a:gs>
              </a:gsLst>
              <a:lin ang="18900044" scaled="0"/>
            </a:gradFill>
            <a:ln w="12700" cap="flat" cmpd="sng">
              <a:solidFill>
                <a:srgbClr val="C2D69B"/>
              </a:solidFill>
              <a:prstDash val="solid"/>
              <a:round/>
              <a:headEnd type="none" w="sm" len="sm"/>
              <a:tailEnd type="none" w="sm" len="sm"/>
            </a:ln>
            <a:effectLst>
              <a:outerShdw dist="28398" dir="3806097" algn="ctr" rotWithShape="0">
                <a:srgbClr val="4E6128">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password</a:t>
              </a:r>
              <a:endParaRPr sz="1800" b="0" i="0" u="none" strike="noStrike" cap="none">
                <a:solidFill>
                  <a:schemeClr val="dk1"/>
                </a:solidFill>
                <a:latin typeface="Arial"/>
                <a:ea typeface="Arial"/>
                <a:cs typeface="Arial"/>
                <a:sym typeface="Arial"/>
              </a:endParaRPr>
            </a:p>
          </p:txBody>
        </p:sp>
        <p:sp>
          <p:nvSpPr>
            <p:cNvPr id="261" name="Google Shape;261;p18"/>
            <p:cNvSpPr/>
            <p:nvPr/>
          </p:nvSpPr>
          <p:spPr>
            <a:xfrm>
              <a:off x="-76" y="13072"/>
              <a:ext cx="1500" cy="900"/>
            </a:xfrm>
            <a:prstGeom prst="ellipse">
              <a:avLst/>
            </a:prstGeom>
            <a:gradFill>
              <a:gsLst>
                <a:gs pos="0">
                  <a:srgbClr val="C2D69B"/>
                </a:gs>
                <a:gs pos="50000">
                  <a:srgbClr val="EAF1DD"/>
                </a:gs>
                <a:gs pos="100000">
                  <a:srgbClr val="C2D69B"/>
                </a:gs>
              </a:gsLst>
              <a:lin ang="18900044" scaled="0"/>
            </a:gradFill>
            <a:ln w="12700" cap="flat" cmpd="sng">
              <a:solidFill>
                <a:srgbClr val="C2D69B"/>
              </a:solidFill>
              <a:prstDash val="solid"/>
              <a:round/>
              <a:headEnd type="none" w="sm" len="sm"/>
              <a:tailEnd type="none" w="sm" len="sm"/>
            </a:ln>
            <a:effectLst>
              <a:outerShdw dist="28398" dir="3806097" algn="ctr" rotWithShape="0">
                <a:srgbClr val="4E6128">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records</a:t>
              </a:r>
              <a:endParaRPr sz="1800" b="0" i="0" u="none" strike="noStrike" cap="none">
                <a:solidFill>
                  <a:schemeClr val="dk1"/>
                </a:solidFill>
                <a:latin typeface="Arial"/>
                <a:ea typeface="Arial"/>
                <a:cs typeface="Arial"/>
                <a:sym typeface="Arial"/>
              </a:endParaRPr>
            </a:p>
          </p:txBody>
        </p:sp>
        <p:sp>
          <p:nvSpPr>
            <p:cNvPr id="262" name="Google Shape;262;p18"/>
            <p:cNvSpPr/>
            <p:nvPr/>
          </p:nvSpPr>
          <p:spPr>
            <a:xfrm>
              <a:off x="1931" y="13166"/>
              <a:ext cx="1500" cy="900"/>
            </a:xfrm>
            <a:prstGeom prst="ellipse">
              <a:avLst/>
            </a:prstGeom>
            <a:gradFill>
              <a:gsLst>
                <a:gs pos="0">
                  <a:srgbClr val="C2D69B"/>
                </a:gs>
                <a:gs pos="50000">
                  <a:srgbClr val="EAF1DD"/>
                </a:gs>
                <a:gs pos="100000">
                  <a:srgbClr val="C2D69B"/>
                </a:gs>
              </a:gsLst>
              <a:lin ang="18900044" scaled="0"/>
            </a:gradFill>
            <a:ln w="12700" cap="flat" cmpd="sng">
              <a:solidFill>
                <a:srgbClr val="C2D69B"/>
              </a:solidFill>
              <a:prstDash val="solid"/>
              <a:round/>
              <a:headEnd type="none" w="sm" len="sm"/>
              <a:tailEnd type="none" w="sm" len="sm"/>
            </a:ln>
            <a:effectLst>
              <a:outerShdw dist="28398" dir="3806097" algn="ctr" rotWithShape="0">
                <a:srgbClr val="4E6128">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keys</a:t>
              </a:r>
              <a:endParaRPr sz="1800" b="0" i="0" u="none" strike="noStrike" cap="none">
                <a:solidFill>
                  <a:schemeClr val="dk1"/>
                </a:solidFill>
                <a:latin typeface="Arial"/>
                <a:ea typeface="Arial"/>
                <a:cs typeface="Arial"/>
                <a:sym typeface="Arial"/>
              </a:endParaRPr>
            </a:p>
          </p:txBody>
        </p:sp>
        <p:cxnSp>
          <p:nvCxnSpPr>
            <p:cNvPr id="263" name="Google Shape;263;p18"/>
            <p:cNvCxnSpPr/>
            <p:nvPr/>
          </p:nvCxnSpPr>
          <p:spPr>
            <a:xfrm rot="10800000">
              <a:off x="2843" y="11126"/>
              <a:ext cx="0" cy="600"/>
            </a:xfrm>
            <a:prstGeom prst="straightConnector1">
              <a:avLst/>
            </a:prstGeom>
            <a:noFill/>
            <a:ln w="9525" cap="flat" cmpd="sng">
              <a:solidFill>
                <a:srgbClr val="000000"/>
              </a:solidFill>
              <a:prstDash val="solid"/>
              <a:round/>
              <a:headEnd type="none" w="sm" len="sm"/>
              <a:tailEnd type="triangle" w="med" len="med"/>
            </a:ln>
          </p:spPr>
        </p:cxnSp>
        <p:cxnSp>
          <p:nvCxnSpPr>
            <p:cNvPr id="264" name="Google Shape;264;p18"/>
            <p:cNvCxnSpPr/>
            <p:nvPr/>
          </p:nvCxnSpPr>
          <p:spPr>
            <a:xfrm rot="10800000">
              <a:off x="896" y="11126"/>
              <a:ext cx="600" cy="600"/>
            </a:xfrm>
            <a:prstGeom prst="straightConnector1">
              <a:avLst/>
            </a:prstGeom>
            <a:noFill/>
            <a:ln w="9525" cap="flat" cmpd="sng">
              <a:solidFill>
                <a:srgbClr val="000000"/>
              </a:solidFill>
              <a:prstDash val="solid"/>
              <a:round/>
              <a:headEnd type="none" w="sm" len="sm"/>
              <a:tailEnd type="triangle" w="med" len="med"/>
            </a:ln>
          </p:spPr>
        </p:cxnSp>
        <p:cxnSp>
          <p:nvCxnSpPr>
            <p:cNvPr id="265" name="Google Shape;265;p18"/>
            <p:cNvCxnSpPr/>
            <p:nvPr/>
          </p:nvCxnSpPr>
          <p:spPr>
            <a:xfrm flipH="1">
              <a:off x="896" y="12623"/>
              <a:ext cx="600" cy="600"/>
            </a:xfrm>
            <a:prstGeom prst="straightConnector1">
              <a:avLst/>
            </a:prstGeom>
            <a:noFill/>
            <a:ln w="9525" cap="flat" cmpd="sng">
              <a:solidFill>
                <a:srgbClr val="000000"/>
              </a:solidFill>
              <a:prstDash val="solid"/>
              <a:round/>
              <a:headEnd type="none" w="sm" len="sm"/>
              <a:tailEnd type="triangle" w="med" len="med"/>
            </a:ln>
          </p:spPr>
        </p:cxnSp>
        <p:cxnSp>
          <p:nvCxnSpPr>
            <p:cNvPr id="266" name="Google Shape;266;p18"/>
            <p:cNvCxnSpPr/>
            <p:nvPr/>
          </p:nvCxnSpPr>
          <p:spPr>
            <a:xfrm>
              <a:off x="2652" y="12623"/>
              <a:ext cx="0" cy="600"/>
            </a:xfrm>
            <a:prstGeom prst="straightConnector1">
              <a:avLst/>
            </a:prstGeom>
            <a:noFill/>
            <a:ln w="9525" cap="flat" cmpd="sng">
              <a:solidFill>
                <a:srgbClr val="000000"/>
              </a:solidFill>
              <a:prstDash val="solid"/>
              <a:round/>
              <a:headEnd type="none" w="sm" len="sm"/>
              <a:tailEnd type="triangle" w="med" len="med"/>
            </a:ln>
          </p:spPr>
        </p:cxnSp>
        <p:cxnSp>
          <p:nvCxnSpPr>
            <p:cNvPr id="267" name="Google Shape;267;p18"/>
            <p:cNvCxnSpPr/>
            <p:nvPr/>
          </p:nvCxnSpPr>
          <p:spPr>
            <a:xfrm rot="10800000" flipH="1">
              <a:off x="4018" y="10862"/>
              <a:ext cx="4500" cy="1200"/>
            </a:xfrm>
            <a:prstGeom prst="bentConnector3">
              <a:avLst>
                <a:gd name="adj1" fmla="val 50000"/>
              </a:avLst>
            </a:prstGeom>
            <a:noFill/>
            <a:ln w="9525" cap="flat" cmpd="sng">
              <a:solidFill>
                <a:srgbClr val="000000"/>
              </a:solidFill>
              <a:prstDash val="solid"/>
              <a:miter lim="800000"/>
              <a:headEnd type="triangle" w="med" len="med"/>
              <a:tailEnd type="triangle" w="med" len="med"/>
            </a:ln>
          </p:spPr>
        </p:cxnSp>
        <p:sp>
          <p:nvSpPr>
            <p:cNvPr id="268" name="Google Shape;268;p18"/>
            <p:cNvSpPr/>
            <p:nvPr/>
          </p:nvSpPr>
          <p:spPr>
            <a:xfrm>
              <a:off x="6302" y="12866"/>
              <a:ext cx="2700" cy="900"/>
            </a:xfrm>
            <a:prstGeom prst="rect">
              <a:avLst/>
            </a:prstGeom>
            <a:gradFill>
              <a:gsLst>
                <a:gs pos="0">
                  <a:srgbClr val="FFFFFF"/>
                </a:gs>
                <a:gs pos="100000">
                  <a:srgbClr val="CCC0D9"/>
                </a:gs>
              </a:gsLst>
              <a:lin ang="5400012" scaled="0"/>
            </a:gradFill>
            <a:ln w="12700" cap="flat" cmpd="sng">
              <a:solidFill>
                <a:srgbClr val="B2A1C7"/>
              </a:solidFill>
              <a:prstDash val="solid"/>
              <a:miter lim="800000"/>
              <a:headEnd type="none" w="sm" len="sm"/>
              <a:tailEnd type="none" w="sm" len="sm"/>
            </a:ln>
            <a:effectLst>
              <a:outerShdw dist="28398" dir="3806097" algn="ctr" rotWithShape="0">
                <a:srgbClr val="3F3151">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XML record</a:t>
              </a:r>
              <a:endParaRPr sz="1800" b="0" i="0" u="none" strike="noStrike" cap="none">
                <a:solidFill>
                  <a:schemeClr val="dk1"/>
                </a:solidFill>
                <a:latin typeface="Arial"/>
                <a:ea typeface="Arial"/>
                <a:cs typeface="Arial"/>
                <a:sym typeface="Arial"/>
              </a:endParaRPr>
            </a:p>
          </p:txBody>
        </p:sp>
        <p:sp>
          <p:nvSpPr>
            <p:cNvPr id="269" name="Google Shape;269;p18"/>
            <p:cNvSpPr/>
            <p:nvPr/>
          </p:nvSpPr>
          <p:spPr>
            <a:xfrm>
              <a:off x="4729" y="14568"/>
              <a:ext cx="1800" cy="900"/>
            </a:xfrm>
            <a:prstGeom prst="ellipse">
              <a:avLst/>
            </a:prstGeom>
            <a:gradFill>
              <a:gsLst>
                <a:gs pos="0">
                  <a:srgbClr val="B2A1C7"/>
                </a:gs>
                <a:gs pos="50000">
                  <a:srgbClr val="E5DFEC"/>
                </a:gs>
                <a:gs pos="100000">
                  <a:srgbClr val="B2A1C7"/>
                </a:gs>
              </a:gsLst>
              <a:lin ang="18900044" scaled="0"/>
            </a:gradFill>
            <a:ln w="12700" cap="flat" cmpd="sng">
              <a:solidFill>
                <a:srgbClr val="B2A1C7"/>
              </a:solidFill>
              <a:prstDash val="solid"/>
              <a:round/>
              <a:headEnd type="none" w="sm" len="sm"/>
              <a:tailEnd type="none" w="sm" len="sm"/>
            </a:ln>
            <a:effectLst>
              <a:outerShdw dist="28398" dir="3806097" algn="ctr" rotWithShape="0">
                <a:srgbClr val="3F3151">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sng" strike="noStrike" cap="none">
                  <a:solidFill>
                    <a:schemeClr val="dk1"/>
                  </a:solidFill>
                  <a:latin typeface="Calibri"/>
                  <a:ea typeface="Calibri"/>
                  <a:cs typeface="Calibri"/>
                  <a:sym typeface="Calibri"/>
                </a:rPr>
                <a:t>rid</a:t>
              </a:r>
              <a:endParaRPr sz="1800" b="0" i="0" u="none" strike="noStrike" cap="none">
                <a:solidFill>
                  <a:schemeClr val="dk1"/>
                </a:solidFill>
                <a:latin typeface="Arial"/>
                <a:ea typeface="Arial"/>
                <a:cs typeface="Arial"/>
                <a:sym typeface="Arial"/>
              </a:endParaRPr>
            </a:p>
          </p:txBody>
        </p:sp>
        <p:sp>
          <p:nvSpPr>
            <p:cNvPr id="270" name="Google Shape;270;p18"/>
            <p:cNvSpPr/>
            <p:nvPr/>
          </p:nvSpPr>
          <p:spPr>
            <a:xfrm>
              <a:off x="6655" y="14883"/>
              <a:ext cx="1800" cy="900"/>
            </a:xfrm>
            <a:prstGeom prst="ellipse">
              <a:avLst/>
            </a:prstGeom>
            <a:gradFill>
              <a:gsLst>
                <a:gs pos="0">
                  <a:srgbClr val="B2A1C7"/>
                </a:gs>
                <a:gs pos="50000">
                  <a:srgbClr val="E5DFEC"/>
                </a:gs>
                <a:gs pos="100000">
                  <a:srgbClr val="B2A1C7"/>
                </a:gs>
              </a:gsLst>
              <a:lin ang="18900044" scaled="0"/>
            </a:gradFill>
            <a:ln w="12700" cap="flat" cmpd="sng">
              <a:solidFill>
                <a:srgbClr val="B2A1C7"/>
              </a:solidFill>
              <a:prstDash val="solid"/>
              <a:round/>
              <a:headEnd type="none" w="sm" len="sm"/>
              <a:tailEnd type="none" w="sm" len="sm"/>
            </a:ln>
            <a:effectLst>
              <a:outerShdw dist="28398" dir="3806097" algn="ctr" rotWithShape="0">
                <a:srgbClr val="3F3151">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sng" strike="noStrike" cap="none">
                  <a:solidFill>
                    <a:schemeClr val="dk1"/>
                  </a:solidFill>
                  <a:latin typeface="Calibri"/>
                  <a:ea typeface="Calibri"/>
                  <a:cs typeface="Calibri"/>
                  <a:sym typeface="Calibri"/>
                </a:rPr>
                <a:t>title</a:t>
              </a:r>
              <a:endParaRPr sz="1800" b="0" i="0" u="none" strike="noStrike" cap="none">
                <a:solidFill>
                  <a:schemeClr val="dk1"/>
                </a:solidFill>
                <a:latin typeface="Arial"/>
                <a:ea typeface="Arial"/>
                <a:cs typeface="Arial"/>
                <a:sym typeface="Arial"/>
              </a:endParaRPr>
            </a:p>
          </p:txBody>
        </p:sp>
        <p:sp>
          <p:nvSpPr>
            <p:cNvPr id="271" name="Google Shape;271;p18"/>
            <p:cNvSpPr/>
            <p:nvPr/>
          </p:nvSpPr>
          <p:spPr>
            <a:xfrm>
              <a:off x="8734" y="14982"/>
              <a:ext cx="1800" cy="900"/>
            </a:xfrm>
            <a:prstGeom prst="ellipse">
              <a:avLst/>
            </a:prstGeom>
            <a:gradFill>
              <a:gsLst>
                <a:gs pos="0">
                  <a:srgbClr val="B2A1C7"/>
                </a:gs>
                <a:gs pos="50000">
                  <a:srgbClr val="E5DFEC"/>
                </a:gs>
                <a:gs pos="100000">
                  <a:srgbClr val="B2A1C7"/>
                </a:gs>
              </a:gsLst>
              <a:lin ang="18900044" scaled="0"/>
            </a:gradFill>
            <a:ln w="12700" cap="flat" cmpd="sng">
              <a:solidFill>
                <a:srgbClr val="B2A1C7"/>
              </a:solidFill>
              <a:prstDash val="solid"/>
              <a:round/>
              <a:headEnd type="none" w="sm" len="sm"/>
              <a:tailEnd type="none" w="sm" len="sm"/>
            </a:ln>
            <a:effectLst>
              <a:outerShdw dist="28398" dir="3806097" algn="ctr" rotWithShape="0">
                <a:srgbClr val="3F3151">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sng" strike="noStrike" cap="none">
                  <a:solidFill>
                    <a:schemeClr val="dk1"/>
                  </a:solidFill>
                  <a:latin typeface="Calibri"/>
                  <a:ea typeface="Calibri"/>
                  <a:cs typeface="Calibri"/>
                  <a:sym typeface="Calibri"/>
                </a:rPr>
                <a:t>keywords</a:t>
              </a:r>
              <a:endParaRPr sz="1800" b="0" i="0" u="none" strike="noStrike" cap="none">
                <a:solidFill>
                  <a:schemeClr val="dk1"/>
                </a:solidFill>
                <a:latin typeface="Arial"/>
                <a:ea typeface="Arial"/>
                <a:cs typeface="Arial"/>
                <a:sym typeface="Arial"/>
              </a:endParaRPr>
            </a:p>
          </p:txBody>
        </p:sp>
        <p:sp>
          <p:nvSpPr>
            <p:cNvPr id="272" name="Google Shape;272;p18"/>
            <p:cNvSpPr/>
            <p:nvPr/>
          </p:nvSpPr>
          <p:spPr>
            <a:xfrm>
              <a:off x="9802" y="13820"/>
              <a:ext cx="1800" cy="900"/>
            </a:xfrm>
            <a:prstGeom prst="ellipse">
              <a:avLst/>
            </a:prstGeom>
            <a:gradFill>
              <a:gsLst>
                <a:gs pos="0">
                  <a:srgbClr val="B2A1C7"/>
                </a:gs>
                <a:gs pos="50000">
                  <a:srgbClr val="E5DFEC"/>
                </a:gs>
                <a:gs pos="100000">
                  <a:srgbClr val="B2A1C7"/>
                </a:gs>
              </a:gsLst>
              <a:lin ang="18900044" scaled="0"/>
            </a:gradFill>
            <a:ln w="12700" cap="flat" cmpd="sng">
              <a:solidFill>
                <a:srgbClr val="B2A1C7"/>
              </a:solidFill>
              <a:prstDash val="solid"/>
              <a:round/>
              <a:headEnd type="none" w="sm" len="sm"/>
              <a:tailEnd type="none" w="sm" len="sm"/>
            </a:ln>
            <a:effectLst>
              <a:outerShdw dist="28398" dir="3806097" algn="ctr" rotWithShape="0">
                <a:srgbClr val="3F3151">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sng" strike="noStrike" cap="none">
                  <a:solidFill>
                    <a:schemeClr val="dk1"/>
                  </a:solidFill>
                  <a:latin typeface="Calibri"/>
                  <a:ea typeface="Calibri"/>
                  <a:cs typeface="Calibri"/>
                  <a:sym typeface="Calibri"/>
                </a:rPr>
                <a:t>data</a:t>
              </a:r>
              <a:endParaRPr sz="1800" b="0" i="0" u="none" strike="noStrike" cap="none">
                <a:solidFill>
                  <a:schemeClr val="dk1"/>
                </a:solidFill>
                <a:latin typeface="Arial"/>
                <a:ea typeface="Arial"/>
                <a:cs typeface="Arial"/>
                <a:sym typeface="Arial"/>
              </a:endParaRPr>
            </a:p>
          </p:txBody>
        </p:sp>
        <p:cxnSp>
          <p:nvCxnSpPr>
            <p:cNvPr id="273" name="Google Shape;273;p18"/>
            <p:cNvCxnSpPr/>
            <p:nvPr/>
          </p:nvCxnSpPr>
          <p:spPr>
            <a:xfrm flipH="1">
              <a:off x="5964" y="13745"/>
              <a:ext cx="900" cy="900"/>
            </a:xfrm>
            <a:prstGeom prst="straightConnector1">
              <a:avLst/>
            </a:prstGeom>
            <a:noFill/>
            <a:ln w="9525" cap="flat" cmpd="sng">
              <a:solidFill>
                <a:srgbClr val="000000"/>
              </a:solidFill>
              <a:prstDash val="solid"/>
              <a:round/>
              <a:headEnd type="none" w="sm" len="sm"/>
              <a:tailEnd type="triangle" w="med" len="med"/>
            </a:ln>
          </p:spPr>
        </p:cxnSp>
        <p:cxnSp>
          <p:nvCxnSpPr>
            <p:cNvPr id="274" name="Google Shape;274;p18"/>
            <p:cNvCxnSpPr/>
            <p:nvPr/>
          </p:nvCxnSpPr>
          <p:spPr>
            <a:xfrm>
              <a:off x="7465" y="13708"/>
              <a:ext cx="0" cy="1200"/>
            </a:xfrm>
            <a:prstGeom prst="straightConnector1">
              <a:avLst/>
            </a:prstGeom>
            <a:noFill/>
            <a:ln w="9525" cap="flat" cmpd="sng">
              <a:solidFill>
                <a:srgbClr val="000000"/>
              </a:solidFill>
              <a:prstDash val="solid"/>
              <a:round/>
              <a:headEnd type="none" w="sm" len="sm"/>
              <a:tailEnd type="triangle" w="med" len="med"/>
            </a:ln>
          </p:spPr>
        </p:cxnSp>
        <p:cxnSp>
          <p:nvCxnSpPr>
            <p:cNvPr id="275" name="Google Shape;275;p18"/>
            <p:cNvCxnSpPr/>
            <p:nvPr/>
          </p:nvCxnSpPr>
          <p:spPr>
            <a:xfrm>
              <a:off x="7873" y="13708"/>
              <a:ext cx="900" cy="1500"/>
            </a:xfrm>
            <a:prstGeom prst="straightConnector1">
              <a:avLst/>
            </a:prstGeom>
            <a:noFill/>
            <a:ln w="9525" cap="flat" cmpd="sng">
              <a:solidFill>
                <a:srgbClr val="000000"/>
              </a:solidFill>
              <a:prstDash val="solid"/>
              <a:round/>
              <a:headEnd type="none" w="sm" len="sm"/>
              <a:tailEnd type="triangle" w="med" len="med"/>
            </a:ln>
          </p:spPr>
        </p:cxnSp>
        <p:cxnSp>
          <p:nvCxnSpPr>
            <p:cNvPr id="276" name="Google Shape;276;p18"/>
            <p:cNvCxnSpPr/>
            <p:nvPr/>
          </p:nvCxnSpPr>
          <p:spPr>
            <a:xfrm>
              <a:off x="8734" y="13745"/>
              <a:ext cx="1200" cy="600"/>
            </a:xfrm>
            <a:prstGeom prst="straightConnector1">
              <a:avLst/>
            </a:prstGeom>
            <a:noFill/>
            <a:ln w="9525" cap="flat" cmpd="sng">
              <a:solidFill>
                <a:srgbClr val="000000"/>
              </a:solidFill>
              <a:prstDash val="solid"/>
              <a:round/>
              <a:headEnd type="none" w="sm" len="sm"/>
              <a:tailEnd type="triangle" w="med" len="med"/>
            </a:ln>
          </p:spPr>
        </p:cxnSp>
        <p:cxnSp>
          <p:nvCxnSpPr>
            <p:cNvPr id="277" name="Google Shape;277;p18"/>
            <p:cNvCxnSpPr/>
            <p:nvPr/>
          </p:nvCxnSpPr>
          <p:spPr>
            <a:xfrm>
              <a:off x="3045" y="12436"/>
              <a:ext cx="3600" cy="900"/>
            </a:xfrm>
            <a:prstGeom prst="bentConnector3">
              <a:avLst>
                <a:gd name="adj1" fmla="val 50000"/>
              </a:avLst>
            </a:prstGeom>
            <a:noFill/>
            <a:ln w="9525" cap="flat" cmpd="sng">
              <a:solidFill>
                <a:srgbClr val="000000"/>
              </a:solidFill>
              <a:prstDash val="solid"/>
              <a:miter lim="800000"/>
              <a:headEnd type="none" w="sm" len="sm"/>
              <a:tailEnd type="triangle" w="med" len="med"/>
            </a:ln>
          </p:spPr>
        </p:cxnSp>
        <p:sp>
          <p:nvSpPr>
            <p:cNvPr id="278" name="Google Shape;278;p18"/>
            <p:cNvSpPr/>
            <p:nvPr/>
          </p:nvSpPr>
          <p:spPr>
            <a:xfrm>
              <a:off x="4092" y="12623"/>
              <a:ext cx="2074" cy="1800"/>
            </a:xfrm>
            <a:prstGeom prst="diamond">
              <a:avLst/>
            </a:prstGeom>
            <a:gradFill>
              <a:gsLst>
                <a:gs pos="0">
                  <a:srgbClr val="D99594"/>
                </a:gs>
                <a:gs pos="50000">
                  <a:srgbClr val="F2DBDB"/>
                </a:gs>
                <a:gs pos="100000">
                  <a:srgbClr val="D99594"/>
                </a:gs>
              </a:gsLst>
              <a:lin ang="18900044" scaled="0"/>
            </a:gradFill>
            <a:ln w="12700" cap="flat" cmpd="sng">
              <a:solidFill>
                <a:srgbClr val="D99594"/>
              </a:solidFill>
              <a:prstDash val="solid"/>
              <a:miter lim="800000"/>
              <a:headEnd type="none" w="sm" len="sm"/>
              <a:tailEnd type="none" w="sm" len="sm"/>
            </a:ln>
            <a:effectLst>
              <a:outerShdw dist="28398" dir="3806097" algn="ctr" rotWithShape="0">
                <a:srgbClr val="622423">
                  <a:alpha val="4941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If have records</a:t>
              </a:r>
              <a:endParaRPr sz="1800" b="0" i="0" u="none" strike="noStrike" cap="none">
                <a:solidFill>
                  <a:schemeClr val="dk1"/>
                </a:solidFill>
                <a:latin typeface="Arial"/>
                <a:ea typeface="Arial"/>
                <a:cs typeface="Arial"/>
                <a:sym typeface="Arial"/>
              </a:endParaRPr>
            </a:p>
          </p:txBody>
        </p:sp>
        <p:cxnSp>
          <p:nvCxnSpPr>
            <p:cNvPr id="279" name="Google Shape;279;p18"/>
            <p:cNvCxnSpPr/>
            <p:nvPr/>
          </p:nvCxnSpPr>
          <p:spPr>
            <a:xfrm flipH="1">
              <a:off x="7834" y="11726"/>
              <a:ext cx="900" cy="1200"/>
            </a:xfrm>
            <a:prstGeom prst="straightConnector1">
              <a:avLst/>
            </a:prstGeom>
            <a:noFill/>
            <a:ln w="9525" cap="flat" cmpd="sng">
              <a:solidFill>
                <a:srgbClr val="000000"/>
              </a:solidFill>
              <a:prstDash val="solid"/>
              <a:round/>
              <a:headEnd type="triangle" w="med" len="med"/>
              <a:tailEnd type="triangle" w="med" len="med"/>
            </a:ln>
          </p:spPr>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9"/>
          <p:cNvSpPr txBox="1">
            <a:spLocks noGrp="1"/>
          </p:cNvSpPr>
          <p:nvPr>
            <p:ph type="title"/>
          </p:nvPr>
        </p:nvSpPr>
        <p:spPr>
          <a:xfrm>
            <a:off x="1235283" y="262863"/>
            <a:ext cx="74982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62214"/>
              </a:buClr>
              <a:buSzPts val="4300"/>
              <a:buFont typeface="Gill Sans"/>
              <a:buNone/>
            </a:pPr>
            <a:r>
              <a:rPr lang="en-US" sz="2200" b="1">
                <a:solidFill>
                  <a:srgbClr val="000000"/>
                </a:solidFill>
                <a:latin typeface="Times"/>
                <a:ea typeface="Times"/>
                <a:cs typeface="Times"/>
                <a:sym typeface="Times"/>
              </a:rPr>
              <a:t>Database Structure:</a:t>
            </a:r>
            <a:endParaRPr sz="2200" b="1">
              <a:solidFill>
                <a:srgbClr val="000000"/>
              </a:solidFill>
              <a:latin typeface="Times"/>
              <a:ea typeface="Times"/>
              <a:cs typeface="Times"/>
              <a:sym typeface="Times"/>
            </a:endParaRPr>
          </a:p>
        </p:txBody>
      </p:sp>
      <p:pic>
        <p:nvPicPr>
          <p:cNvPr id="285" name="Google Shape;285;p19"/>
          <p:cNvPicPr preferRelativeResize="0">
            <a:picLocks noGrp="1"/>
          </p:cNvPicPr>
          <p:nvPr>
            <p:ph type="body" idx="1"/>
          </p:nvPr>
        </p:nvPicPr>
        <p:blipFill rotWithShape="1">
          <a:blip r:embed="rId3">
            <a:alphaModFix/>
          </a:blip>
          <a:srcRect/>
          <a:stretch/>
        </p:blipFill>
        <p:spPr>
          <a:xfrm>
            <a:off x="1234700" y="1805817"/>
            <a:ext cx="7499400" cy="408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p:nvPr/>
        </p:nvSpPr>
        <p:spPr>
          <a:xfrm>
            <a:off x="1078400" y="151150"/>
            <a:ext cx="7883100" cy="5632500"/>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chemeClr val="dk1"/>
              </a:buClr>
              <a:buSzPts val="1800"/>
              <a:buFont typeface="Times New Roman"/>
              <a:buNone/>
            </a:pPr>
            <a:r>
              <a:rPr lang="en-US" sz="2200" b="1" i="0" u="none" strike="noStrike" cap="none">
                <a:solidFill>
                  <a:schemeClr val="dk1"/>
                </a:solidFill>
                <a:latin typeface="Times New Roman"/>
                <a:ea typeface="Times New Roman"/>
                <a:cs typeface="Times New Roman"/>
                <a:sym typeface="Times New Roman"/>
              </a:rPr>
              <a:t>INTRODUCTION</a:t>
            </a:r>
            <a:endParaRPr sz="18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400"/>
              <a:buFont typeface="Gill Sans"/>
              <a:buNone/>
            </a:pPr>
            <a:endParaRPr sz="1400" b="0" i="0" u="none" strike="noStrike" cap="none">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Cloud-based electronic health record (EHR) systems enable medical documents to be exchanged between medical institutions; this is expected to contribute to improvements in various medical services in the future. However, as the system architecture becomes more complicated, cloud-based EHR systems may introduce additional security threats when compared to existing singular systems. Thus, patients may experience exposure of private data that they do not wish to disclose. In order to protect the privacy of patients, many approaches have been proposed to provide access control to patient documents when providing health services. However, most current systems do not support fine-grained access control or take into account additional security factors such as encryption and digital signatures. In this project, we propose a cloud-based EHR model that performs attribute-based access control using extensible access control markup language. Our EHR model, focused on security, performs partial encryption and uses electronic signatures when a patient document is sent to a document requester. We use XML encryption and XML digital signature technology. Our proposed model works efficiently by sending only the necessary information to requesters who are authorized to treat the patient in question.</a:t>
            </a:r>
            <a:endParaRPr sz="16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0"/>
          <p:cNvSpPr/>
          <p:nvPr/>
        </p:nvSpPr>
        <p:spPr>
          <a:xfrm>
            <a:off x="1078375" y="339700"/>
            <a:ext cx="7836000" cy="6186300"/>
          </a:xfrm>
          <a:prstGeom prst="rect">
            <a:avLst/>
          </a:prstGeom>
          <a:noFill/>
          <a:ln>
            <a:no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r>
              <a:rPr lang="en-US" sz="2200" b="1" i="0" u="none" strike="noStrike" cap="none">
                <a:solidFill>
                  <a:schemeClr val="dk1"/>
                </a:solidFill>
                <a:latin typeface="Times New Roman"/>
                <a:ea typeface="Times New Roman"/>
                <a:cs typeface="Times New Roman"/>
                <a:sym typeface="Times New Roman"/>
              </a:rPr>
              <a:t>DEVELOPMENT TOOLS</a:t>
            </a:r>
            <a:endParaRPr sz="2200"/>
          </a:p>
          <a:p>
            <a:pPr marL="0" marR="0" lvl="0" indent="457200" algn="just" rtl="0">
              <a:lnSpc>
                <a:spcPct val="115000"/>
              </a:lnSpc>
              <a:spcBef>
                <a:spcPts val="0"/>
              </a:spcBef>
              <a:spcAft>
                <a:spcPts val="0"/>
              </a:spcAft>
              <a:buClr>
                <a:schemeClr val="dk1"/>
              </a:buClr>
              <a:buSzPts val="1200"/>
              <a:buFont typeface="Times New Roman"/>
              <a:buNone/>
            </a:pPr>
            <a:endParaRPr sz="1600" b="0" i="0" u="none" strike="noStrike" cap="none">
              <a:solidFill>
                <a:schemeClr val="dk1"/>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200"/>
              <a:buFont typeface="Times New Roman"/>
              <a:buNone/>
            </a:pPr>
            <a:r>
              <a:rPr lang="en-US" sz="1200" b="1" i="0" u="none" strike="noStrike" cap="none">
                <a:solidFill>
                  <a:schemeClr val="dk1"/>
                </a:solidFill>
                <a:latin typeface="Times New Roman"/>
                <a:ea typeface="Times New Roman"/>
                <a:cs typeface="Times New Roman"/>
                <a:sym typeface="Times New Roman"/>
              </a:rPr>
              <a:t>       </a:t>
            </a:r>
            <a:r>
              <a:rPr lang="en-US" sz="2000" b="1" i="0" u="none" strike="noStrike" cap="none">
                <a:solidFill>
                  <a:schemeClr val="dk1"/>
                </a:solidFill>
                <a:latin typeface="Times New Roman"/>
                <a:ea typeface="Times New Roman"/>
                <a:cs typeface="Times New Roman"/>
                <a:sym typeface="Times New Roman"/>
              </a:rPr>
              <a:t>GENERAL</a:t>
            </a:r>
            <a:endParaRPr sz="2000" b="0" i="0" u="none" strike="noStrike" cap="none">
              <a:solidFill>
                <a:schemeClr val="dk1"/>
              </a:solidFill>
              <a:latin typeface="Arial"/>
              <a:ea typeface="Arial"/>
              <a:cs typeface="Arial"/>
              <a:sym typeface="Arial"/>
            </a:endParaRPr>
          </a:p>
          <a:p>
            <a:pPr marL="0" marR="0" lvl="0" indent="457200" algn="just" rtl="0">
              <a:lnSpc>
                <a:spcPct val="115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Times New Roman"/>
                <a:ea typeface="Times New Roman"/>
                <a:cs typeface="Times New Roman"/>
                <a:sym typeface="Times New Roman"/>
              </a:rPr>
              <a:t>This chapter is about the software language and the tools used in the development of the project. The platform used here is JAVA. The Primary languages are JAVA,J2EE and J2ME. In this project J2EE is chosen for implementation.</a:t>
            </a:r>
            <a:endParaRPr sz="1600"/>
          </a:p>
          <a:p>
            <a:pPr marL="0" marR="0" lvl="0" indent="0" algn="just" rtl="0">
              <a:lnSpc>
                <a:spcPct val="115000"/>
              </a:lnSpc>
              <a:spcBef>
                <a:spcPts val="0"/>
              </a:spcBef>
              <a:spcAft>
                <a:spcPts val="0"/>
              </a:spcAft>
              <a:buClr>
                <a:schemeClr val="dk1"/>
              </a:buClr>
              <a:buSzPts val="1200"/>
              <a:buFont typeface="Times New Roman"/>
              <a:buNone/>
            </a:pPr>
            <a:endParaRPr/>
          </a:p>
          <a:p>
            <a:pPr marL="0" marR="0" lvl="0" indent="0" algn="just" rtl="0">
              <a:lnSpc>
                <a:spcPct val="115000"/>
              </a:lnSpc>
              <a:spcBef>
                <a:spcPts val="0"/>
              </a:spcBef>
              <a:spcAft>
                <a:spcPts val="0"/>
              </a:spcAft>
              <a:buClr>
                <a:schemeClr val="dk1"/>
              </a:buClr>
              <a:buSzPts val="1200"/>
              <a:buFont typeface="Times New Roman"/>
              <a:buNone/>
            </a:pPr>
            <a:r>
              <a:rPr lang="en-US"/>
              <a:t>      </a:t>
            </a:r>
            <a:r>
              <a:rPr lang="en-US" sz="2000" b="1" i="0" u="none" strike="noStrike" cap="none">
                <a:solidFill>
                  <a:schemeClr val="dk1"/>
                </a:solidFill>
                <a:latin typeface="Times New Roman"/>
                <a:ea typeface="Times New Roman"/>
                <a:cs typeface="Times New Roman"/>
                <a:sym typeface="Times New Roman"/>
              </a:rPr>
              <a:t>FEATURES OF JAVA</a:t>
            </a:r>
            <a:endParaRPr sz="1200" b="0" i="0" u="none" strike="noStrike" cap="none">
              <a:solidFill>
                <a:schemeClr val="dk1"/>
              </a:solidFill>
              <a:latin typeface="Times New Roman"/>
              <a:ea typeface="Times New Roman"/>
              <a:cs typeface="Times New Roman"/>
              <a:sym typeface="Times New Roman"/>
            </a:endParaRPr>
          </a:p>
          <a:p>
            <a:pPr marL="0" marR="0" lvl="0" indent="457200" algn="just" rtl="0">
              <a:lnSpc>
                <a:spcPct val="115000"/>
              </a:lnSpc>
              <a:spcBef>
                <a:spcPts val="0"/>
              </a:spcBef>
              <a:spcAft>
                <a:spcPts val="0"/>
              </a:spcAft>
              <a:buClr>
                <a:schemeClr val="dk1"/>
              </a:buClr>
              <a:buSzPts val="1200"/>
              <a:buFont typeface="Times New Roman"/>
              <a:buNone/>
            </a:pPr>
            <a:r>
              <a:rPr lang="en-US" sz="1800" b="1" i="0" u="none" strike="noStrike" cap="none">
                <a:solidFill>
                  <a:schemeClr val="dk1"/>
                </a:solidFill>
                <a:latin typeface="Times New Roman"/>
                <a:ea typeface="Times New Roman"/>
                <a:cs typeface="Times New Roman"/>
                <a:sym typeface="Times New Roman"/>
              </a:rPr>
              <a:t>     THE JAVA FRAMEWORK</a:t>
            </a:r>
            <a:endParaRPr sz="1800" b="1">
              <a:solidFill>
                <a:schemeClr val="dk1"/>
              </a:solidFill>
              <a:latin typeface="Times New Roman"/>
              <a:ea typeface="Times New Roman"/>
              <a:cs typeface="Times New Roman"/>
              <a:sym typeface="Times New Roman"/>
            </a:endParaRPr>
          </a:p>
          <a:p>
            <a:pPr marL="0" marR="0" lvl="0" indent="457200" algn="just" rtl="0">
              <a:lnSpc>
                <a:spcPct val="115000"/>
              </a:lnSpc>
              <a:spcBef>
                <a:spcPts val="0"/>
              </a:spcBef>
              <a:spcAft>
                <a:spcPts val="0"/>
              </a:spcAft>
              <a:buClr>
                <a:schemeClr val="dk1"/>
              </a:buClr>
              <a:buSzPts val="1200"/>
              <a:buFont typeface="Times New Roman"/>
              <a:buNone/>
            </a:pPr>
            <a:r>
              <a:rPr lang="en-US" sz="1200" b="1" i="0" u="none" strike="noStrike" cap="none">
                <a:solidFill>
                  <a:schemeClr val="dk1"/>
                </a:solidFill>
                <a:latin typeface="Times New Roman"/>
                <a:ea typeface="Times New Roman"/>
                <a:cs typeface="Times New Roman"/>
                <a:sym typeface="Times New Roman"/>
              </a:rPr>
              <a:t>	</a:t>
            </a:r>
            <a:r>
              <a:rPr lang="en-US" sz="1600" b="1" i="0" u="none" strike="noStrike" cap="none">
                <a:solidFill>
                  <a:schemeClr val="dk1"/>
                </a:solidFill>
                <a:latin typeface="Times New Roman"/>
                <a:ea typeface="Times New Roman"/>
                <a:cs typeface="Times New Roman"/>
                <a:sym typeface="Times New Roman"/>
              </a:rPr>
              <a:t>Java</a:t>
            </a:r>
            <a:r>
              <a:rPr lang="en-US" sz="1600" b="0" i="0" u="none" strike="noStrike" cap="none">
                <a:solidFill>
                  <a:schemeClr val="dk1"/>
                </a:solidFill>
                <a:latin typeface="Times New Roman"/>
                <a:ea typeface="Times New Roman"/>
                <a:cs typeface="Times New Roman"/>
                <a:sym typeface="Times New Roman"/>
              </a:rPr>
              <a:t> is a programming language originally developed by James Gosling at Microsystems and released in 1995 as a core component of Sun Microsystems' Java platform. Java applications are typically compiled to byte code that can run on any Java Virtual Machine (JVM) regardless of computer architecture. Java is general-purpose, concurrent, class-based, and object-oriented, and is specifically designed to have as few implementation dependencies as possible. It is intended to let application developers "write once, run anywhere". </a:t>
            </a:r>
            <a:endParaRPr sz="1600" b="0" i="0" u="none" strike="noStrike" cap="none">
              <a:solidFill>
                <a:srgbClr val="000000"/>
              </a:solidFill>
              <a:latin typeface="Arial"/>
              <a:ea typeface="Arial"/>
              <a:cs typeface="Arial"/>
              <a:sym typeface="Arial"/>
            </a:endParaRPr>
          </a:p>
          <a:p>
            <a:pPr marL="0" marR="0" lvl="0" indent="457200" algn="just" rtl="0">
              <a:lnSpc>
                <a:spcPct val="115000"/>
              </a:lnSpc>
              <a:spcBef>
                <a:spcPts val="0"/>
              </a:spcBef>
              <a:spcAft>
                <a:spcPts val="0"/>
              </a:spcAft>
              <a:buClr>
                <a:schemeClr val="dk1"/>
              </a:buClr>
              <a:buSzPts val="1200"/>
              <a:buFont typeface="Times New Roman"/>
              <a:buNone/>
            </a:pPr>
            <a:r>
              <a:rPr lang="en-US" sz="1600" b="0" i="0" u="none" strike="noStrike" cap="none">
                <a:solidFill>
                  <a:schemeClr val="dk1"/>
                </a:solidFill>
                <a:latin typeface="Times New Roman"/>
                <a:ea typeface="Times New Roman"/>
                <a:cs typeface="Times New Roman"/>
                <a:sym typeface="Times New Roman"/>
              </a:rPr>
              <a:t>Java is considered by many as one of the most influential programming languages of the 20th century, and is widely used from application software to web applications the java framework is a new platform independent that simplifies application development internet. From laptops to datacenters, game consoles to scientific supercomputers, cell phones to the Internet, Java is everywhere! </a:t>
            </a:r>
            <a:endParaRPr sz="16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1"/>
          <p:cNvSpPr txBox="1">
            <a:spLocks noGrp="1"/>
          </p:cNvSpPr>
          <p:nvPr>
            <p:ph type="title"/>
          </p:nvPr>
        </p:nvSpPr>
        <p:spPr>
          <a:xfrm>
            <a:off x="1270633" y="274638"/>
            <a:ext cx="74982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sz="2200" b="1">
                <a:solidFill>
                  <a:srgbClr val="000000"/>
                </a:solidFill>
                <a:latin typeface="Times"/>
                <a:ea typeface="Times"/>
                <a:cs typeface="Times"/>
                <a:sym typeface="Times"/>
              </a:rPr>
              <a:t>BACKEND CODE:</a:t>
            </a:r>
            <a:endParaRPr sz="2200" b="1">
              <a:solidFill>
                <a:srgbClr val="000000"/>
              </a:solidFill>
              <a:latin typeface="Times"/>
              <a:ea typeface="Times"/>
              <a:cs typeface="Times"/>
              <a:sym typeface="Times"/>
            </a:endParaRPr>
          </a:p>
        </p:txBody>
      </p:sp>
      <p:pic>
        <p:nvPicPr>
          <p:cNvPr id="296" name="Google Shape;296;p21"/>
          <p:cNvPicPr preferRelativeResize="0"/>
          <p:nvPr/>
        </p:nvPicPr>
        <p:blipFill rotWithShape="1">
          <a:blip r:embed="rId3">
            <a:alphaModFix/>
          </a:blip>
          <a:srcRect/>
          <a:stretch/>
        </p:blipFill>
        <p:spPr>
          <a:xfrm>
            <a:off x="2380300" y="1176450"/>
            <a:ext cx="4901025" cy="548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4"/>
          <p:cNvSpPr txBox="1">
            <a:spLocks noGrp="1"/>
          </p:cNvSpPr>
          <p:nvPr>
            <p:ph type="title"/>
          </p:nvPr>
        </p:nvSpPr>
        <p:spPr>
          <a:xfrm>
            <a:off x="1235283" y="262863"/>
            <a:ext cx="74982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sz="2200" b="1">
                <a:solidFill>
                  <a:srgbClr val="000000"/>
                </a:solidFill>
                <a:latin typeface="Times"/>
                <a:ea typeface="Times"/>
                <a:cs typeface="Times"/>
                <a:sym typeface="Times"/>
              </a:rPr>
              <a:t>FRONTEND CODE:</a:t>
            </a:r>
            <a:endParaRPr sz="2200" b="1">
              <a:solidFill>
                <a:srgbClr val="000000"/>
              </a:solidFill>
              <a:latin typeface="Times"/>
              <a:ea typeface="Times"/>
              <a:cs typeface="Times"/>
              <a:sym typeface="Times"/>
            </a:endParaRPr>
          </a:p>
        </p:txBody>
      </p:sp>
      <p:pic>
        <p:nvPicPr>
          <p:cNvPr id="313" name="Google Shape;313;p24"/>
          <p:cNvPicPr preferRelativeResize="0"/>
          <p:nvPr/>
        </p:nvPicPr>
        <p:blipFill rotWithShape="1">
          <a:blip r:embed="rId3">
            <a:alphaModFix/>
          </a:blip>
          <a:srcRect/>
          <a:stretch/>
        </p:blipFill>
        <p:spPr>
          <a:xfrm>
            <a:off x="2777375" y="1350154"/>
            <a:ext cx="3829713" cy="5123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7"/>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62214"/>
              </a:buClr>
              <a:buSzPts val="4300"/>
              <a:buFont typeface="Gill Sans"/>
              <a:buNone/>
            </a:pPr>
            <a:r>
              <a:rPr lang="en-US" sz="2200" b="1" dirty="0">
                <a:solidFill>
                  <a:srgbClr val="000000"/>
                </a:solidFill>
                <a:latin typeface="Times"/>
                <a:ea typeface="Times"/>
                <a:cs typeface="Times"/>
                <a:sym typeface="Times"/>
              </a:rPr>
              <a:t>SCREENSHOTS</a:t>
            </a:r>
            <a:endParaRPr sz="2200" b="1" dirty="0">
              <a:solidFill>
                <a:srgbClr val="000000"/>
              </a:solidFill>
              <a:latin typeface="Times"/>
              <a:ea typeface="Times"/>
              <a:cs typeface="Times"/>
              <a:sym typeface="Times"/>
            </a:endParaRPr>
          </a:p>
        </p:txBody>
      </p:sp>
      <p:pic>
        <p:nvPicPr>
          <p:cNvPr id="329" name="Google Shape;329;p27"/>
          <p:cNvPicPr preferRelativeResize="0">
            <a:picLocks noGrp="1"/>
          </p:cNvPicPr>
          <p:nvPr>
            <p:ph type="body" idx="1"/>
          </p:nvPr>
        </p:nvPicPr>
        <p:blipFill rotWithShape="1">
          <a:blip r:embed="rId3">
            <a:alphaModFix/>
          </a:blip>
          <a:srcRect/>
          <a:stretch/>
        </p:blipFill>
        <p:spPr>
          <a:xfrm>
            <a:off x="1435100" y="1849737"/>
            <a:ext cx="7499350" cy="3996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8"/>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62214"/>
              </a:buClr>
              <a:buSzPts val="4300"/>
              <a:buFont typeface="Gill Sans"/>
              <a:buNone/>
            </a:pPr>
            <a:r>
              <a:rPr lang="en-US" sz="2200" b="1">
                <a:solidFill>
                  <a:srgbClr val="000000"/>
                </a:solidFill>
                <a:latin typeface="Times"/>
                <a:ea typeface="Times"/>
                <a:cs typeface="Times"/>
                <a:sym typeface="Times"/>
              </a:rPr>
              <a:t>Screenshot 1</a:t>
            </a:r>
            <a:endParaRPr sz="2200" b="1">
              <a:solidFill>
                <a:srgbClr val="000000"/>
              </a:solidFill>
              <a:latin typeface="Times"/>
              <a:ea typeface="Times"/>
              <a:cs typeface="Times"/>
              <a:sym typeface="Times"/>
            </a:endParaRPr>
          </a:p>
        </p:txBody>
      </p:sp>
      <p:pic>
        <p:nvPicPr>
          <p:cNvPr id="335" name="Google Shape;335;p28"/>
          <p:cNvPicPr preferRelativeResize="0">
            <a:picLocks noGrp="1"/>
          </p:cNvPicPr>
          <p:nvPr>
            <p:ph type="body" idx="1"/>
          </p:nvPr>
        </p:nvPicPr>
        <p:blipFill rotWithShape="1">
          <a:blip r:embed="rId3">
            <a:alphaModFix/>
          </a:blip>
          <a:srcRect/>
          <a:stretch/>
        </p:blipFill>
        <p:spPr>
          <a:xfrm>
            <a:off x="1435100" y="1849737"/>
            <a:ext cx="7499350" cy="3996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9"/>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62214"/>
              </a:buClr>
              <a:buSzPts val="4300"/>
              <a:buFont typeface="Gill Sans"/>
              <a:buNone/>
            </a:pPr>
            <a:r>
              <a:rPr lang="en-US" sz="2200" b="1">
                <a:solidFill>
                  <a:schemeClr val="dk1"/>
                </a:solidFill>
                <a:latin typeface="Times"/>
                <a:ea typeface="Times"/>
                <a:cs typeface="Times"/>
                <a:sym typeface="Times"/>
              </a:rPr>
              <a:t>Screenshot 2</a:t>
            </a:r>
            <a:endParaRPr b="1"/>
          </a:p>
        </p:txBody>
      </p:sp>
      <p:pic>
        <p:nvPicPr>
          <p:cNvPr id="341" name="Google Shape;341;p29"/>
          <p:cNvPicPr preferRelativeResize="0">
            <a:picLocks noGrp="1"/>
          </p:cNvPicPr>
          <p:nvPr>
            <p:ph type="body" idx="1"/>
          </p:nvPr>
        </p:nvPicPr>
        <p:blipFill rotWithShape="1">
          <a:blip r:embed="rId3">
            <a:alphaModFix/>
          </a:blip>
          <a:srcRect/>
          <a:stretch/>
        </p:blipFill>
        <p:spPr>
          <a:xfrm>
            <a:off x="1435100" y="1849737"/>
            <a:ext cx="7499350" cy="3996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0"/>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62214"/>
              </a:buClr>
              <a:buSzPts val="4300"/>
              <a:buFont typeface="Gill Sans"/>
              <a:buNone/>
            </a:pPr>
            <a:r>
              <a:rPr lang="en-US" sz="2200" b="1">
                <a:solidFill>
                  <a:schemeClr val="dk1"/>
                </a:solidFill>
                <a:latin typeface="Times"/>
                <a:ea typeface="Times"/>
                <a:cs typeface="Times"/>
                <a:sym typeface="Times"/>
              </a:rPr>
              <a:t>Screenshot 3</a:t>
            </a:r>
            <a:endParaRPr b="1"/>
          </a:p>
        </p:txBody>
      </p:sp>
      <p:pic>
        <p:nvPicPr>
          <p:cNvPr id="347" name="Google Shape;347;p30"/>
          <p:cNvPicPr preferRelativeResize="0">
            <a:picLocks noGrp="1"/>
          </p:cNvPicPr>
          <p:nvPr>
            <p:ph type="body" idx="1"/>
          </p:nvPr>
        </p:nvPicPr>
        <p:blipFill rotWithShape="1">
          <a:blip r:embed="rId3">
            <a:alphaModFix/>
          </a:blip>
          <a:srcRect/>
          <a:stretch/>
        </p:blipFill>
        <p:spPr>
          <a:xfrm>
            <a:off x="1435100" y="1849737"/>
            <a:ext cx="7499350" cy="3996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62214"/>
              </a:buClr>
              <a:buSzPts val="4300"/>
              <a:buFont typeface="Gill Sans"/>
              <a:buNone/>
            </a:pPr>
            <a:r>
              <a:rPr lang="en-US" sz="2200" b="1">
                <a:solidFill>
                  <a:schemeClr val="dk1"/>
                </a:solidFill>
                <a:latin typeface="Times"/>
                <a:ea typeface="Times"/>
                <a:cs typeface="Times"/>
                <a:sym typeface="Times"/>
              </a:rPr>
              <a:t>Screenshot 4</a:t>
            </a:r>
            <a:endParaRPr b="1"/>
          </a:p>
        </p:txBody>
      </p:sp>
      <p:pic>
        <p:nvPicPr>
          <p:cNvPr id="353" name="Google Shape;353;p31"/>
          <p:cNvPicPr preferRelativeResize="0">
            <a:picLocks noGrp="1"/>
          </p:cNvPicPr>
          <p:nvPr>
            <p:ph type="body" idx="1"/>
          </p:nvPr>
        </p:nvPicPr>
        <p:blipFill rotWithShape="1">
          <a:blip r:embed="rId3">
            <a:alphaModFix/>
          </a:blip>
          <a:srcRect/>
          <a:stretch/>
        </p:blipFill>
        <p:spPr>
          <a:xfrm>
            <a:off x="1435100" y="1849737"/>
            <a:ext cx="7499350" cy="3996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2"/>
          <p:cNvSpPr txBox="1">
            <a:spLocks noGrp="1"/>
          </p:cNvSpPr>
          <p:nvPr>
            <p:ph type="title"/>
          </p:nvPr>
        </p:nvSpPr>
        <p:spPr>
          <a:xfrm>
            <a:off x="1043025" y="56900"/>
            <a:ext cx="8100900" cy="123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2200" b="1">
                <a:solidFill>
                  <a:srgbClr val="000000"/>
                </a:solidFill>
                <a:latin typeface="Times"/>
                <a:ea typeface="Times"/>
                <a:cs typeface="Times"/>
                <a:sym typeface="Times"/>
              </a:rPr>
              <a:t>TESTING</a:t>
            </a:r>
            <a:endParaRPr sz="2200" b="1">
              <a:solidFill>
                <a:srgbClr val="000000"/>
              </a:solidFill>
              <a:latin typeface="Times"/>
              <a:ea typeface="Times"/>
              <a:cs typeface="Times"/>
              <a:sym typeface="Times"/>
            </a:endParaRPr>
          </a:p>
        </p:txBody>
      </p:sp>
      <p:sp>
        <p:nvSpPr>
          <p:cNvPr id="359" name="Google Shape;359;p32"/>
          <p:cNvSpPr txBox="1">
            <a:spLocks noGrp="1"/>
          </p:cNvSpPr>
          <p:nvPr>
            <p:ph type="body" idx="1"/>
          </p:nvPr>
        </p:nvSpPr>
        <p:spPr>
          <a:xfrm>
            <a:off x="1101950" y="1406300"/>
            <a:ext cx="7812600" cy="48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000" b="1">
                <a:latin typeface="Times New Roman"/>
                <a:ea typeface="Times New Roman"/>
                <a:cs typeface="Times New Roman"/>
                <a:sym typeface="Times New Roman"/>
              </a:rPr>
              <a:t>8.3Types of Tests Performed</a:t>
            </a:r>
            <a:endParaRPr sz="20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400" b="1">
                <a:latin typeface="Times New Roman"/>
                <a:ea typeface="Times New Roman"/>
                <a:cs typeface="Times New Roman"/>
                <a:sym typeface="Times New Roman"/>
              </a:rPr>
              <a:t> </a:t>
            </a:r>
            <a:endParaRPr sz="14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800" b="1">
                <a:latin typeface="Times New Roman"/>
                <a:ea typeface="Times New Roman"/>
                <a:cs typeface="Times New Roman"/>
                <a:sym typeface="Times New Roman"/>
              </a:rPr>
              <a:t>8.3.1 Unit testing</a:t>
            </a:r>
            <a:endParaRPr sz="1800" b="1">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        	Unit testing involves the design of test cases that validate that the internal program logic is functioning properly, and that program input produce valid outputs. All decision branches and internal code flow should be validated. It is the testing of individual software units of the application .it is done after the completion of an individual unit before integration. This is a structural testing, that relies on knowledge of its construction and is invasive. Unit tests perform basic tests at component level and test a specific business process, application, and/or system configuration. Unit tests ensure that each unique path of a business process performs accurately to the documented specifications and contains clearly defined inputs and expected results.</a:t>
            </a:r>
            <a:r>
              <a:rPr lang="en-US" sz="1200">
                <a:latin typeface="Times New Roman"/>
                <a:ea typeface="Times New Roman"/>
                <a:cs typeface="Times New Roman"/>
                <a:sym typeface="Times New Roman"/>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be7fee8623_0_0"/>
          <p:cNvSpPr txBox="1">
            <a:spLocks noGrp="1"/>
          </p:cNvSpPr>
          <p:nvPr>
            <p:ph type="body" idx="1"/>
          </p:nvPr>
        </p:nvSpPr>
        <p:spPr>
          <a:xfrm>
            <a:off x="1101950" y="1235375"/>
            <a:ext cx="7824300" cy="48006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sz="1100" b="1">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800" b="1">
                <a:latin typeface="Times New Roman"/>
                <a:ea typeface="Times New Roman"/>
                <a:cs typeface="Times New Roman"/>
                <a:sym typeface="Times New Roman"/>
              </a:rPr>
              <a:t>8.3.2 Functional test</a:t>
            </a:r>
            <a:endParaRPr sz="1800" b="1">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Functional tests provide systematic demonstrations that functions tested are available as specified by the business and technical requirements, system documentation, and user manuals.</a:t>
            </a:r>
            <a:endParaRPr sz="16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Functional testing is centered on the following items:</a:t>
            </a:r>
            <a:endParaRPr sz="16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Valid Input           	:  identified classes of valid input must be accepted.</a:t>
            </a:r>
            <a:endParaRPr sz="16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Invalid Input         	: identified classes of invalid input must be rejected.</a:t>
            </a:r>
            <a:endParaRPr sz="16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Functions              	: identified functions must be exercised.</a:t>
            </a:r>
            <a:endParaRPr sz="16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Output       	          : identified classes of application outputs must be exercised.</a:t>
            </a:r>
            <a:endParaRPr sz="16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600">
                <a:latin typeface="Times New Roman"/>
                <a:ea typeface="Times New Roman"/>
                <a:cs typeface="Times New Roman"/>
                <a:sym typeface="Times New Roman"/>
              </a:rPr>
              <a:t>Systems/Procedures  : interfacing systems or procedures must be invoked.</a:t>
            </a:r>
            <a:endParaRPr sz="16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6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400"/>
              <a:buFont typeface="Arial"/>
              <a:buNone/>
            </a:pPr>
            <a:r>
              <a:rPr lang="en-US" sz="1800" b="1">
                <a:latin typeface="Times New Roman"/>
                <a:ea typeface="Times New Roman"/>
                <a:cs typeface="Times New Roman"/>
                <a:sym typeface="Times New Roman"/>
              </a:rPr>
              <a:t>8.3.3 System Test</a:t>
            </a:r>
            <a:endParaRPr sz="1800" b="1">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200"/>
              <a:buFont typeface="Arial"/>
              <a:buNone/>
            </a:pPr>
            <a:r>
              <a:rPr lang="en-US" sz="1600">
                <a:latin typeface="Times New Roman"/>
                <a:ea typeface="Times New Roman"/>
                <a:cs typeface="Times New Roman"/>
                <a:sym typeface="Times New Roman"/>
              </a:rPr>
              <a:t>        	System testing ensures that the entire integrated software system meets requirements. It tests a configuration to ensure known and predictable results. An example of system testing is the configuration oriented system integration test. System testing is based on process descriptions and flows, emphasizing pre-driven process links and integration points.</a:t>
            </a:r>
            <a:endParaRPr sz="1600">
              <a:latin typeface="Times New Roman"/>
              <a:ea typeface="Times New Roman"/>
              <a:cs typeface="Times New Roman"/>
              <a:sym typeface="Times New Roman"/>
            </a:endParaRPr>
          </a:p>
          <a:p>
            <a:pPr marL="0" lvl="0" indent="0" algn="l" rtl="0">
              <a:spcBef>
                <a:spcPts val="600"/>
              </a:spcBef>
              <a:spcAft>
                <a:spcPts val="0"/>
              </a:spcAft>
              <a:buNone/>
            </a:pPr>
            <a:endParaRPr/>
          </a:p>
        </p:txBody>
      </p:sp>
      <p:sp>
        <p:nvSpPr>
          <p:cNvPr id="365" name="Google Shape;365;gbe7fee8623_0_0"/>
          <p:cNvSpPr txBox="1">
            <a:spLocks noGrp="1"/>
          </p:cNvSpPr>
          <p:nvPr>
            <p:ph type="title"/>
          </p:nvPr>
        </p:nvSpPr>
        <p:spPr>
          <a:xfrm>
            <a:off x="1043100" y="74375"/>
            <a:ext cx="8100900" cy="123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2200" b="1">
                <a:solidFill>
                  <a:srgbClr val="000000"/>
                </a:solidFill>
                <a:latin typeface="Times"/>
                <a:ea typeface="Times"/>
                <a:cs typeface="Times"/>
                <a:sym typeface="Times"/>
              </a:rPr>
              <a:t>TESTING</a:t>
            </a:r>
            <a:endParaRPr sz="2200" b="1">
              <a:solidFill>
                <a:srgbClr val="000000"/>
              </a:solidFill>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be7fee8623_1_0"/>
          <p:cNvSpPr/>
          <p:nvPr/>
        </p:nvSpPr>
        <p:spPr>
          <a:xfrm>
            <a:off x="1137300" y="486600"/>
            <a:ext cx="7847700" cy="4531200"/>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chemeClr val="dk1"/>
              </a:buClr>
              <a:buSzPts val="1800"/>
              <a:buFont typeface="Times New Roman"/>
              <a:buNone/>
            </a:pPr>
            <a:r>
              <a:rPr lang="en-US" sz="2200" b="1">
                <a:solidFill>
                  <a:schemeClr val="dk1"/>
                </a:solidFill>
                <a:latin typeface="Times New Roman"/>
                <a:ea typeface="Times New Roman"/>
                <a:cs typeface="Times New Roman"/>
                <a:sym typeface="Times New Roman"/>
              </a:rPr>
              <a:t>ABSTRACT</a:t>
            </a:r>
            <a:endParaRPr sz="18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400"/>
              <a:buFont typeface="Gill Sans"/>
              <a:buNone/>
            </a:pPr>
            <a:endParaRPr sz="1400" b="0" i="0" u="none" strike="noStrike" cap="none">
              <a:solidFill>
                <a:schemeClr val="dk1"/>
              </a:solidFill>
              <a:latin typeface="Times New Roman"/>
              <a:ea typeface="Times New Roman"/>
              <a:cs typeface="Times New Roman"/>
              <a:sym typeface="Times New Roman"/>
            </a:endParaRPr>
          </a:p>
          <a:p>
            <a:pPr marL="0" lvl="0" indent="0" algn="just" rtl="0">
              <a:lnSpc>
                <a:spcPct val="115000"/>
              </a:lnSpc>
              <a:spcBef>
                <a:spcPts val="10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Millions of private images are generated in various digital devices every day. The consequent massive computational workload makes people turn to cloud computing platforms for their economical computation resources. Meanwhile, the privacy concerns over the sensitive information contained in outsourced image data arise in public. In fact, once uploaded to cloud, the security and privacy of the image content can only presume upon the reliability of the cloud service providers. Lack of assuring security and privacy guarantees becomes the main barrier to further deployment of cloud-based image processing systems. This project studies the design targets and technical challenges lie in constructing cloud-based privacy-preserving image processing system. We explore various image processing tasks, including image feature detection, digital watermarking, content-based image search. The state-of-the-art techniques, including secure multiparty computation, and homomorphic encryption are investigated. A detailed taxonomy of the problem statement and the corresponding solutions is provided.</a:t>
            </a:r>
            <a:endParaRPr sz="16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3"/>
          <p:cNvSpPr txBox="1"/>
          <p:nvPr/>
        </p:nvSpPr>
        <p:spPr>
          <a:xfrm>
            <a:off x="1125500" y="1501600"/>
            <a:ext cx="7788900" cy="3617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US" sz="1800" b="1" i="0" u="none" strike="noStrike" cap="none">
                <a:solidFill>
                  <a:schemeClr val="dk1"/>
                </a:solidFill>
                <a:latin typeface="Times New Roman"/>
                <a:ea typeface="Times New Roman"/>
                <a:cs typeface="Times New Roman"/>
                <a:sym typeface="Times New Roman"/>
              </a:rPr>
              <a:t>8.3.4 Performance Test</a:t>
            </a:r>
            <a:endParaRPr sz="1800" b="1" i="0" u="none" strike="noStrike" cap="none">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1200"/>
              <a:buFont typeface="Arial"/>
              <a:buNone/>
            </a:pPr>
            <a:r>
              <a:rPr lang="en-US" sz="1600" b="1"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Times New Roman"/>
                <a:ea typeface="Times New Roman"/>
                <a:cs typeface="Times New Roman"/>
                <a:sym typeface="Times New Roman"/>
              </a:rPr>
              <a:t>The Performance test ensures that the output be produced within the time limits,and the time taken by the system for compiling, giving response to the users and request being send to the system for to retrieve the results.</a:t>
            </a:r>
            <a:endParaRPr sz="1600" b="0" i="0" u="none" strike="noStrike" cap="none">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1200"/>
              <a:buFont typeface="Arial"/>
              <a:buNone/>
            </a:pPr>
            <a:r>
              <a:rPr lang="en-US" sz="1600" b="0" i="0" u="none" strike="noStrike" cap="none">
                <a:solidFill>
                  <a:schemeClr val="dk1"/>
                </a:solidFill>
                <a:latin typeface="Times New Roman"/>
                <a:ea typeface="Times New Roman"/>
                <a:cs typeface="Times New Roman"/>
                <a:sym typeface="Times New Roman"/>
              </a:rPr>
              <a:t> </a:t>
            </a:r>
            <a:endParaRPr sz="1600" b="0" i="0" u="none" strike="noStrike" cap="none">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1400"/>
              <a:buFont typeface="Arial"/>
              <a:buNone/>
            </a:pPr>
            <a:r>
              <a:rPr lang="en-US" sz="1800" b="1" i="0" u="none" strike="noStrike" cap="none">
                <a:solidFill>
                  <a:schemeClr val="dk1"/>
                </a:solidFill>
                <a:latin typeface="Times New Roman"/>
                <a:ea typeface="Times New Roman"/>
                <a:cs typeface="Times New Roman"/>
                <a:sym typeface="Times New Roman"/>
              </a:rPr>
              <a:t>8.3.5 Integration Testing</a:t>
            </a:r>
            <a:endParaRPr sz="1800" b="1" i="0" u="none" strike="noStrike" cap="none">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1200"/>
              <a:buFont typeface="Arial"/>
              <a:buNone/>
            </a:pPr>
            <a:r>
              <a:rPr lang="en-US" sz="1600" b="0" i="0" u="none" strike="noStrike" cap="none">
                <a:solidFill>
                  <a:schemeClr val="dk1"/>
                </a:solidFill>
                <a:latin typeface="Times New Roman"/>
                <a:ea typeface="Times New Roman"/>
                <a:cs typeface="Times New Roman"/>
                <a:sym typeface="Times New Roman"/>
              </a:rPr>
              <a:t>        	Software integration testing is the incremental integration testing of two or more integrated software components on a single platform to produce failures caused by interface defects.</a:t>
            </a:r>
            <a:endParaRPr sz="1600" b="0" i="0" u="none" strike="noStrike" cap="none">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1200"/>
              <a:buFont typeface="Arial"/>
              <a:buNone/>
            </a:pPr>
            <a:r>
              <a:rPr lang="en-US" sz="1600" b="0" i="0" u="none" strike="noStrike" cap="none">
                <a:solidFill>
                  <a:schemeClr val="dk1"/>
                </a:solidFill>
                <a:latin typeface="Times New Roman"/>
                <a:ea typeface="Times New Roman"/>
                <a:cs typeface="Times New Roman"/>
                <a:sym typeface="Times New Roman"/>
              </a:rPr>
              <a:t>        	The task of the integration test is to check that components or software applications, e.g. components in a software system or – one step up – software applications at the company level – interact without error.</a:t>
            </a:r>
            <a:endParaRPr sz="1600" b="0" i="0" u="none" strike="noStrike" cap="none">
              <a:solidFill>
                <a:schemeClr val="dk1"/>
              </a:solidFill>
              <a:latin typeface="Times New Roman"/>
              <a:ea typeface="Times New Roman"/>
              <a:cs typeface="Times New Roman"/>
              <a:sym typeface="Times New Roman"/>
            </a:endParaRPr>
          </a:p>
        </p:txBody>
      </p:sp>
      <p:sp>
        <p:nvSpPr>
          <p:cNvPr id="371" name="Google Shape;371;p33"/>
          <p:cNvSpPr txBox="1">
            <a:spLocks noGrp="1"/>
          </p:cNvSpPr>
          <p:nvPr>
            <p:ph type="title"/>
          </p:nvPr>
        </p:nvSpPr>
        <p:spPr>
          <a:xfrm>
            <a:off x="1043025" y="56900"/>
            <a:ext cx="8100900" cy="123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2200" b="1">
                <a:solidFill>
                  <a:srgbClr val="000000"/>
                </a:solidFill>
                <a:latin typeface="Times"/>
                <a:ea typeface="Times"/>
                <a:cs typeface="Times"/>
                <a:sym typeface="Times"/>
              </a:rPr>
              <a:t>TESTING</a:t>
            </a:r>
            <a:endParaRPr sz="2200" b="1">
              <a:solidFill>
                <a:srgbClr val="000000"/>
              </a:solidFill>
              <a:latin typeface="Times"/>
              <a:ea typeface="Times"/>
              <a:cs typeface="Times"/>
              <a:sym typeface="Time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aphicFrame>
        <p:nvGraphicFramePr>
          <p:cNvPr id="376" name="Google Shape;376;p34"/>
          <p:cNvGraphicFramePr/>
          <p:nvPr/>
        </p:nvGraphicFramePr>
        <p:xfrm>
          <a:off x="1191803" y="1396999"/>
          <a:ext cx="7717250" cy="3761730"/>
        </p:xfrm>
        <a:graphic>
          <a:graphicData uri="http://schemas.openxmlformats.org/drawingml/2006/table">
            <a:tbl>
              <a:tblPr firstRow="1" bandRow="1">
                <a:noFill/>
                <a:tableStyleId>{890A1C73-2970-4A00-82B8-39142286284F}</a:tableStyleId>
              </a:tblPr>
              <a:tblGrid>
                <a:gridCol w="1543450">
                  <a:extLst>
                    <a:ext uri="{9D8B030D-6E8A-4147-A177-3AD203B41FA5}">
                      <a16:colId xmlns:a16="http://schemas.microsoft.com/office/drawing/2014/main" val="20000"/>
                    </a:ext>
                  </a:extLst>
                </a:gridCol>
                <a:gridCol w="1543450">
                  <a:extLst>
                    <a:ext uri="{9D8B030D-6E8A-4147-A177-3AD203B41FA5}">
                      <a16:colId xmlns:a16="http://schemas.microsoft.com/office/drawing/2014/main" val="20001"/>
                    </a:ext>
                  </a:extLst>
                </a:gridCol>
                <a:gridCol w="1543450">
                  <a:extLst>
                    <a:ext uri="{9D8B030D-6E8A-4147-A177-3AD203B41FA5}">
                      <a16:colId xmlns:a16="http://schemas.microsoft.com/office/drawing/2014/main" val="20002"/>
                    </a:ext>
                  </a:extLst>
                </a:gridCol>
                <a:gridCol w="1543450">
                  <a:extLst>
                    <a:ext uri="{9D8B030D-6E8A-4147-A177-3AD203B41FA5}">
                      <a16:colId xmlns:a16="http://schemas.microsoft.com/office/drawing/2014/main" val="20003"/>
                    </a:ext>
                  </a:extLst>
                </a:gridCol>
                <a:gridCol w="1543450">
                  <a:extLst>
                    <a:ext uri="{9D8B030D-6E8A-4147-A177-3AD203B41FA5}">
                      <a16:colId xmlns:a16="http://schemas.microsoft.com/office/drawing/2014/main" val="20004"/>
                    </a:ext>
                  </a:extLst>
                </a:gridCol>
              </a:tblGrid>
              <a:tr h="1018500">
                <a:tc>
                  <a:txBody>
                    <a:bodyPr/>
                    <a:lstStyle/>
                    <a:p>
                      <a:pPr marL="0" marR="0" lvl="0" indent="0" algn="l" rtl="0">
                        <a:lnSpc>
                          <a:spcPct val="100000"/>
                        </a:lnSpc>
                        <a:spcBef>
                          <a:spcPts val="0"/>
                        </a:spcBef>
                        <a:spcAft>
                          <a:spcPts val="0"/>
                        </a:spcAft>
                        <a:buNone/>
                      </a:pPr>
                      <a:r>
                        <a:rPr lang="en-US" sz="1400" u="none" strike="noStrike" cap="none"/>
                        <a:t>Test Scenarios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Test Steps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Test Data</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Expected Results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Success/Failure</a:t>
                      </a:r>
                      <a:endParaRPr/>
                    </a:p>
                  </a:txBody>
                  <a:tcPr marL="91450" marR="91450" marT="45725" marB="45725"/>
                </a:tc>
                <a:extLst>
                  <a:ext uri="{0D108BD9-81ED-4DB2-BD59-A6C34878D82A}">
                    <a16:rowId xmlns:a16="http://schemas.microsoft.com/office/drawing/2014/main" val="10000"/>
                  </a:ext>
                </a:extLst>
              </a:tr>
              <a:tr h="1798325">
                <a:tc>
                  <a:txBody>
                    <a:bodyPr/>
                    <a:lstStyle/>
                    <a:p>
                      <a:pPr marL="0" marR="0" lvl="0" indent="0" algn="l" rtl="0">
                        <a:lnSpc>
                          <a:spcPct val="100000"/>
                        </a:lnSpc>
                        <a:spcBef>
                          <a:spcPts val="0"/>
                        </a:spcBef>
                        <a:spcAft>
                          <a:spcPts val="0"/>
                        </a:spcAft>
                        <a:buNone/>
                      </a:pPr>
                      <a:r>
                        <a:rPr lang="en-US" sz="1400" u="none" strike="noStrike" cap="none">
                          <a:solidFill>
                            <a:srgbClr val="0C0C0C"/>
                          </a:solidFill>
                        </a:rPr>
                        <a:t>Check user registration with valid data</a:t>
                      </a:r>
                      <a:endParaRPr/>
                    </a:p>
                  </a:txBody>
                  <a:tcPr marL="91450" marR="91450" marT="45725" marB="45725"/>
                </a:tc>
                <a:tc>
                  <a:txBody>
                    <a:bodyPr/>
                    <a:lstStyle/>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Enter username</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Enter Email</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Phone no.</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Gender</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Password</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Confirm password</a:t>
                      </a:r>
                      <a:endParaRPr/>
                    </a:p>
                  </a:txBody>
                  <a:tcPr marL="91450" marR="91450" marT="45725" marB="45725"/>
                </a:tc>
                <a:tc>
                  <a:txBody>
                    <a:bodyPr/>
                    <a:lstStyle/>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Anshul</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Anshul123@gmail.com</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9676124490</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Male</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123</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123</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rgbClr val="0C0C0C"/>
                          </a:solidFill>
                        </a:rPr>
                        <a:t>User registration successful</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0C0C0C"/>
                          </a:solidFill>
                        </a:rPr>
                        <a:t>Success</a:t>
                      </a:r>
                      <a:endParaRPr/>
                    </a:p>
                  </a:txBody>
                  <a:tcPr marL="91450" marR="91450" marT="45725" marB="45725"/>
                </a:tc>
                <a:extLst>
                  <a:ext uri="{0D108BD9-81ED-4DB2-BD59-A6C34878D82A}">
                    <a16:rowId xmlns:a16="http://schemas.microsoft.com/office/drawing/2014/main" val="10001"/>
                  </a:ext>
                </a:extLst>
              </a:tr>
              <a:tr h="9449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C0C0C"/>
                          </a:solidFill>
                        </a:rPr>
                        <a:t>Check user registration with invalid data</a:t>
                      </a:r>
                      <a:endParaRP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rgbClr val="0C0C0C"/>
                          </a:solidFill>
                        </a:rPr>
                        <a:t>Invalid Data</a:t>
                      </a:r>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rgbClr val="0C0C0C"/>
                          </a:solidFill>
                        </a:rPr>
                        <a:t>Invalid Data</a:t>
                      </a:r>
                      <a:endParaRPr/>
                    </a:p>
                    <a:p>
                      <a:pPr marL="0" marR="0" lvl="0" indent="0" algn="ctr" rtl="0">
                        <a:lnSpc>
                          <a:spcPct val="100000"/>
                        </a:lnSpc>
                        <a:spcBef>
                          <a:spcPts val="0"/>
                        </a:spcBef>
                        <a:spcAft>
                          <a:spcPts val="0"/>
                        </a:spcAft>
                        <a:buNone/>
                      </a:pPr>
                      <a:endParaRPr sz="1400" u="none" strike="noStrike" cap="none">
                        <a:solidFill>
                          <a:srgbClr val="0C0C0C"/>
                        </a:solidFill>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rgbClr val="0C0C0C"/>
                          </a:solidFill>
                        </a:rPr>
                        <a:t>Registration Failed</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rgbClr val="0C0C0C"/>
                          </a:solidFill>
                        </a:rPr>
                        <a:t>Success</a:t>
                      </a:r>
                      <a:endParaRPr/>
                    </a:p>
                  </a:txBody>
                  <a:tcPr marL="91450" marR="91450" marT="45725" marB="45725"/>
                </a:tc>
                <a:extLst>
                  <a:ext uri="{0D108BD9-81ED-4DB2-BD59-A6C34878D82A}">
                    <a16:rowId xmlns:a16="http://schemas.microsoft.com/office/drawing/2014/main" val="10002"/>
                  </a:ext>
                </a:extLst>
              </a:tr>
            </a:tbl>
          </a:graphicData>
        </a:graphic>
      </p:graphicFrame>
      <p:sp>
        <p:nvSpPr>
          <p:cNvPr id="377" name="Google Shape;377;p34"/>
          <p:cNvSpPr txBox="1"/>
          <p:nvPr/>
        </p:nvSpPr>
        <p:spPr>
          <a:xfrm>
            <a:off x="1191803" y="636998"/>
            <a:ext cx="33330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200" b="1" i="0" u="none" strike="noStrike" cap="none">
                <a:latin typeface="Times"/>
                <a:ea typeface="Times"/>
                <a:cs typeface="Times"/>
                <a:sym typeface="Times"/>
              </a:rPr>
              <a:t>User Registration Test:</a:t>
            </a:r>
            <a:endParaRPr sz="2200" b="1">
              <a:latin typeface="Times"/>
              <a:ea typeface="Times"/>
              <a:cs typeface="Times"/>
              <a:sym typeface="Time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graphicFrame>
        <p:nvGraphicFramePr>
          <p:cNvPr id="382" name="Google Shape;382;p35"/>
          <p:cNvGraphicFramePr/>
          <p:nvPr/>
        </p:nvGraphicFramePr>
        <p:xfrm>
          <a:off x="1191803" y="1283429"/>
          <a:ext cx="7701875" cy="2647505"/>
        </p:xfrm>
        <a:graphic>
          <a:graphicData uri="http://schemas.openxmlformats.org/drawingml/2006/table">
            <a:tbl>
              <a:tblPr firstRow="1" bandRow="1">
                <a:noFill/>
                <a:tableStyleId>{890A1C73-2970-4A00-82B8-39142286284F}</a:tableStyleId>
              </a:tblPr>
              <a:tblGrid>
                <a:gridCol w="1540375">
                  <a:extLst>
                    <a:ext uri="{9D8B030D-6E8A-4147-A177-3AD203B41FA5}">
                      <a16:colId xmlns:a16="http://schemas.microsoft.com/office/drawing/2014/main" val="20000"/>
                    </a:ext>
                  </a:extLst>
                </a:gridCol>
                <a:gridCol w="1540375">
                  <a:extLst>
                    <a:ext uri="{9D8B030D-6E8A-4147-A177-3AD203B41FA5}">
                      <a16:colId xmlns:a16="http://schemas.microsoft.com/office/drawing/2014/main" val="20001"/>
                    </a:ext>
                  </a:extLst>
                </a:gridCol>
                <a:gridCol w="1540375">
                  <a:extLst>
                    <a:ext uri="{9D8B030D-6E8A-4147-A177-3AD203B41FA5}">
                      <a16:colId xmlns:a16="http://schemas.microsoft.com/office/drawing/2014/main" val="20002"/>
                    </a:ext>
                  </a:extLst>
                </a:gridCol>
                <a:gridCol w="1540375">
                  <a:extLst>
                    <a:ext uri="{9D8B030D-6E8A-4147-A177-3AD203B41FA5}">
                      <a16:colId xmlns:a16="http://schemas.microsoft.com/office/drawing/2014/main" val="20003"/>
                    </a:ext>
                  </a:extLst>
                </a:gridCol>
                <a:gridCol w="1540375">
                  <a:extLst>
                    <a:ext uri="{9D8B030D-6E8A-4147-A177-3AD203B41FA5}">
                      <a16:colId xmlns:a16="http://schemas.microsoft.com/office/drawing/2014/main" val="20004"/>
                    </a:ext>
                  </a:extLst>
                </a:gridCol>
              </a:tblGrid>
              <a:tr h="971075">
                <a:tc>
                  <a:txBody>
                    <a:bodyPr/>
                    <a:lstStyle/>
                    <a:p>
                      <a:pPr marL="0" marR="0" lvl="0" indent="0" algn="l" rtl="0">
                        <a:lnSpc>
                          <a:spcPct val="100000"/>
                        </a:lnSpc>
                        <a:spcBef>
                          <a:spcPts val="0"/>
                        </a:spcBef>
                        <a:spcAft>
                          <a:spcPts val="0"/>
                        </a:spcAft>
                        <a:buNone/>
                      </a:pPr>
                      <a:r>
                        <a:rPr lang="en-US" sz="1400" u="none" strike="noStrike" cap="none"/>
                        <a:t>Test Scenarios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Test Steps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Test Data</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Expected Results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Success/Failure</a:t>
                      </a:r>
                      <a:endParaRPr/>
                    </a:p>
                  </a:txBody>
                  <a:tcPr marL="91450" marR="91450" marT="45725" marB="45725"/>
                </a:tc>
                <a:extLst>
                  <a:ext uri="{0D108BD9-81ED-4DB2-BD59-A6C34878D82A}">
                    <a16:rowId xmlns:a16="http://schemas.microsoft.com/office/drawing/2014/main" val="10000"/>
                  </a:ext>
                </a:extLst>
              </a:tr>
              <a:tr h="731525">
                <a:tc>
                  <a:txBody>
                    <a:bodyPr/>
                    <a:lstStyle/>
                    <a:p>
                      <a:pPr marL="0" marR="0" lvl="0" indent="0" algn="l" rtl="0">
                        <a:lnSpc>
                          <a:spcPct val="100000"/>
                        </a:lnSpc>
                        <a:spcBef>
                          <a:spcPts val="0"/>
                        </a:spcBef>
                        <a:spcAft>
                          <a:spcPts val="0"/>
                        </a:spcAft>
                        <a:buNone/>
                      </a:pPr>
                      <a:r>
                        <a:rPr lang="en-US" sz="1400" u="none" strike="noStrike" cap="none">
                          <a:solidFill>
                            <a:srgbClr val="0C0C0C"/>
                          </a:solidFill>
                        </a:rPr>
                        <a:t>Check user Login with valid data</a:t>
                      </a:r>
                      <a:endParaRPr/>
                    </a:p>
                  </a:txBody>
                  <a:tcPr marL="91450" marR="91450" marT="45725" marB="45725"/>
                </a:tc>
                <a:tc>
                  <a:txBody>
                    <a:bodyPr/>
                    <a:lstStyle/>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Enter User</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Enter Password</a:t>
                      </a:r>
                      <a:endParaRPr/>
                    </a:p>
                  </a:txBody>
                  <a:tcPr marL="91450" marR="91450" marT="45725" marB="45725"/>
                </a:tc>
                <a:tc>
                  <a:txBody>
                    <a:bodyPr/>
                    <a:lstStyle/>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Anshul</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123</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rgbClr val="0C0C0C"/>
                          </a:solidFill>
                        </a:rPr>
                        <a:t>User Login successful</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rgbClr val="0C0C0C"/>
                          </a:solidFill>
                        </a:rPr>
                        <a:t>Success</a:t>
                      </a:r>
                      <a:endParaRPr/>
                    </a:p>
                  </a:txBody>
                  <a:tcPr marL="91450" marR="91450" marT="45725" marB="45725"/>
                </a:tc>
                <a:extLst>
                  <a:ext uri="{0D108BD9-81ED-4DB2-BD59-A6C34878D82A}">
                    <a16:rowId xmlns:a16="http://schemas.microsoft.com/office/drawing/2014/main" val="10001"/>
                  </a:ext>
                </a:extLst>
              </a:tr>
              <a:tr h="9449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C0C0C"/>
                          </a:solidFill>
                        </a:rPr>
                        <a:t>Check user Login with invalid data</a:t>
                      </a:r>
                      <a:endParaRP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rgbClr val="0C0C0C"/>
                          </a:solidFill>
                        </a:rPr>
                        <a:t>Invalid Data</a:t>
                      </a:r>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rgbClr val="0C0C0C"/>
                          </a:solidFill>
                        </a:rPr>
                        <a:t>Invalid Data</a:t>
                      </a:r>
                      <a:endParaRPr/>
                    </a:p>
                    <a:p>
                      <a:pPr marL="0" marR="0" lvl="0" indent="0" algn="ctr" rtl="0">
                        <a:lnSpc>
                          <a:spcPct val="100000"/>
                        </a:lnSpc>
                        <a:spcBef>
                          <a:spcPts val="0"/>
                        </a:spcBef>
                        <a:spcAft>
                          <a:spcPts val="0"/>
                        </a:spcAft>
                        <a:buNone/>
                      </a:pPr>
                      <a:endParaRPr sz="1400" u="none" strike="noStrike" cap="none">
                        <a:solidFill>
                          <a:srgbClr val="0C0C0C"/>
                        </a:solidFill>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rgbClr val="0C0C0C"/>
                          </a:solidFill>
                        </a:rPr>
                        <a:t>Login Failed</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rgbClr val="0C0C0C"/>
                          </a:solidFill>
                        </a:rPr>
                        <a:t>Success</a:t>
                      </a:r>
                      <a:endParaRPr/>
                    </a:p>
                  </a:txBody>
                  <a:tcPr marL="91450" marR="91450" marT="45725" marB="45725"/>
                </a:tc>
                <a:extLst>
                  <a:ext uri="{0D108BD9-81ED-4DB2-BD59-A6C34878D82A}">
                    <a16:rowId xmlns:a16="http://schemas.microsoft.com/office/drawing/2014/main" val="10002"/>
                  </a:ext>
                </a:extLst>
              </a:tr>
            </a:tbl>
          </a:graphicData>
        </a:graphic>
      </p:graphicFrame>
      <p:sp>
        <p:nvSpPr>
          <p:cNvPr id="383" name="Google Shape;383;p35"/>
          <p:cNvSpPr txBox="1"/>
          <p:nvPr/>
        </p:nvSpPr>
        <p:spPr>
          <a:xfrm>
            <a:off x="1191803" y="636998"/>
            <a:ext cx="48414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200" b="1" i="0" u="none" strike="noStrike" cap="none">
                <a:latin typeface="Times"/>
                <a:ea typeface="Times"/>
                <a:cs typeface="Times"/>
                <a:sym typeface="Times"/>
              </a:rPr>
              <a:t>User Login and Admin Login Test:</a:t>
            </a:r>
            <a:endParaRPr sz="2200" b="1">
              <a:latin typeface="Times"/>
              <a:ea typeface="Times"/>
              <a:cs typeface="Times"/>
              <a:sym typeface="Times"/>
            </a:endParaRPr>
          </a:p>
        </p:txBody>
      </p:sp>
      <p:graphicFrame>
        <p:nvGraphicFramePr>
          <p:cNvPr id="384" name="Google Shape;384;p35"/>
          <p:cNvGraphicFramePr/>
          <p:nvPr/>
        </p:nvGraphicFramePr>
        <p:xfrm>
          <a:off x="1191803" y="3990668"/>
          <a:ext cx="7701875" cy="2661080"/>
        </p:xfrm>
        <a:graphic>
          <a:graphicData uri="http://schemas.openxmlformats.org/drawingml/2006/table">
            <a:tbl>
              <a:tblPr firstRow="1" bandRow="1">
                <a:noFill/>
                <a:tableStyleId>{890A1C73-2970-4A00-82B8-39142286284F}</a:tableStyleId>
              </a:tblPr>
              <a:tblGrid>
                <a:gridCol w="1540375">
                  <a:extLst>
                    <a:ext uri="{9D8B030D-6E8A-4147-A177-3AD203B41FA5}">
                      <a16:colId xmlns:a16="http://schemas.microsoft.com/office/drawing/2014/main" val="20000"/>
                    </a:ext>
                  </a:extLst>
                </a:gridCol>
                <a:gridCol w="1540375">
                  <a:extLst>
                    <a:ext uri="{9D8B030D-6E8A-4147-A177-3AD203B41FA5}">
                      <a16:colId xmlns:a16="http://schemas.microsoft.com/office/drawing/2014/main" val="20001"/>
                    </a:ext>
                  </a:extLst>
                </a:gridCol>
                <a:gridCol w="1540375">
                  <a:extLst>
                    <a:ext uri="{9D8B030D-6E8A-4147-A177-3AD203B41FA5}">
                      <a16:colId xmlns:a16="http://schemas.microsoft.com/office/drawing/2014/main" val="20002"/>
                    </a:ext>
                  </a:extLst>
                </a:gridCol>
                <a:gridCol w="1540375">
                  <a:extLst>
                    <a:ext uri="{9D8B030D-6E8A-4147-A177-3AD203B41FA5}">
                      <a16:colId xmlns:a16="http://schemas.microsoft.com/office/drawing/2014/main" val="20003"/>
                    </a:ext>
                  </a:extLst>
                </a:gridCol>
                <a:gridCol w="1540375">
                  <a:extLst>
                    <a:ext uri="{9D8B030D-6E8A-4147-A177-3AD203B41FA5}">
                      <a16:colId xmlns:a16="http://schemas.microsoft.com/office/drawing/2014/main" val="20004"/>
                    </a:ext>
                  </a:extLst>
                </a:gridCol>
              </a:tblGrid>
              <a:tr h="984650">
                <a:tc>
                  <a:txBody>
                    <a:bodyPr/>
                    <a:lstStyle/>
                    <a:p>
                      <a:pPr marL="0" marR="0" lvl="0" indent="0" algn="l" rtl="0">
                        <a:lnSpc>
                          <a:spcPct val="100000"/>
                        </a:lnSpc>
                        <a:spcBef>
                          <a:spcPts val="0"/>
                        </a:spcBef>
                        <a:spcAft>
                          <a:spcPts val="0"/>
                        </a:spcAft>
                        <a:buNone/>
                      </a:pPr>
                      <a:r>
                        <a:rPr lang="en-US" sz="1400" u="none" strike="noStrike" cap="none"/>
                        <a:t>Test Scenarios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Test Steps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Test Data</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Expected Results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Success/Failure</a:t>
                      </a:r>
                      <a:endParaRPr/>
                    </a:p>
                  </a:txBody>
                  <a:tcPr marL="91450" marR="91450" marT="45725" marB="45725"/>
                </a:tc>
                <a:extLst>
                  <a:ext uri="{0D108BD9-81ED-4DB2-BD59-A6C34878D82A}">
                    <a16:rowId xmlns:a16="http://schemas.microsoft.com/office/drawing/2014/main" val="10000"/>
                  </a:ext>
                </a:extLst>
              </a:tr>
              <a:tr h="731525">
                <a:tc>
                  <a:txBody>
                    <a:bodyPr/>
                    <a:lstStyle/>
                    <a:p>
                      <a:pPr marL="0" marR="0" lvl="0" indent="0" algn="l" rtl="0">
                        <a:lnSpc>
                          <a:spcPct val="100000"/>
                        </a:lnSpc>
                        <a:spcBef>
                          <a:spcPts val="0"/>
                        </a:spcBef>
                        <a:spcAft>
                          <a:spcPts val="0"/>
                        </a:spcAft>
                        <a:buNone/>
                      </a:pPr>
                      <a:r>
                        <a:rPr lang="en-US" sz="1400" u="none" strike="noStrike" cap="none">
                          <a:solidFill>
                            <a:srgbClr val="0C0C0C"/>
                          </a:solidFill>
                        </a:rPr>
                        <a:t>Check Admin Login with valid data</a:t>
                      </a:r>
                      <a:endParaRPr/>
                    </a:p>
                  </a:txBody>
                  <a:tcPr marL="91450" marR="91450" marT="45725" marB="45725"/>
                </a:tc>
                <a:tc>
                  <a:txBody>
                    <a:bodyPr/>
                    <a:lstStyle/>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Enter User</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Enter Password</a:t>
                      </a:r>
                      <a:endParaRPr/>
                    </a:p>
                  </a:txBody>
                  <a:tcPr marL="91450" marR="91450" marT="45725" marB="45725"/>
                </a:tc>
                <a:tc>
                  <a:txBody>
                    <a:bodyPr/>
                    <a:lstStyle/>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Admin</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u="none" strike="noStrike" cap="none">
                          <a:solidFill>
                            <a:srgbClr val="0C0C0C"/>
                          </a:solidFill>
                        </a:rPr>
                        <a:t>admin</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rgbClr val="0C0C0C"/>
                          </a:solidFill>
                        </a:rPr>
                        <a:t>Admin Login successful</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rgbClr val="0C0C0C"/>
                          </a:solidFill>
                        </a:rPr>
                        <a:t>Success</a:t>
                      </a:r>
                      <a:endParaRPr/>
                    </a:p>
                  </a:txBody>
                  <a:tcPr marL="91450" marR="91450" marT="45725" marB="45725"/>
                </a:tc>
                <a:extLst>
                  <a:ext uri="{0D108BD9-81ED-4DB2-BD59-A6C34878D82A}">
                    <a16:rowId xmlns:a16="http://schemas.microsoft.com/office/drawing/2014/main" val="10001"/>
                  </a:ext>
                </a:extLst>
              </a:tr>
              <a:tr h="9449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C0C0C"/>
                          </a:solidFill>
                        </a:rPr>
                        <a:t>Check Admin Login with invalid data</a:t>
                      </a:r>
                      <a:endParaRP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rgbClr val="0C0C0C"/>
                          </a:solidFill>
                        </a:rPr>
                        <a:t>Invalid Data</a:t>
                      </a:r>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rgbClr val="0C0C0C"/>
                          </a:solidFill>
                        </a:rPr>
                        <a:t>Invalid Data</a:t>
                      </a:r>
                      <a:endParaRPr/>
                    </a:p>
                    <a:p>
                      <a:pPr marL="0" marR="0" lvl="0" indent="0" algn="ctr" rtl="0">
                        <a:lnSpc>
                          <a:spcPct val="100000"/>
                        </a:lnSpc>
                        <a:spcBef>
                          <a:spcPts val="0"/>
                        </a:spcBef>
                        <a:spcAft>
                          <a:spcPts val="0"/>
                        </a:spcAft>
                        <a:buNone/>
                      </a:pPr>
                      <a:endParaRPr sz="1400" u="none" strike="noStrike" cap="none">
                        <a:solidFill>
                          <a:srgbClr val="0C0C0C"/>
                        </a:solidFill>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rgbClr val="0C0C0C"/>
                          </a:solidFill>
                        </a:rPr>
                        <a:t>Login Failed</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rgbClr val="0C0C0C"/>
                          </a:solidFill>
                        </a:rPr>
                        <a:t>Success</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p:nvPr/>
        </p:nvSpPr>
        <p:spPr>
          <a:xfrm>
            <a:off x="1031450" y="658950"/>
            <a:ext cx="7859400" cy="5540100"/>
          </a:xfrm>
          <a:prstGeom prst="rect">
            <a:avLst/>
          </a:prstGeom>
          <a:noFill/>
          <a:ln>
            <a:noFill/>
          </a:ln>
        </p:spPr>
        <p:txBody>
          <a:bodyPr spcFirstLastPara="1" wrap="square" lIns="91425" tIns="45700" rIns="91425" bIns="45700" anchor="ctr" anchorCtr="0">
            <a:noAutofit/>
          </a:bodyPr>
          <a:lstStyle/>
          <a:p>
            <a:pPr marL="0" marR="0" lvl="0" indent="0" algn="just" rtl="0">
              <a:lnSpc>
                <a:spcPct val="115000"/>
              </a:lnSpc>
              <a:spcBef>
                <a:spcPts val="0"/>
              </a:spcBef>
              <a:spcAft>
                <a:spcPts val="0"/>
              </a:spcAft>
              <a:buClr>
                <a:schemeClr val="dk1"/>
              </a:buClr>
              <a:buSzPts val="1600"/>
              <a:buFont typeface="Times New Roman"/>
              <a:buNone/>
            </a:pPr>
            <a:r>
              <a:rPr lang="en-US" sz="2000" b="1" i="0" u="none" strike="noStrike" cap="none">
                <a:solidFill>
                  <a:schemeClr val="dk1"/>
                </a:solidFill>
                <a:latin typeface="Times New Roman"/>
                <a:ea typeface="Times New Roman"/>
                <a:cs typeface="Times New Roman"/>
                <a:sym typeface="Times New Roman"/>
              </a:rPr>
              <a:t>FUTURE ENHANCEMENT:</a:t>
            </a:r>
            <a:endParaRPr sz="2000" b="1">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1800"/>
              <a:buFont typeface="Arial"/>
              <a:buNone/>
            </a:pPr>
            <a:r>
              <a:rPr lang="en-US" sz="1600" b="0" i="0" u="none" strike="noStrike" cap="none">
                <a:solidFill>
                  <a:schemeClr val="dk1"/>
                </a:solidFill>
                <a:latin typeface="Times New Roman"/>
                <a:ea typeface="Times New Roman"/>
                <a:cs typeface="Times New Roman"/>
                <a:sym typeface="Times New Roman"/>
              </a:rPr>
              <a:t>In the future, we will further refine the processes used in the proposed model and implement additional security features. We will also expand the implementation of the prototype to implement a more refined system and perform quantitative performance evaluation.</a:t>
            </a:r>
            <a:endParaRPr sz="1200" b="0" i="0" u="none" strike="noStrike" cap="none">
              <a:solidFill>
                <a:srgbClr val="000000"/>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200"/>
              <a:buFont typeface="Gill Sans"/>
              <a:buNone/>
            </a:pPr>
            <a:endParaRPr sz="1200" b="1">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chemeClr val="dk1"/>
              </a:buClr>
              <a:buSzPts val="1200"/>
              <a:buFont typeface="Gill Sans"/>
              <a:buNone/>
            </a:pPr>
            <a:endParaRPr sz="1200" b="1">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chemeClr val="dk1"/>
              </a:buClr>
              <a:buSzPts val="1200"/>
              <a:buFont typeface="Gill Sans"/>
              <a:buNone/>
            </a:pPr>
            <a:endParaRPr sz="1200" b="1">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chemeClr val="dk1"/>
              </a:buClr>
              <a:buSzPts val="1600"/>
              <a:buFont typeface="Times New Roman"/>
              <a:buNone/>
            </a:pPr>
            <a:r>
              <a:rPr lang="en-US" sz="2000" b="1" i="0" u="none" strike="noStrike" cap="none">
                <a:solidFill>
                  <a:schemeClr val="dk1"/>
                </a:solidFill>
                <a:latin typeface="Times New Roman"/>
                <a:ea typeface="Times New Roman"/>
                <a:cs typeface="Times New Roman"/>
                <a:sym typeface="Times New Roman"/>
              </a:rPr>
              <a:t>CONCLUSION:</a:t>
            </a:r>
            <a:endParaRPr sz="2000" b="1">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1800"/>
              <a:buFont typeface="Arial"/>
              <a:buNone/>
            </a:pPr>
            <a:r>
              <a:rPr lang="en-US" sz="1600" b="0" i="0" u="none" strike="noStrike" cap="none">
                <a:solidFill>
                  <a:schemeClr val="dk1"/>
                </a:solidFill>
                <a:latin typeface="Times New Roman"/>
                <a:ea typeface="Times New Roman"/>
                <a:cs typeface="Times New Roman"/>
                <a:sym typeface="Times New Roman"/>
              </a:rPr>
              <a:t>In this Project, we proposed a cloud-based EHR model that guarantees patient privacy. The proposed model is divided into two stages: access control, and the application of encryption and digital signatures. The proposed model uses an ABAC method built upon XACML. After performing access control on patient documents, encryption is performed and digital signatures are added using XML encryption and XML digital signatures as an added security measure. The proposed model provides more flexible and fine-grained control than existing RBAC systems and alleviates the risk of exposing patient privacy information by using partial encryption and electronic signatures. The implementation of a prototype demonstrated the feasibility of the proposed model. We compared the implemented security factors with those used in other related studies and determined that the proposed method is superior to previous methods in terms of security.</a:t>
            </a:r>
            <a:endParaRPr sz="16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7"/>
          <p:cNvSpPr/>
          <p:nvPr/>
        </p:nvSpPr>
        <p:spPr>
          <a:xfrm>
            <a:off x="1066800" y="716125"/>
            <a:ext cx="7924800" cy="507300"/>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chemeClr val="dk1"/>
              </a:buClr>
              <a:buSzPts val="1600"/>
              <a:buFont typeface="Times New Roman"/>
              <a:buNone/>
            </a:pPr>
            <a:r>
              <a:rPr lang="en-US" sz="2000" b="1" i="0" u="none" strike="noStrike" cap="none">
                <a:solidFill>
                  <a:schemeClr val="dk1"/>
                </a:solidFill>
                <a:latin typeface="Times"/>
                <a:ea typeface="Times"/>
                <a:cs typeface="Times"/>
                <a:sym typeface="Times"/>
              </a:rPr>
              <a:t>REFERENCE:</a:t>
            </a:r>
            <a:endParaRPr sz="1600" i="0" u="none" strike="noStrike" cap="none">
              <a:solidFill>
                <a:schemeClr val="dk1"/>
              </a:solidFill>
              <a:latin typeface="Times"/>
              <a:ea typeface="Times"/>
              <a:cs typeface="Times"/>
              <a:sym typeface="Times"/>
            </a:endParaRPr>
          </a:p>
        </p:txBody>
      </p:sp>
      <p:sp>
        <p:nvSpPr>
          <p:cNvPr id="395" name="Google Shape;395;p37"/>
          <p:cNvSpPr/>
          <p:nvPr/>
        </p:nvSpPr>
        <p:spPr>
          <a:xfrm>
            <a:off x="1066800" y="893500"/>
            <a:ext cx="7832400" cy="54903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Gill Sans"/>
                <a:ea typeface="Gill Sans"/>
                <a:cs typeface="Gill Sans"/>
                <a:sym typeface="Gill Sans"/>
              </a:rPr>
              <a:t>[1] Tang, P. C., Ash, J. S., Bates, D. W., </a:t>
            </a:r>
            <a:r>
              <a:rPr lang="en-US" sz="1600" b="0" i="0" u="none" strike="noStrike" cap="none" dirty="0" err="1">
                <a:solidFill>
                  <a:schemeClr val="dk1"/>
                </a:solidFill>
                <a:latin typeface="Gill Sans"/>
                <a:ea typeface="Gill Sans"/>
                <a:cs typeface="Gill Sans"/>
                <a:sym typeface="Gill Sans"/>
              </a:rPr>
              <a:t>Overhage</a:t>
            </a:r>
            <a:r>
              <a:rPr lang="en-US" sz="1600" b="0" i="0" u="none" strike="noStrike" cap="none" dirty="0">
                <a:solidFill>
                  <a:schemeClr val="dk1"/>
                </a:solidFill>
                <a:latin typeface="Gill Sans"/>
                <a:ea typeface="Gill Sans"/>
                <a:cs typeface="Gill Sans"/>
                <a:sym typeface="Gill Sans"/>
              </a:rPr>
              <a:t>, J. M., &amp; Sands, D. Z. (2016). Personal health records: definitions, benefits, and strategies for overcoming barriers to adoption. Journal of the American Medical Informatics Association, [Online]. 13(2), 121-126. Available: https://</a:t>
            </a:r>
            <a:r>
              <a:rPr lang="en-US" sz="1600" b="0" i="0" u="none" strike="noStrike" cap="none" dirty="0" err="1">
                <a:solidFill>
                  <a:schemeClr val="dk1"/>
                </a:solidFill>
                <a:latin typeface="Gill Sans"/>
                <a:ea typeface="Gill Sans"/>
                <a:cs typeface="Gill Sans"/>
                <a:sym typeface="Gill Sans"/>
              </a:rPr>
              <a:t>academic.oup.com</a:t>
            </a:r>
            <a:r>
              <a:rPr lang="en-US" sz="1600" b="0" i="0" u="none" strike="noStrike" cap="none" dirty="0">
                <a:solidFill>
                  <a:schemeClr val="dk1"/>
                </a:solidFill>
                <a:latin typeface="Gill Sans"/>
                <a:ea typeface="Gill Sans"/>
                <a:cs typeface="Gill Sans"/>
                <a:sym typeface="Gill Sans"/>
              </a:rPr>
              <a:t>/</a:t>
            </a:r>
            <a:r>
              <a:rPr lang="en-US" sz="1600" b="0" i="0" u="none" strike="noStrike" cap="none" dirty="0" err="1">
                <a:solidFill>
                  <a:schemeClr val="dk1"/>
                </a:solidFill>
                <a:latin typeface="Gill Sans"/>
                <a:ea typeface="Gill Sans"/>
                <a:cs typeface="Gill Sans"/>
                <a:sym typeface="Gill Sans"/>
              </a:rPr>
              <a:t>jamia</a:t>
            </a:r>
            <a:r>
              <a:rPr lang="en-US" sz="1600" b="0" i="0" u="none" strike="noStrike" cap="none" dirty="0">
                <a:solidFill>
                  <a:schemeClr val="dk1"/>
                </a:solidFill>
                <a:latin typeface="Gill Sans"/>
                <a:ea typeface="Gill Sans"/>
                <a:cs typeface="Gill Sans"/>
                <a:sym typeface="Gill Sans"/>
              </a:rPr>
              <a:t>/article/13/2/121/729326/Personal-Health-Records-Definitions-Benefits-and </a:t>
            </a:r>
            <a:endParaRPr sz="1600" b="0" i="0" u="none" strike="noStrike" cap="none" dirty="0">
              <a:solidFill>
                <a:schemeClr val="dk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Gill Sans"/>
                <a:ea typeface="Gill Sans"/>
                <a:cs typeface="Gill Sans"/>
                <a:sym typeface="Gill Sans"/>
              </a:rPr>
              <a:t>[2] </a:t>
            </a:r>
            <a:r>
              <a:rPr lang="en-US" sz="1600" b="0" i="0" u="none" strike="noStrike" cap="none" dirty="0" err="1">
                <a:solidFill>
                  <a:schemeClr val="dk1"/>
                </a:solidFill>
                <a:latin typeface="Gill Sans"/>
                <a:ea typeface="Gill Sans"/>
                <a:cs typeface="Gill Sans"/>
                <a:sym typeface="Gill Sans"/>
              </a:rPr>
              <a:t>Waegemann</a:t>
            </a:r>
            <a:r>
              <a:rPr lang="en-US" sz="1600" b="0" i="0" u="none" strike="noStrike" cap="none" dirty="0">
                <a:solidFill>
                  <a:schemeClr val="dk1"/>
                </a:solidFill>
                <a:latin typeface="Gill Sans"/>
                <a:ea typeface="Gill Sans"/>
                <a:cs typeface="Gill Sans"/>
                <a:sym typeface="Gill Sans"/>
              </a:rPr>
              <a:t>, C. P. (2003). </a:t>
            </a:r>
            <a:r>
              <a:rPr lang="en-US" sz="1600" b="0" i="0" u="none" strike="noStrike" cap="none" dirty="0" err="1">
                <a:solidFill>
                  <a:schemeClr val="dk1"/>
                </a:solidFill>
                <a:latin typeface="Gill Sans"/>
                <a:ea typeface="Gill Sans"/>
                <a:cs typeface="Gill Sans"/>
                <a:sym typeface="Gill Sans"/>
              </a:rPr>
              <a:t>Ehr</a:t>
            </a:r>
            <a:r>
              <a:rPr lang="en-US" sz="1600" b="0" i="0" u="none" strike="noStrike" cap="none" dirty="0">
                <a:solidFill>
                  <a:schemeClr val="dk1"/>
                </a:solidFill>
                <a:latin typeface="Gill Sans"/>
                <a:ea typeface="Gill Sans"/>
                <a:cs typeface="Gill Sans"/>
                <a:sym typeface="Gill Sans"/>
              </a:rPr>
              <a:t> vs. </a:t>
            </a:r>
            <a:r>
              <a:rPr lang="en-US" sz="1600" b="0" i="0" u="none" strike="noStrike" cap="none" dirty="0" err="1">
                <a:solidFill>
                  <a:schemeClr val="dk1"/>
                </a:solidFill>
                <a:latin typeface="Gill Sans"/>
                <a:ea typeface="Gill Sans"/>
                <a:cs typeface="Gill Sans"/>
                <a:sym typeface="Gill Sans"/>
              </a:rPr>
              <a:t>cpr</a:t>
            </a:r>
            <a:r>
              <a:rPr lang="en-US" sz="1600" b="0" i="0" u="none" strike="noStrike" cap="none" dirty="0">
                <a:solidFill>
                  <a:schemeClr val="dk1"/>
                </a:solidFill>
                <a:latin typeface="Gill Sans"/>
                <a:ea typeface="Gill Sans"/>
                <a:cs typeface="Gill Sans"/>
                <a:sym typeface="Gill Sans"/>
              </a:rPr>
              <a:t> vs. </a:t>
            </a:r>
            <a:r>
              <a:rPr lang="en-US" sz="1600" b="0" i="0" u="none" strike="noStrike" cap="none" dirty="0" err="1">
                <a:solidFill>
                  <a:schemeClr val="dk1"/>
                </a:solidFill>
                <a:latin typeface="Gill Sans"/>
                <a:ea typeface="Gill Sans"/>
                <a:cs typeface="Gill Sans"/>
                <a:sym typeface="Gill Sans"/>
              </a:rPr>
              <a:t>emr</a:t>
            </a:r>
            <a:r>
              <a:rPr lang="en-US" sz="1600" b="0" i="0" u="none" strike="noStrike" cap="none" dirty="0">
                <a:solidFill>
                  <a:schemeClr val="dk1"/>
                </a:solidFill>
                <a:latin typeface="Gill Sans"/>
                <a:ea typeface="Gill Sans"/>
                <a:cs typeface="Gill Sans"/>
                <a:sym typeface="Gill Sans"/>
              </a:rPr>
              <a:t>. Healthcare Informatics Online, [Online]. 1, 1-4. Available: https://</a:t>
            </a:r>
            <a:r>
              <a:rPr lang="en-US" sz="1600" b="0" i="0" u="none" strike="noStrike" cap="none" dirty="0" err="1">
                <a:solidFill>
                  <a:schemeClr val="dk1"/>
                </a:solidFill>
                <a:latin typeface="Gill Sans"/>
                <a:ea typeface="Gill Sans"/>
                <a:cs typeface="Gill Sans"/>
                <a:sym typeface="Gill Sans"/>
              </a:rPr>
              <a:t>pdfs.semanticscholar.org</a:t>
            </a:r>
            <a:r>
              <a:rPr lang="en-US" sz="1600" b="0" i="0" u="none" strike="noStrike" cap="none" dirty="0">
                <a:solidFill>
                  <a:schemeClr val="dk1"/>
                </a:solidFill>
                <a:latin typeface="Gill Sans"/>
                <a:ea typeface="Gill Sans"/>
                <a:cs typeface="Gill Sans"/>
                <a:sym typeface="Gill Sans"/>
              </a:rPr>
              <a:t>/ce2f/cf783c1fa2afdaa81c5a46c317e7edff04bc.pdf </a:t>
            </a:r>
            <a:endParaRPr sz="1600" b="0" i="0" u="none" strike="noStrike" cap="none" dirty="0">
              <a:solidFill>
                <a:schemeClr val="dk1"/>
              </a:solidFill>
              <a:latin typeface="Gill Sans"/>
              <a:ea typeface="Gill Sans"/>
              <a:cs typeface="Gill Sans"/>
              <a:sym typeface="Gill Sans"/>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Gill Sans"/>
                <a:ea typeface="Gill Sans"/>
                <a:cs typeface="Gill Sans"/>
                <a:sym typeface="Gill Sans"/>
              </a:rPr>
              <a:t>[3] van der Linden, H., Kalra, D., </a:t>
            </a:r>
            <a:r>
              <a:rPr lang="en-US" sz="1600" b="0" i="0" u="none" strike="noStrike" cap="none" dirty="0" err="1">
                <a:solidFill>
                  <a:schemeClr val="dk1"/>
                </a:solidFill>
                <a:latin typeface="Gill Sans"/>
                <a:ea typeface="Gill Sans"/>
                <a:cs typeface="Gill Sans"/>
                <a:sym typeface="Gill Sans"/>
              </a:rPr>
              <a:t>Hasman</a:t>
            </a:r>
            <a:r>
              <a:rPr lang="en-US" sz="1600" b="0" i="0" u="none" strike="noStrike" cap="none" dirty="0">
                <a:solidFill>
                  <a:schemeClr val="dk1"/>
                </a:solidFill>
                <a:latin typeface="Gill Sans"/>
                <a:ea typeface="Gill Sans"/>
                <a:cs typeface="Gill Sans"/>
                <a:sym typeface="Gill Sans"/>
              </a:rPr>
              <a:t>, A., &amp; </a:t>
            </a:r>
            <a:r>
              <a:rPr lang="en-US" sz="1600" b="0" i="0" u="none" strike="noStrike" cap="none" dirty="0" err="1">
                <a:solidFill>
                  <a:schemeClr val="dk1"/>
                </a:solidFill>
                <a:latin typeface="Gill Sans"/>
                <a:ea typeface="Gill Sans"/>
                <a:cs typeface="Gill Sans"/>
                <a:sym typeface="Gill Sans"/>
              </a:rPr>
              <a:t>Talmon</a:t>
            </a:r>
            <a:r>
              <a:rPr lang="en-US" sz="1600" b="0" i="0" u="none" strike="noStrike" cap="none" dirty="0">
                <a:solidFill>
                  <a:schemeClr val="dk1"/>
                </a:solidFill>
                <a:latin typeface="Gill Sans"/>
                <a:ea typeface="Gill Sans"/>
                <a:cs typeface="Gill Sans"/>
                <a:sym typeface="Gill Sans"/>
              </a:rPr>
              <a:t>, J. (2019). Inter-organizational future proof EHR systems: a review of the security and privacy related issues. International journal of medical informatics, [Online]. 78(3), 141-160. Available: http://</a:t>
            </a:r>
            <a:r>
              <a:rPr lang="en-US" sz="1600" b="0" i="0" u="none" strike="noStrike" cap="none" dirty="0" err="1">
                <a:solidFill>
                  <a:schemeClr val="dk1"/>
                </a:solidFill>
                <a:latin typeface="Gill Sans"/>
                <a:ea typeface="Gill Sans"/>
                <a:cs typeface="Gill Sans"/>
                <a:sym typeface="Gill Sans"/>
              </a:rPr>
              <a:t>www.sciencedirect.com</a:t>
            </a:r>
            <a:r>
              <a:rPr lang="en-US" sz="1600" b="0" i="0" u="none" strike="noStrike" cap="none" dirty="0">
                <a:solidFill>
                  <a:schemeClr val="dk1"/>
                </a:solidFill>
                <a:latin typeface="Gill Sans"/>
                <a:ea typeface="Gill Sans"/>
                <a:cs typeface="Gill Sans"/>
                <a:sym typeface="Gill Sans"/>
              </a:rPr>
              <a:t>/science/article/</a:t>
            </a:r>
            <a:r>
              <a:rPr lang="en-US" sz="1600" b="0" i="0" u="none" strike="noStrike" cap="none" dirty="0" err="1">
                <a:solidFill>
                  <a:schemeClr val="dk1"/>
                </a:solidFill>
                <a:latin typeface="Gill Sans"/>
                <a:ea typeface="Gill Sans"/>
                <a:cs typeface="Gill Sans"/>
                <a:sym typeface="Gill Sans"/>
              </a:rPr>
              <a:t>pii</a:t>
            </a:r>
            <a:r>
              <a:rPr lang="en-US" sz="1600" b="0" i="0" u="none" strike="noStrike" cap="none" dirty="0">
                <a:solidFill>
                  <a:schemeClr val="dk1"/>
                </a:solidFill>
                <a:latin typeface="Gill Sans"/>
                <a:ea typeface="Gill Sans"/>
                <a:cs typeface="Gill Sans"/>
                <a:sym typeface="Gill Sans"/>
              </a:rPr>
              <a:t>/S1386505608001081 </a:t>
            </a:r>
            <a:endParaRPr sz="1600" b="0" i="0" u="none" strike="noStrike" cap="none" dirty="0">
              <a:solidFill>
                <a:schemeClr val="dk1"/>
              </a:solidFill>
              <a:latin typeface="Gill Sans"/>
              <a:ea typeface="Gill Sans"/>
              <a:cs typeface="Gill Sans"/>
              <a:sym typeface="Gill Sans"/>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Gill Sans"/>
                <a:ea typeface="Gill Sans"/>
                <a:cs typeface="Gill Sans"/>
                <a:sym typeface="Gill Sans"/>
              </a:rPr>
              <a:t>[4] Tang, P. C. (2013). Key capabilities of an electronic health record system. Washington, DC, Institute of Medicine of the National Academies. [Online]. Available: </a:t>
            </a:r>
            <a:r>
              <a:rPr lang="en-US" sz="1600" b="0" i="0" u="sng" strike="noStrike" cap="none" dirty="0">
                <a:solidFill>
                  <a:schemeClr val="hlink"/>
                </a:solidFill>
                <a:latin typeface="Gill Sans"/>
                <a:ea typeface="Gill Sans"/>
                <a:cs typeface="Gill Sans"/>
                <a:sym typeface="Gill Sans"/>
                <a:hlinkClick r:id="rId3"/>
              </a:rPr>
              <a:t>http://www.nationalacademies.org/hmd/Reports/2003/Key-Capabilities-of-an-Electronic-Health-Record-System.aspx</a:t>
            </a:r>
            <a:r>
              <a:rPr lang="en-US" sz="1600" b="0" i="0" u="none" strike="noStrike" cap="none" dirty="0">
                <a:solidFill>
                  <a:schemeClr val="dk1"/>
                </a:solidFill>
                <a:latin typeface="Gill Sans"/>
                <a:ea typeface="Gill Sans"/>
                <a:cs typeface="Gill Sans"/>
                <a:sym typeface="Gill Sans"/>
              </a:rPr>
              <a:t> </a:t>
            </a:r>
            <a:endParaRPr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8"/>
          <p:cNvSpPr/>
          <p:nvPr/>
        </p:nvSpPr>
        <p:spPr>
          <a:xfrm>
            <a:off x="1066800" y="228600"/>
            <a:ext cx="7848600" cy="498663"/>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chemeClr val="dk1"/>
              </a:buClr>
              <a:buSzPts val="2000"/>
              <a:buFont typeface="Gill Sans"/>
              <a:buNone/>
            </a:pPr>
            <a:endParaRPr sz="2000" b="0" i="0" u="none" strike="noStrike" cap="none">
              <a:solidFill>
                <a:schemeClr val="dk1"/>
              </a:solidFill>
              <a:latin typeface="Times New Roman"/>
              <a:ea typeface="Times New Roman"/>
              <a:cs typeface="Times New Roman"/>
              <a:sym typeface="Times New Roman"/>
            </a:endParaRPr>
          </a:p>
        </p:txBody>
      </p:sp>
      <p:sp>
        <p:nvSpPr>
          <p:cNvPr id="401" name="Google Shape;401;p38"/>
          <p:cNvSpPr/>
          <p:nvPr/>
        </p:nvSpPr>
        <p:spPr>
          <a:xfrm>
            <a:off x="1066800" y="533400"/>
            <a:ext cx="7848600" cy="5262979"/>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[5] Miller, R. H., West, C., Brown, T. M., Sim, I., &amp; </a:t>
            </a:r>
            <a:r>
              <a:rPr lang="en-US" sz="1600" b="0" i="0" u="none" strike="noStrike" cap="none" dirty="0" err="1">
                <a:solidFill>
                  <a:schemeClr val="dk1"/>
                </a:solidFill>
                <a:latin typeface="Times New Roman"/>
                <a:ea typeface="Times New Roman"/>
                <a:cs typeface="Times New Roman"/>
                <a:sym typeface="Times New Roman"/>
              </a:rPr>
              <a:t>Ganchoff</a:t>
            </a:r>
            <a:r>
              <a:rPr lang="en-US" sz="1600" b="0" i="0" u="none" strike="noStrike" cap="none" dirty="0">
                <a:solidFill>
                  <a:schemeClr val="dk1"/>
                </a:solidFill>
                <a:latin typeface="Times New Roman"/>
                <a:ea typeface="Times New Roman"/>
                <a:cs typeface="Times New Roman"/>
                <a:sym typeface="Times New Roman"/>
              </a:rPr>
              <a:t>, C. (2015). The value of electronic health records in solo or small group practices. Health Affairs, [Online]. 24(5), 1127-1137. Available: http://</a:t>
            </a:r>
            <a:r>
              <a:rPr lang="en-US" sz="1600" b="0" i="0" u="none" strike="noStrike" cap="none" dirty="0" err="1">
                <a:solidFill>
                  <a:schemeClr val="dk1"/>
                </a:solidFill>
                <a:latin typeface="Times New Roman"/>
                <a:ea typeface="Times New Roman"/>
                <a:cs typeface="Times New Roman"/>
                <a:sym typeface="Times New Roman"/>
              </a:rPr>
              <a:t>content.healthaffairs.org</a:t>
            </a:r>
            <a:r>
              <a:rPr lang="en-US" sz="1600" b="0" i="0" u="none" strike="noStrike" cap="none" dirty="0">
                <a:solidFill>
                  <a:schemeClr val="dk1"/>
                </a:solidFill>
                <a:latin typeface="Times New Roman"/>
                <a:ea typeface="Times New Roman"/>
                <a:cs typeface="Times New Roman"/>
                <a:sym typeface="Times New Roman"/>
              </a:rPr>
              <a:t>/content/24/5/1127.short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[6] Middleton, B., </a:t>
            </a:r>
            <a:r>
              <a:rPr lang="en-US" sz="1600" b="0" i="0" u="none" strike="noStrike" cap="none" dirty="0" err="1">
                <a:solidFill>
                  <a:schemeClr val="dk1"/>
                </a:solidFill>
                <a:latin typeface="Times New Roman"/>
                <a:ea typeface="Times New Roman"/>
                <a:cs typeface="Times New Roman"/>
                <a:sym typeface="Times New Roman"/>
              </a:rPr>
              <a:t>Bloomrosen</a:t>
            </a:r>
            <a:r>
              <a:rPr lang="en-US" sz="1600" b="0" i="0" u="none" strike="noStrike" cap="none" dirty="0">
                <a:solidFill>
                  <a:schemeClr val="dk1"/>
                </a:solidFill>
                <a:latin typeface="Times New Roman"/>
                <a:ea typeface="Times New Roman"/>
                <a:cs typeface="Times New Roman"/>
                <a:sym typeface="Times New Roman"/>
              </a:rPr>
              <a:t>, M., Dente, M. A., </a:t>
            </a:r>
            <a:r>
              <a:rPr lang="en-US" sz="1600" b="0" i="0" u="none" strike="noStrike" cap="none" dirty="0" err="1">
                <a:solidFill>
                  <a:schemeClr val="dk1"/>
                </a:solidFill>
                <a:latin typeface="Times New Roman"/>
                <a:ea typeface="Times New Roman"/>
                <a:cs typeface="Times New Roman"/>
                <a:sym typeface="Times New Roman"/>
              </a:rPr>
              <a:t>Hashmat</a:t>
            </a:r>
            <a:r>
              <a:rPr lang="en-US" sz="1600" b="0" i="0" u="none" strike="noStrike" cap="none" dirty="0">
                <a:solidFill>
                  <a:schemeClr val="dk1"/>
                </a:solidFill>
                <a:latin typeface="Times New Roman"/>
                <a:ea typeface="Times New Roman"/>
                <a:cs typeface="Times New Roman"/>
                <a:sym typeface="Times New Roman"/>
              </a:rPr>
              <a:t>, B., Koppel, R., </a:t>
            </a:r>
            <a:r>
              <a:rPr lang="en-US" sz="1600" b="0" i="0" u="none" strike="noStrike" cap="none" dirty="0" err="1">
                <a:solidFill>
                  <a:schemeClr val="dk1"/>
                </a:solidFill>
                <a:latin typeface="Times New Roman"/>
                <a:ea typeface="Times New Roman"/>
                <a:cs typeface="Times New Roman"/>
                <a:sym typeface="Times New Roman"/>
              </a:rPr>
              <a:t>Overhage</a:t>
            </a:r>
            <a:r>
              <a:rPr lang="en-US" sz="1600" b="0" i="0" u="none" strike="noStrike" cap="none" dirty="0">
                <a:solidFill>
                  <a:schemeClr val="dk1"/>
                </a:solidFill>
                <a:latin typeface="Times New Roman"/>
                <a:ea typeface="Times New Roman"/>
                <a:cs typeface="Times New Roman"/>
                <a:sym typeface="Times New Roman"/>
              </a:rPr>
              <a:t>, J. M., ... &amp; Zhang, J. (2013). Enhancing patient safety and quality of care by improving the usability of electronic health record systems: recommendations from AMIA. Journal of the American Medical Informatics Association, [Online]. 20(e1), e2-e8. Available: https://</a:t>
            </a:r>
            <a:r>
              <a:rPr lang="en-US" sz="1600" b="0" i="0" u="none" strike="noStrike" cap="none" dirty="0" err="1">
                <a:solidFill>
                  <a:schemeClr val="dk1"/>
                </a:solidFill>
                <a:latin typeface="Times New Roman"/>
                <a:ea typeface="Times New Roman"/>
                <a:cs typeface="Times New Roman"/>
                <a:sym typeface="Times New Roman"/>
              </a:rPr>
              <a:t>academic.oup.com</a:t>
            </a:r>
            <a:r>
              <a:rPr lang="en-US" sz="1600" b="0" i="0" u="none" strike="noStrike" cap="none" dirty="0">
                <a:solidFill>
                  <a:schemeClr val="dk1"/>
                </a:solidFill>
                <a:latin typeface="Times New Roman"/>
                <a:ea typeface="Times New Roman"/>
                <a:cs typeface="Times New Roman"/>
                <a:sym typeface="Times New Roman"/>
              </a:rPr>
              <a:t>/</a:t>
            </a:r>
            <a:r>
              <a:rPr lang="en-US" sz="1600" b="0" i="0" u="none" strike="noStrike" cap="none" dirty="0" err="1">
                <a:solidFill>
                  <a:schemeClr val="dk1"/>
                </a:solidFill>
                <a:latin typeface="Times New Roman"/>
                <a:ea typeface="Times New Roman"/>
                <a:cs typeface="Times New Roman"/>
                <a:sym typeface="Times New Roman"/>
              </a:rPr>
              <a:t>jamia</a:t>
            </a:r>
            <a:r>
              <a:rPr lang="en-US" sz="1600" b="0" i="0" u="none" strike="noStrike" cap="none" dirty="0">
                <a:solidFill>
                  <a:schemeClr val="dk1"/>
                </a:solidFill>
                <a:latin typeface="Times New Roman"/>
                <a:ea typeface="Times New Roman"/>
                <a:cs typeface="Times New Roman"/>
                <a:sym typeface="Times New Roman"/>
              </a:rPr>
              <a:t>/article/20/e1/e2/692244/Enhancing-patient-safety-and-quality-of-care-by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[7] Simon, S. R., Kaushal, R., Cleary, P. D., </a:t>
            </a:r>
            <a:r>
              <a:rPr lang="en-US" sz="1600" b="0" i="0" u="none" strike="noStrike" cap="none" dirty="0" err="1">
                <a:solidFill>
                  <a:schemeClr val="dk1"/>
                </a:solidFill>
                <a:latin typeface="Times New Roman"/>
                <a:ea typeface="Times New Roman"/>
                <a:cs typeface="Times New Roman"/>
                <a:sym typeface="Times New Roman"/>
              </a:rPr>
              <a:t>Jenter</a:t>
            </a:r>
            <a:r>
              <a:rPr lang="en-US" sz="1600" b="0" i="0" u="none" strike="noStrike" cap="none" dirty="0">
                <a:solidFill>
                  <a:schemeClr val="dk1"/>
                </a:solidFill>
                <a:latin typeface="Times New Roman"/>
                <a:ea typeface="Times New Roman"/>
                <a:cs typeface="Times New Roman"/>
                <a:sym typeface="Times New Roman"/>
              </a:rPr>
              <a:t>, C. A., Volk, L. A., Poon, E. G., ... &amp; Bates, D. W. (2017). Correlates of electronic health record adoption in office practices: a statewide survey. Journal of the American Medical Informatics Association, [Online]. 14(1), 110-117. Available: https://</a:t>
            </a:r>
            <a:r>
              <a:rPr lang="en-US" sz="1600" b="0" i="0" u="none" strike="noStrike" cap="none" dirty="0" err="1">
                <a:solidFill>
                  <a:schemeClr val="dk1"/>
                </a:solidFill>
                <a:latin typeface="Times New Roman"/>
                <a:ea typeface="Times New Roman"/>
                <a:cs typeface="Times New Roman"/>
                <a:sym typeface="Times New Roman"/>
              </a:rPr>
              <a:t>academic.oup.com</a:t>
            </a:r>
            <a:r>
              <a:rPr lang="en-US" sz="1600" b="0" i="0" u="none" strike="noStrike" cap="none" dirty="0">
                <a:solidFill>
                  <a:schemeClr val="dk1"/>
                </a:solidFill>
                <a:latin typeface="Times New Roman"/>
                <a:ea typeface="Times New Roman"/>
                <a:cs typeface="Times New Roman"/>
                <a:sym typeface="Times New Roman"/>
              </a:rPr>
              <a:t>/</a:t>
            </a:r>
            <a:r>
              <a:rPr lang="en-US" sz="1600" b="0" i="0" u="none" strike="noStrike" cap="none" dirty="0" err="1">
                <a:solidFill>
                  <a:schemeClr val="dk1"/>
                </a:solidFill>
                <a:latin typeface="Times New Roman"/>
                <a:ea typeface="Times New Roman"/>
                <a:cs typeface="Times New Roman"/>
                <a:sym typeface="Times New Roman"/>
              </a:rPr>
              <a:t>jamia</a:t>
            </a:r>
            <a:r>
              <a:rPr lang="en-US" sz="1600" b="0" i="0" u="none" strike="noStrike" cap="none" dirty="0">
                <a:solidFill>
                  <a:schemeClr val="dk1"/>
                </a:solidFill>
                <a:latin typeface="Times New Roman"/>
                <a:ea typeface="Times New Roman"/>
                <a:cs typeface="Times New Roman"/>
                <a:sym typeface="Times New Roman"/>
              </a:rPr>
              <a:t>/article/14/1/110/746202/Correlates-of-Electronic-Health-Record-Adoption-in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[8] Ratnam, K. A., &amp; Dominic, P. D. D. (2012, June). Cloud services-Enhancing the Malaysian healthcare sector. In Computer &amp; Information Science (ICCIS), 2012 International Conference on. [Online]. Available: http://</a:t>
            </a:r>
            <a:r>
              <a:rPr lang="en-US" sz="1600" b="0" i="0" u="none" strike="noStrike" cap="none" dirty="0" err="1">
                <a:solidFill>
                  <a:schemeClr val="dk1"/>
                </a:solidFill>
                <a:latin typeface="Times New Roman"/>
                <a:ea typeface="Times New Roman"/>
                <a:cs typeface="Times New Roman"/>
                <a:sym typeface="Times New Roman"/>
              </a:rPr>
              <a:t>ieeexplore.ieee.org</a:t>
            </a:r>
            <a:r>
              <a:rPr lang="en-US" sz="1600" b="0" i="0" u="none" strike="noStrike" cap="none" dirty="0">
                <a:solidFill>
                  <a:schemeClr val="dk1"/>
                </a:solidFill>
                <a:latin typeface="Times New Roman"/>
                <a:ea typeface="Times New Roman"/>
                <a:cs typeface="Times New Roman"/>
                <a:sym typeface="Times New Roman"/>
              </a:rPr>
              <a:t>/abstract/document/6297101/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[9] Zhang, R., &amp; Liu, L. (2019, July). Security models and requirements for healthcare application clouds. In Cloud Computing (CLOUD), 2010 IEEE 3rd International Conference on. [Online]. Available: http://</a:t>
            </a:r>
            <a:r>
              <a:rPr lang="en-US" sz="1600" b="0" i="0" u="none" strike="noStrike" cap="none" dirty="0" err="1">
                <a:solidFill>
                  <a:schemeClr val="dk1"/>
                </a:solidFill>
                <a:latin typeface="Times New Roman"/>
                <a:ea typeface="Times New Roman"/>
                <a:cs typeface="Times New Roman"/>
                <a:sym typeface="Times New Roman"/>
              </a:rPr>
              <a:t>ieeexplore.ieee.org</a:t>
            </a:r>
            <a:r>
              <a:rPr lang="en-US" sz="1600" b="0" i="0" u="none" strike="noStrike" cap="none" dirty="0">
                <a:solidFill>
                  <a:schemeClr val="dk1"/>
                </a:solidFill>
                <a:latin typeface="Times New Roman"/>
                <a:ea typeface="Times New Roman"/>
                <a:cs typeface="Times New Roman"/>
                <a:sym typeface="Times New Roman"/>
              </a:rPr>
              <a:t>/abstract/document/5557983/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9"/>
          <p:cNvSpPr txBox="1">
            <a:spLocks noGrp="1"/>
          </p:cNvSpPr>
          <p:nvPr>
            <p:ph type="body" idx="1"/>
          </p:nvPr>
        </p:nvSpPr>
        <p:spPr>
          <a:xfrm>
            <a:off x="1124889" y="363245"/>
            <a:ext cx="7498080" cy="5867400"/>
          </a:xfrm>
          <a:prstGeom prst="rect">
            <a:avLst/>
          </a:prstGeom>
          <a:noFill/>
          <a:ln>
            <a:noFill/>
          </a:ln>
        </p:spPr>
        <p:txBody>
          <a:bodyPr spcFirstLastPara="1" wrap="square" lIns="91425" tIns="45700" rIns="91425" bIns="45700" anchor="t" anchorCtr="0">
            <a:noAutofit/>
          </a:bodyPr>
          <a:lstStyle/>
          <a:p>
            <a:pPr marL="365760" lvl="0" indent="-283464" algn="just" rtl="0">
              <a:lnSpc>
                <a:spcPct val="80000"/>
              </a:lnSpc>
              <a:spcBef>
                <a:spcPts val="0"/>
              </a:spcBef>
              <a:spcAft>
                <a:spcPts val="0"/>
              </a:spcAft>
              <a:buSzPts val="1600"/>
              <a:buNone/>
            </a:pPr>
            <a:r>
              <a:rPr lang="en-US" sz="1600" dirty="0">
                <a:latin typeface="Times New Roman"/>
                <a:ea typeface="Times New Roman"/>
                <a:cs typeface="Times New Roman"/>
                <a:sym typeface="Times New Roman"/>
              </a:rPr>
              <a:t>[10] </a:t>
            </a:r>
            <a:r>
              <a:rPr lang="en-US" sz="1600" dirty="0" err="1">
                <a:latin typeface="Times New Roman"/>
                <a:ea typeface="Times New Roman"/>
                <a:cs typeface="Times New Roman"/>
                <a:sym typeface="Times New Roman"/>
              </a:rPr>
              <a:t>Benaloh</a:t>
            </a:r>
            <a:r>
              <a:rPr lang="en-US" sz="1600" dirty="0">
                <a:latin typeface="Times New Roman"/>
                <a:ea typeface="Times New Roman"/>
                <a:cs typeface="Times New Roman"/>
                <a:sym typeface="Times New Roman"/>
              </a:rPr>
              <a:t>, J., Chase, M., Horvitz, E., &amp; Lauter, K. (2019, Nov.). Patient controlled encryption: ensuring privacy of electronic medical records. In Proceedings of the 2009 ACM workshop on Cloud computing security. [Online]. Available: http://</a:t>
            </a:r>
            <a:r>
              <a:rPr lang="en-US" sz="1600" dirty="0" err="1">
                <a:latin typeface="Times New Roman"/>
                <a:ea typeface="Times New Roman"/>
                <a:cs typeface="Times New Roman"/>
                <a:sym typeface="Times New Roman"/>
              </a:rPr>
              <a:t>dl.acm.org</a:t>
            </a:r>
            <a:r>
              <a:rPr lang="en-US" sz="1600" dirty="0">
                <a:latin typeface="Times New Roman"/>
                <a:ea typeface="Times New Roman"/>
                <a:cs typeface="Times New Roman"/>
                <a:sym typeface="Times New Roman"/>
              </a:rPr>
              <a:t>/</a:t>
            </a:r>
            <a:r>
              <a:rPr lang="en-US" sz="1600" dirty="0" err="1">
                <a:latin typeface="Times New Roman"/>
                <a:ea typeface="Times New Roman"/>
                <a:cs typeface="Times New Roman"/>
                <a:sym typeface="Times New Roman"/>
              </a:rPr>
              <a:t>citation.cfm?id</a:t>
            </a:r>
            <a:r>
              <a:rPr lang="en-US" sz="1600" dirty="0">
                <a:latin typeface="Times New Roman"/>
                <a:ea typeface="Times New Roman"/>
                <a:cs typeface="Times New Roman"/>
                <a:sym typeface="Times New Roman"/>
              </a:rPr>
              <a:t>=1655024 </a:t>
            </a:r>
            <a:endParaRPr sz="1600" dirty="0"/>
          </a:p>
          <a:p>
            <a:pPr marL="365760" lvl="0" indent="-283464" algn="just" rtl="0">
              <a:lnSpc>
                <a:spcPct val="80000"/>
              </a:lnSpc>
              <a:spcBef>
                <a:spcPts val="600"/>
              </a:spcBef>
              <a:spcAft>
                <a:spcPts val="0"/>
              </a:spcAft>
              <a:buSzPts val="1600"/>
              <a:buNone/>
            </a:pPr>
            <a:r>
              <a:rPr lang="en-US" sz="1600" dirty="0">
                <a:latin typeface="Times New Roman"/>
                <a:ea typeface="Times New Roman"/>
                <a:cs typeface="Times New Roman"/>
                <a:sym typeface="Times New Roman"/>
              </a:rPr>
              <a:t>[11] Ray, P., &amp; </a:t>
            </a:r>
            <a:r>
              <a:rPr lang="en-US" sz="1600" dirty="0" err="1">
                <a:latin typeface="Times New Roman"/>
                <a:ea typeface="Times New Roman"/>
                <a:cs typeface="Times New Roman"/>
                <a:sym typeface="Times New Roman"/>
              </a:rPr>
              <a:t>Wimalasiri</a:t>
            </a:r>
            <a:r>
              <a:rPr lang="en-US" sz="1600" dirty="0">
                <a:latin typeface="Times New Roman"/>
                <a:ea typeface="Times New Roman"/>
                <a:cs typeface="Times New Roman"/>
                <a:sym typeface="Times New Roman"/>
              </a:rPr>
              <a:t>, J. (2016, Aug.). The need for technical solutions for maintaining the privacy of EHR. In Engineering in Medicine and Biology Society, 2006. EMBS'06. 28th Annual International Conference of the IEEE. [Online]. Available: http://</a:t>
            </a:r>
            <a:r>
              <a:rPr lang="en-US" sz="1600" dirty="0" err="1">
                <a:latin typeface="Times New Roman"/>
                <a:ea typeface="Times New Roman"/>
                <a:cs typeface="Times New Roman"/>
                <a:sym typeface="Times New Roman"/>
              </a:rPr>
              <a:t>ieeexplore.ieee.org</a:t>
            </a:r>
            <a:r>
              <a:rPr lang="en-US" sz="1600" dirty="0">
                <a:latin typeface="Times New Roman"/>
                <a:ea typeface="Times New Roman"/>
                <a:cs typeface="Times New Roman"/>
                <a:sym typeface="Times New Roman"/>
              </a:rPr>
              <a:t>/abstract/document/4462848/ </a:t>
            </a:r>
            <a:endParaRPr sz="1600" dirty="0"/>
          </a:p>
          <a:p>
            <a:pPr marL="365760" lvl="0" indent="-283464" algn="just" rtl="0">
              <a:lnSpc>
                <a:spcPct val="80000"/>
              </a:lnSpc>
              <a:spcBef>
                <a:spcPts val="600"/>
              </a:spcBef>
              <a:spcAft>
                <a:spcPts val="0"/>
              </a:spcAft>
              <a:buSzPts val="1600"/>
              <a:buNone/>
            </a:pPr>
            <a:r>
              <a:rPr lang="en-US" sz="1600" dirty="0">
                <a:latin typeface="Times New Roman"/>
                <a:ea typeface="Times New Roman"/>
                <a:cs typeface="Times New Roman"/>
                <a:sym typeface="Times New Roman"/>
              </a:rPr>
              <a:t>[12] Abbas, A., &amp; Khan, S. U. (2014). A review on the state-of-the-art privacy-preserving approaches in the e-health clouds. IEEE Journal of Biomedical and Health Informatics, [Online]. 18(4), 1431-1441. Available: http://</a:t>
            </a:r>
            <a:r>
              <a:rPr lang="en-US" sz="1600" dirty="0" err="1">
                <a:latin typeface="Times New Roman"/>
                <a:ea typeface="Times New Roman"/>
                <a:cs typeface="Times New Roman"/>
                <a:sym typeface="Times New Roman"/>
              </a:rPr>
              <a:t>ieeexplore.ieee.org</a:t>
            </a:r>
            <a:r>
              <a:rPr lang="en-US" sz="1600" dirty="0">
                <a:latin typeface="Times New Roman"/>
                <a:ea typeface="Times New Roman"/>
                <a:cs typeface="Times New Roman"/>
                <a:sym typeface="Times New Roman"/>
              </a:rPr>
              <a:t>/abstract/document/6714376/ </a:t>
            </a:r>
            <a:endParaRPr sz="1600" dirty="0"/>
          </a:p>
          <a:p>
            <a:pPr marL="365760" lvl="0" indent="-283464" algn="just" rtl="0">
              <a:lnSpc>
                <a:spcPct val="80000"/>
              </a:lnSpc>
              <a:spcBef>
                <a:spcPts val="600"/>
              </a:spcBef>
              <a:spcAft>
                <a:spcPts val="0"/>
              </a:spcAft>
              <a:buSzPts val="1600"/>
              <a:buNone/>
            </a:pPr>
            <a:r>
              <a:rPr lang="en-US" sz="1600" dirty="0">
                <a:latin typeface="Times New Roman"/>
                <a:ea typeface="Times New Roman"/>
                <a:cs typeface="Times New Roman"/>
                <a:sym typeface="Times New Roman"/>
              </a:rPr>
              <a:t>[13] Extensible Access Control Markup Language (XACML) Version 3.0, OASIS Standard, 22 Jan. 2013, Available: http://</a:t>
            </a:r>
            <a:r>
              <a:rPr lang="en-US" sz="1600" dirty="0" err="1">
                <a:latin typeface="Times New Roman"/>
                <a:ea typeface="Times New Roman"/>
                <a:cs typeface="Times New Roman"/>
                <a:sym typeface="Times New Roman"/>
              </a:rPr>
              <a:t>docs.oasis-open.org</a:t>
            </a:r>
            <a:r>
              <a:rPr lang="en-US" sz="1600" dirty="0">
                <a:latin typeface="Times New Roman"/>
                <a:ea typeface="Times New Roman"/>
                <a:cs typeface="Times New Roman"/>
                <a:sym typeface="Times New Roman"/>
              </a:rPr>
              <a:t>/</a:t>
            </a:r>
            <a:r>
              <a:rPr lang="en-US" sz="1600" dirty="0" err="1">
                <a:latin typeface="Times New Roman"/>
                <a:ea typeface="Times New Roman"/>
                <a:cs typeface="Times New Roman"/>
                <a:sym typeface="Times New Roman"/>
              </a:rPr>
              <a:t>xacml</a:t>
            </a:r>
            <a:r>
              <a:rPr lang="en-US" sz="1600" dirty="0">
                <a:latin typeface="Times New Roman"/>
                <a:ea typeface="Times New Roman"/>
                <a:cs typeface="Times New Roman"/>
                <a:sym typeface="Times New Roman"/>
              </a:rPr>
              <a:t>/3.0/xacml-3.0-core-spec-os-en.html </a:t>
            </a:r>
            <a:endParaRPr sz="1600" dirty="0"/>
          </a:p>
          <a:p>
            <a:pPr marL="365760" lvl="0" indent="-283464" algn="just" rtl="0">
              <a:lnSpc>
                <a:spcPct val="80000"/>
              </a:lnSpc>
              <a:spcBef>
                <a:spcPts val="600"/>
              </a:spcBef>
              <a:spcAft>
                <a:spcPts val="0"/>
              </a:spcAft>
              <a:buSzPts val="1600"/>
              <a:buNone/>
            </a:pPr>
            <a:r>
              <a:rPr lang="en-US" sz="1600" dirty="0">
                <a:latin typeface="Times New Roman"/>
                <a:ea typeface="Times New Roman"/>
                <a:cs typeface="Times New Roman"/>
                <a:sym typeface="Times New Roman"/>
              </a:rPr>
              <a:t>[14] XML Encryption Syntax and Processing, W3C Recommendation, 10 Dec 2012, Available: http://www.w3.org/TR/</a:t>
            </a:r>
            <a:r>
              <a:rPr lang="en-US" sz="1600" dirty="0" err="1">
                <a:latin typeface="Times New Roman"/>
                <a:ea typeface="Times New Roman"/>
                <a:cs typeface="Times New Roman"/>
                <a:sym typeface="Times New Roman"/>
              </a:rPr>
              <a:t>xmlenc</a:t>
            </a:r>
            <a:r>
              <a:rPr lang="en-US" sz="1600" dirty="0">
                <a:latin typeface="Times New Roman"/>
                <a:ea typeface="Times New Roman"/>
                <a:cs typeface="Times New Roman"/>
                <a:sym typeface="Times New Roman"/>
              </a:rPr>
              <a:t>-core/. </a:t>
            </a:r>
            <a:endParaRPr sz="1600" dirty="0"/>
          </a:p>
          <a:p>
            <a:pPr marL="365760" lvl="0" indent="-283464" algn="just" rtl="0">
              <a:lnSpc>
                <a:spcPct val="80000"/>
              </a:lnSpc>
              <a:spcBef>
                <a:spcPts val="600"/>
              </a:spcBef>
              <a:spcAft>
                <a:spcPts val="0"/>
              </a:spcAft>
              <a:buSzPts val="1600"/>
              <a:buNone/>
            </a:pPr>
            <a:r>
              <a:rPr lang="en-US" sz="1600" dirty="0">
                <a:latin typeface="Times New Roman"/>
                <a:ea typeface="Times New Roman"/>
                <a:cs typeface="Times New Roman"/>
                <a:sym typeface="Times New Roman"/>
              </a:rPr>
              <a:t>[15] Standards for Privacy of Individually Identifiable Health Information: Final Rule. Dec. 28, 2010. </a:t>
            </a:r>
            <a:endParaRPr sz="1600" dirty="0"/>
          </a:p>
          <a:p>
            <a:pPr marL="365760" lvl="0" indent="-181864" algn="just" rtl="0">
              <a:lnSpc>
                <a:spcPct val="80000"/>
              </a:lnSpc>
              <a:spcBef>
                <a:spcPts val="600"/>
              </a:spcBef>
              <a:spcAft>
                <a:spcPts val="0"/>
              </a:spcAft>
              <a:buSzPts val="1600"/>
              <a:buNone/>
            </a:pPr>
            <a:endParaRPr sz="2000" dirty="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be7fee8623_0_13"/>
          <p:cNvSpPr txBox="1"/>
          <p:nvPr/>
        </p:nvSpPr>
        <p:spPr>
          <a:xfrm>
            <a:off x="1499925" y="2138875"/>
            <a:ext cx="67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pic>
        <p:nvPicPr>
          <p:cNvPr id="412" name="Google Shape;412;gbe7fee8623_0_13" descr="Image result for thank you slide"/>
          <p:cNvPicPr preferRelativeResize="0"/>
          <p:nvPr/>
        </p:nvPicPr>
        <p:blipFill>
          <a:blip r:embed="rId3">
            <a:alphaModFix/>
          </a:blip>
          <a:stretch>
            <a:fillRect/>
          </a:stretch>
        </p:blipFill>
        <p:spPr>
          <a:xfrm>
            <a:off x="2020800" y="1400100"/>
            <a:ext cx="5734050" cy="40578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aphicFrame>
        <p:nvGraphicFramePr>
          <p:cNvPr id="108" name="Google Shape;108;p4"/>
          <p:cNvGraphicFramePr/>
          <p:nvPr/>
        </p:nvGraphicFramePr>
        <p:xfrm>
          <a:off x="1255025" y="979300"/>
          <a:ext cx="7600050" cy="4976386"/>
        </p:xfrm>
        <a:graphic>
          <a:graphicData uri="http://schemas.openxmlformats.org/drawingml/2006/table">
            <a:tbl>
              <a:tblPr>
                <a:noFill/>
                <a:tableStyleId>{57168330-18BD-43E6-8E3F-806F33A3F263}</a:tableStyleId>
              </a:tblPr>
              <a:tblGrid>
                <a:gridCol w="1515575">
                  <a:extLst>
                    <a:ext uri="{9D8B030D-6E8A-4147-A177-3AD203B41FA5}">
                      <a16:colId xmlns:a16="http://schemas.microsoft.com/office/drawing/2014/main" val="20000"/>
                    </a:ext>
                  </a:extLst>
                </a:gridCol>
                <a:gridCol w="1958100">
                  <a:extLst>
                    <a:ext uri="{9D8B030D-6E8A-4147-A177-3AD203B41FA5}">
                      <a16:colId xmlns:a16="http://schemas.microsoft.com/office/drawing/2014/main" val="20001"/>
                    </a:ext>
                  </a:extLst>
                </a:gridCol>
                <a:gridCol w="4126375">
                  <a:extLst>
                    <a:ext uri="{9D8B030D-6E8A-4147-A177-3AD203B41FA5}">
                      <a16:colId xmlns:a16="http://schemas.microsoft.com/office/drawing/2014/main" val="20002"/>
                    </a:ext>
                  </a:extLst>
                </a:gridCol>
              </a:tblGrid>
              <a:tr h="803875">
                <a:tc>
                  <a:txBody>
                    <a:bodyPr/>
                    <a:lstStyle/>
                    <a:p>
                      <a:pPr marL="0" marR="0" lvl="0" indent="0" algn="ctr" rtl="0">
                        <a:lnSpc>
                          <a:spcPct val="115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S.NO</a:t>
                      </a:r>
                      <a:endParaRPr sz="1600" b="1"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KEYWORDS</a:t>
                      </a:r>
                      <a:endParaRPr sz="1600" b="1"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EXPANSION</a:t>
                      </a:r>
                      <a:endParaRPr sz="1600" b="1" u="none" strike="noStrike" cap="none">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 </a:t>
                      </a:r>
                      <a:endParaRPr sz="1600" b="1"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431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1.</a:t>
                      </a:r>
                      <a:endParaRPr sz="1400" u="none" strike="noStrike" cap="none"/>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 DB</a:t>
                      </a:r>
                      <a:endParaRPr sz="1200"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Database </a:t>
                      </a:r>
                      <a:endParaRPr sz="1200" u="none" strike="noStrike" cap="none">
                        <a:latin typeface="Times New Roman"/>
                        <a:ea typeface="Times New Roman"/>
                        <a:cs typeface="Times New Roman"/>
                        <a:sym typeface="Times New Roman"/>
                      </a:endParaRPr>
                    </a:p>
                  </a:txBody>
                  <a:tcPr marL="57150"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890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2.</a:t>
                      </a:r>
                      <a:endParaRPr sz="1400" u="none" strike="noStrike" cap="none"/>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100"/>
                        <a:buFont typeface="Arial"/>
                        <a:buNone/>
                      </a:pPr>
                      <a:r>
                        <a:rPr lang="en-US" sz="1100" u="none" strike="noStrike" cap="none">
                          <a:latin typeface="Times New Roman"/>
                          <a:ea typeface="Times New Roman"/>
                          <a:cs typeface="Times New Roman"/>
                          <a:sym typeface="Times New Roman"/>
                        </a:rPr>
                        <a:t> JVM</a:t>
                      </a:r>
                      <a:endParaRPr sz="1100"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 Java Virtual Machine</a:t>
                      </a:r>
                      <a:endParaRPr sz="1400"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719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3.</a:t>
                      </a:r>
                      <a:endParaRPr sz="1400" u="none" strike="noStrike" cap="none"/>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Times New Roman"/>
                          <a:ea typeface="Times New Roman"/>
                          <a:cs typeface="Times New Roman"/>
                          <a:sym typeface="Times New Roman"/>
                        </a:rPr>
                        <a:t> JSP</a:t>
                      </a:r>
                      <a:endParaRPr sz="1100"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 Java  Server Page</a:t>
                      </a:r>
                      <a:r>
                        <a:rPr lang="en-US" sz="1500" u="none" strike="noStrike" cap="none">
                          <a:latin typeface="Times New Roman"/>
                          <a:ea typeface="Times New Roman"/>
                          <a:cs typeface="Times New Roman"/>
                          <a:sym typeface="Times New Roman"/>
                        </a:rPr>
                        <a:t> </a:t>
                      </a:r>
                      <a:endParaRPr sz="1500"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407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4.</a:t>
                      </a:r>
                      <a:endParaRPr sz="1400" u="none" strike="noStrike" cap="none"/>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LCA</a:t>
                      </a:r>
                      <a:endParaRPr sz="1200"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 Lowest Common Ancestor</a:t>
                      </a:r>
                      <a:endParaRPr sz="1400"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546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5.</a:t>
                      </a:r>
                      <a:endParaRPr sz="1400" u="none" strike="noStrike" cap="none"/>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 ELCA</a:t>
                      </a:r>
                      <a:endParaRPr sz="1200"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 Exclusive Lowest Common Ancestor</a:t>
                      </a:r>
                      <a:endParaRPr sz="1400" u="none" strike="noStrike" cap="none">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 </a:t>
                      </a:r>
                      <a:endParaRPr sz="1400"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6361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6.</a:t>
                      </a:r>
                      <a:endParaRPr sz="1400" u="none" strike="noStrike" cap="none"/>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Times New Roman"/>
                          <a:ea typeface="Times New Roman"/>
                          <a:cs typeface="Times New Roman"/>
                          <a:sym typeface="Times New Roman"/>
                        </a:rPr>
                        <a:t> JRE</a:t>
                      </a:r>
                      <a:endParaRPr sz="1100"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Java Runtime Environment</a:t>
                      </a:r>
                      <a:endParaRPr sz="1400" u="none" strike="noStrike" cap="none">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1300"/>
                        <a:buFont typeface="Arial"/>
                        <a:buNone/>
                      </a:pPr>
                      <a:r>
                        <a:rPr lang="en-US" sz="1300" u="none" strike="noStrike" cap="none">
                          <a:latin typeface="Times New Roman"/>
                          <a:ea typeface="Times New Roman"/>
                          <a:cs typeface="Times New Roman"/>
                          <a:sym typeface="Times New Roman"/>
                        </a:rPr>
                        <a:t> </a:t>
                      </a:r>
                      <a:endParaRPr sz="1300"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155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7.</a:t>
                      </a:r>
                      <a:endParaRPr sz="1400" u="none" strike="noStrike" cap="none"/>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Times New Roman"/>
                          <a:ea typeface="Times New Roman"/>
                          <a:cs typeface="Times New Roman"/>
                          <a:sym typeface="Times New Roman"/>
                        </a:rPr>
                        <a:t> MCTs</a:t>
                      </a:r>
                      <a:endParaRPr sz="1100"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 Minimal Cost Trees </a:t>
                      </a:r>
                      <a:endParaRPr sz="1400"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5442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8.</a:t>
                      </a:r>
                      <a:endParaRPr sz="1400" u="none" strike="noStrike" cap="none"/>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Times New Roman"/>
                          <a:ea typeface="Times New Roman"/>
                          <a:cs typeface="Times New Roman"/>
                          <a:sym typeface="Times New Roman"/>
                        </a:rPr>
                        <a:t>SLCA</a:t>
                      </a:r>
                      <a:endParaRPr sz="1100" u="none" strike="noStrike" cap="none">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Times New Roman"/>
                          <a:ea typeface="Times New Roman"/>
                          <a:cs typeface="Times New Roman"/>
                          <a:sym typeface="Times New Roman"/>
                        </a:rPr>
                        <a:t> </a:t>
                      </a:r>
                      <a:endParaRPr sz="1100"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 Smallest  Lowest Common Ancestor</a:t>
                      </a:r>
                      <a:endParaRPr sz="1400" u="none" strike="noStrike" cap="none">
                        <a:latin typeface="Times New Roman"/>
                        <a:ea typeface="Times New Roman"/>
                        <a:cs typeface="Times New Roman"/>
                        <a:sym typeface="Times New Roman"/>
                      </a:endParaRPr>
                    </a:p>
                  </a:txBody>
                  <a:tcPr marL="68575" marR="68575" marT="91425" marB="91425">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09" name="Google Shape;109;p4"/>
          <p:cNvSpPr txBox="1"/>
          <p:nvPr/>
        </p:nvSpPr>
        <p:spPr>
          <a:xfrm>
            <a:off x="1386200" y="363600"/>
            <a:ext cx="7337700" cy="523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Times New Roman"/>
                <a:ea typeface="Times New Roman"/>
                <a:cs typeface="Times New Roman"/>
                <a:sym typeface="Times New Roman"/>
              </a:rPr>
              <a:t>KEYWORDS</a:t>
            </a:r>
            <a:endParaRPr sz="2400" b="0" i="0" u="none" strike="noStrike" cap="none">
              <a:solidFill>
                <a:srgbClr val="000000"/>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p:nvPr/>
        </p:nvSpPr>
        <p:spPr>
          <a:xfrm>
            <a:off x="1242600" y="1099050"/>
            <a:ext cx="7683600" cy="4767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2000"/>
              <a:buFont typeface="Arial"/>
              <a:buNone/>
            </a:pPr>
            <a:r>
              <a:rPr lang="en-US" sz="1600" i="0" u="none" strike="noStrike" cap="none">
                <a:solidFill>
                  <a:schemeClr val="dk1"/>
                </a:solidFill>
                <a:latin typeface="Times"/>
                <a:ea typeface="Times"/>
                <a:cs typeface="Times"/>
                <a:sym typeface="Times"/>
              </a:rPr>
              <a:t> We proposed a cloud-based EHR model that guarantees patient privacy. The proposed model is divided into two stages: access control, and the application of encryption and digital signatures. The proposed model uses an ABAC method built upon XACML. After performing access control on patient documents, encryption is performed and digital signatures are added using XML encryption and XML digital signatures as an added security measure. The proposed model provides more flexible and fine-grained control than existing RBAC systems and alleviates the risk of exposing patient privacy information by using partial encryption and electronic signatures. The implementation of a prototype demonstrated the feasibility of the proposed model. We compared the implemented security factors with those used in other related studies and determined that the proposed method is superior to previous methods in terms of security.</a:t>
            </a:r>
            <a:endParaRPr sz="1600" i="0" u="none" strike="noStrike" cap="none">
              <a:solidFill>
                <a:srgbClr val="000000"/>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p:txBody>
      </p:sp>
      <p:sp>
        <p:nvSpPr>
          <p:cNvPr id="115" name="Google Shape;115;p5"/>
          <p:cNvSpPr txBox="1"/>
          <p:nvPr/>
        </p:nvSpPr>
        <p:spPr>
          <a:xfrm>
            <a:off x="1412100" y="430725"/>
            <a:ext cx="73446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2200"/>
              <a:buFont typeface="Arial"/>
              <a:buNone/>
            </a:pPr>
            <a:r>
              <a:rPr lang="en-US" sz="2200" b="1" i="0" u="none" strike="noStrike" cap="none">
                <a:solidFill>
                  <a:schemeClr val="dk1"/>
                </a:solidFill>
                <a:latin typeface="Times New Roman"/>
                <a:ea typeface="Times New Roman"/>
                <a:cs typeface="Times New Roman"/>
                <a:sym typeface="Times New Roman"/>
              </a:rPr>
              <a:t>SCOPE OF THE PROJECT</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p:nvPr/>
        </p:nvSpPr>
        <p:spPr>
          <a:xfrm flipH="1">
            <a:off x="1569300" y="287475"/>
            <a:ext cx="70185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chemeClr val="dk1"/>
                </a:solidFill>
                <a:latin typeface="Times New Roman"/>
                <a:ea typeface="Times New Roman"/>
                <a:cs typeface="Times New Roman"/>
                <a:sym typeface="Times New Roman"/>
              </a:rPr>
              <a:t>LITERATURE SURVEY</a:t>
            </a:r>
            <a:endParaRPr sz="2200" b="1" i="0" u="none" strike="noStrike" cap="none">
              <a:solidFill>
                <a:schemeClr val="dk1"/>
              </a:solidFill>
              <a:latin typeface="Times New Roman"/>
              <a:ea typeface="Times New Roman"/>
              <a:cs typeface="Times New Roman"/>
              <a:sym typeface="Times New Roman"/>
            </a:endParaRPr>
          </a:p>
        </p:txBody>
      </p:sp>
      <p:sp>
        <p:nvSpPr>
          <p:cNvPr id="121" name="Google Shape;121;p6"/>
          <p:cNvSpPr/>
          <p:nvPr/>
        </p:nvSpPr>
        <p:spPr>
          <a:xfrm>
            <a:off x="1219200" y="609600"/>
            <a:ext cx="7718700" cy="6140400"/>
          </a:xfrm>
          <a:prstGeom prst="rect">
            <a:avLst/>
          </a:prstGeom>
          <a:noFill/>
          <a:ln>
            <a:noFill/>
          </a:ln>
        </p:spPr>
        <p:txBody>
          <a:bodyPr spcFirstLastPara="1" wrap="square" lIns="91425" tIns="45700" rIns="91425" bIns="45700" anchor="ctr" anchorCtr="0">
            <a:noAutofit/>
          </a:bodyPr>
          <a:lstStyle/>
          <a:p>
            <a:pPr marL="0" marR="0" lvl="0" indent="0" algn="just" rtl="0">
              <a:lnSpc>
                <a:spcPct val="115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Title</a:t>
            </a:r>
            <a:r>
              <a:rPr lang="en-US" sz="1600" b="1" i="0" u="none" strike="noStrike" cap="none" dirty="0">
                <a:solidFill>
                  <a:schemeClr val="dk1"/>
                </a:solidFill>
                <a:latin typeface="Times New Roman"/>
                <a:ea typeface="Times New Roman"/>
                <a:cs typeface="Times New Roman"/>
                <a:sym typeface="Times New Roman"/>
              </a:rPr>
              <a:t>: </a:t>
            </a:r>
            <a:r>
              <a:rPr lang="en-US" sz="1600" b="0" i="0" u="none" strike="noStrike" cap="none" dirty="0">
                <a:solidFill>
                  <a:schemeClr val="dk1"/>
                </a:solidFill>
                <a:latin typeface="Times New Roman"/>
                <a:ea typeface="Times New Roman"/>
                <a:cs typeface="Times New Roman"/>
                <a:sym typeface="Times New Roman"/>
              </a:rPr>
              <a:t>Personal health records: definitions, benefits, and strategies for overcoming barriers to adoption.</a:t>
            </a:r>
            <a:endParaRPr sz="16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Author</a:t>
            </a:r>
            <a:r>
              <a:rPr lang="en-US" sz="1800" b="0" i="0" u="none" strike="noStrike" cap="none" dirty="0">
                <a:solidFill>
                  <a:schemeClr val="dk1"/>
                </a:solidFill>
                <a:latin typeface="Times New Roman"/>
                <a:ea typeface="Times New Roman"/>
                <a:cs typeface="Times New Roman"/>
                <a:sym typeface="Times New Roman"/>
              </a:rPr>
              <a:t>: </a:t>
            </a:r>
            <a:r>
              <a:rPr lang="en-US" sz="1600" b="0" i="0" u="none" strike="noStrike" cap="none" dirty="0">
                <a:solidFill>
                  <a:schemeClr val="dk1"/>
                </a:solidFill>
                <a:latin typeface="Times New Roman"/>
                <a:ea typeface="Times New Roman"/>
                <a:cs typeface="Times New Roman"/>
                <a:sym typeface="Times New Roman"/>
              </a:rPr>
              <a:t>Tang PC, Ash JS, Bates DW, </a:t>
            </a:r>
            <a:r>
              <a:rPr lang="en-US" sz="1600" b="0" i="0" u="none" strike="noStrike" cap="none" dirty="0" err="1">
                <a:solidFill>
                  <a:schemeClr val="dk1"/>
                </a:solidFill>
                <a:latin typeface="Times New Roman"/>
                <a:ea typeface="Times New Roman"/>
                <a:cs typeface="Times New Roman"/>
                <a:sym typeface="Times New Roman"/>
              </a:rPr>
              <a:t>Overhage</a:t>
            </a:r>
            <a:r>
              <a:rPr lang="en-US" sz="1600" b="0" i="0" u="none" strike="noStrike" cap="none" dirty="0">
                <a:solidFill>
                  <a:schemeClr val="dk1"/>
                </a:solidFill>
                <a:latin typeface="Times New Roman"/>
                <a:ea typeface="Times New Roman"/>
                <a:cs typeface="Times New Roman"/>
                <a:sym typeface="Times New Roman"/>
              </a:rPr>
              <a:t> JM, Sands DZ.</a:t>
            </a:r>
            <a:endParaRPr sz="12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Year</a:t>
            </a:r>
            <a:r>
              <a:rPr lang="en-US" sz="1800" b="0" i="0" u="none" strike="noStrike" cap="none" dirty="0">
                <a:solidFill>
                  <a:schemeClr val="dk1"/>
                </a:solidFill>
                <a:latin typeface="Times New Roman"/>
                <a:ea typeface="Times New Roman"/>
                <a:cs typeface="Times New Roman"/>
                <a:sym typeface="Times New Roman"/>
              </a:rPr>
              <a:t>:</a:t>
            </a:r>
            <a:r>
              <a:rPr lang="en-US" sz="1600" b="0" i="0" u="none" strike="noStrike" cap="none" dirty="0">
                <a:solidFill>
                  <a:schemeClr val="dk1"/>
                </a:solidFill>
                <a:latin typeface="Times New Roman"/>
                <a:ea typeface="Times New Roman"/>
                <a:cs typeface="Times New Roman"/>
                <a:sym typeface="Times New Roman"/>
              </a:rPr>
              <a:t>2016</a:t>
            </a:r>
            <a:endParaRPr sz="12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 </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Description</a:t>
            </a:r>
            <a:r>
              <a:rPr lang="en-US" sz="1800" b="1" i="0" u="none" strike="noStrike" cap="none" dirty="0">
                <a:solidFill>
                  <a:schemeClr val="dk1"/>
                </a:solidFill>
                <a:latin typeface="Times New Roman"/>
                <a:ea typeface="Times New Roman"/>
                <a:cs typeface="Times New Roman"/>
                <a:sym typeface="Times New Roman"/>
              </a:rPr>
              <a:t>:</a:t>
            </a: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1800"/>
              <a:buFont typeface="Arial"/>
              <a:buNone/>
            </a:pPr>
            <a:r>
              <a:rPr lang="en-US" sz="1600" b="0" i="0" u="none" strike="noStrike" cap="none" dirty="0">
                <a:solidFill>
                  <a:schemeClr val="dk1"/>
                </a:solidFill>
                <a:latin typeface="Times New Roman"/>
                <a:ea typeface="Times New Roman"/>
                <a:cs typeface="Times New Roman"/>
                <a:sym typeface="Times New Roman"/>
              </a:rPr>
              <a:t>Recently there has been a remarkable upsurge in activity surrounding the adoption of personal health record (PHR) systems for patients and consumers. The biomedical literature does not yet adequately describe the potential capabilities and utility of PHR systems. In addition, the lack of a proven business case for widespread deployment hinders PHR adoption. In a 2015 working symposium, the American Medical Informatics Association's College of Medical Informatics discussed the issues surrounding personal health record systems and developed recommendations for PHR-promoting activities. Personal health record systems are more than just static repositories for patient data; they combine data, knowledge, and software tools, which help patients to become active participants in their own care. When PHRs are integrated with electronic health record systems, they provide greater benefits than would stand-alone systems for consumers. This project summarizes the College Symposium discussions on PHR systems and provides definitions, system characteristics, technical architectures, benefits, barriers to adoption, and strategies for increasing adoption.</a:t>
            </a:r>
            <a:endParaRPr sz="16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p:nvPr/>
        </p:nvSpPr>
        <p:spPr>
          <a:xfrm>
            <a:off x="1138000" y="584300"/>
            <a:ext cx="7776300" cy="5953500"/>
          </a:xfrm>
          <a:prstGeom prst="rect">
            <a:avLst/>
          </a:prstGeom>
          <a:noFill/>
          <a:ln>
            <a:noFill/>
          </a:ln>
        </p:spPr>
        <p:txBody>
          <a:bodyPr spcFirstLastPara="1" wrap="square" lIns="91425" tIns="45700" rIns="91425" bIns="45700" anchor="ctr" anchorCtr="0">
            <a:noAutofit/>
          </a:bodyPr>
          <a:lstStyle/>
          <a:p>
            <a:pPr marL="0" marR="0" lvl="0" indent="0" algn="just" rtl="0">
              <a:lnSpc>
                <a:spcPct val="115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Title</a:t>
            </a:r>
            <a:r>
              <a:rPr lang="en-US" sz="1600" b="0" i="0" u="none" strike="noStrike" cap="none" dirty="0">
                <a:solidFill>
                  <a:schemeClr val="dk1"/>
                </a:solidFill>
                <a:latin typeface="Times New Roman"/>
                <a:ea typeface="Times New Roman"/>
                <a:cs typeface="Times New Roman"/>
                <a:sym typeface="Times New Roman"/>
              </a:rPr>
              <a:t>: Key capabilities of an electronic health record system. </a:t>
            </a:r>
            <a:endParaRPr sz="1600" b="0" i="0" u="none" strike="noStrike" cap="none" dirty="0">
              <a:solidFill>
                <a:srgbClr val="000000"/>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Author</a:t>
            </a:r>
            <a:r>
              <a:rPr lang="en-US" sz="1700" b="0" i="0" u="none" strike="noStrike" cap="none" dirty="0">
                <a:solidFill>
                  <a:schemeClr val="dk1"/>
                </a:solidFill>
                <a:latin typeface="Times New Roman"/>
                <a:ea typeface="Times New Roman"/>
                <a:cs typeface="Times New Roman"/>
                <a:sym typeface="Times New Roman"/>
              </a:rPr>
              <a:t>: </a:t>
            </a:r>
            <a:r>
              <a:rPr lang="en-US" sz="1600" b="0" i="0" u="none" strike="noStrike" cap="none" dirty="0">
                <a:solidFill>
                  <a:schemeClr val="dk1"/>
                </a:solidFill>
                <a:latin typeface="Times New Roman"/>
                <a:ea typeface="Times New Roman"/>
                <a:cs typeface="Times New Roman"/>
                <a:sym typeface="Times New Roman"/>
              </a:rPr>
              <a:t>Institute of Medicine (US) Committee on Data Standards for Patient Safety.</a:t>
            </a:r>
            <a:endParaRPr sz="1600" b="0" i="0" u="none" strike="noStrike" cap="none" dirty="0">
              <a:solidFill>
                <a:srgbClr val="000000"/>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700"/>
              <a:buFont typeface="Arial"/>
              <a:buNone/>
            </a:pPr>
            <a:r>
              <a:rPr lang="en-US" sz="1600" b="0" i="0" u="none" strike="noStrike" cap="none" dirty="0">
                <a:solidFill>
                  <a:schemeClr val="dk1"/>
                </a:solidFill>
                <a:latin typeface="Times New Roman"/>
                <a:ea typeface="Times New Roman"/>
                <a:cs typeface="Times New Roman"/>
                <a:sym typeface="Times New Roman"/>
              </a:rPr>
              <a:t>Washington (DC):</a:t>
            </a:r>
            <a:endParaRPr sz="1600" b="0" i="0" u="none" strike="noStrike" cap="none" dirty="0">
              <a:solidFill>
                <a:srgbClr val="000000"/>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Year</a:t>
            </a:r>
            <a:r>
              <a:rPr lang="en-US" sz="1700" b="0" i="0" u="none" strike="noStrike" cap="none" dirty="0">
                <a:solidFill>
                  <a:schemeClr val="dk1"/>
                </a:solidFill>
                <a:latin typeface="Times New Roman"/>
                <a:ea typeface="Times New Roman"/>
                <a:cs typeface="Times New Roman"/>
                <a:sym typeface="Times New Roman"/>
              </a:rPr>
              <a:t>:</a:t>
            </a:r>
            <a:r>
              <a:rPr lang="en-US" sz="1600" b="0" i="0" u="none" strike="noStrike" cap="none" dirty="0">
                <a:solidFill>
                  <a:schemeClr val="dk1"/>
                </a:solidFill>
                <a:latin typeface="Times New Roman"/>
                <a:ea typeface="Times New Roman"/>
                <a:cs typeface="Times New Roman"/>
                <a:sym typeface="Times New Roman"/>
              </a:rPr>
              <a:t>2018</a:t>
            </a:r>
            <a:endParaRPr b="0" i="0" u="none" strike="noStrike" cap="none" dirty="0">
              <a:solidFill>
                <a:srgbClr val="000000"/>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700"/>
              <a:buFont typeface="Arial"/>
              <a:buNone/>
            </a:pPr>
            <a:r>
              <a:rPr lang="en-US" sz="1700" b="1" i="0" u="none" strike="noStrike" cap="none" dirty="0">
                <a:solidFill>
                  <a:schemeClr val="dk1"/>
                </a:solidFill>
                <a:latin typeface="Times New Roman"/>
                <a:ea typeface="Times New Roman"/>
                <a:cs typeface="Times New Roman"/>
                <a:sym typeface="Times New Roman"/>
              </a:rPr>
              <a:t> </a:t>
            </a:r>
            <a:endParaRPr sz="17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Description:</a:t>
            </a:r>
            <a:endParaRPr sz="20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1700"/>
              <a:buFont typeface="Arial"/>
              <a:buNone/>
            </a:pPr>
            <a:r>
              <a:rPr lang="en-US" sz="1600" b="0" i="0" u="none" strike="noStrike" cap="none" dirty="0">
                <a:solidFill>
                  <a:schemeClr val="dk1"/>
                </a:solidFill>
                <a:latin typeface="Times New Roman"/>
                <a:ea typeface="Times New Roman"/>
                <a:cs typeface="Times New Roman"/>
                <a:sym typeface="Times New Roman"/>
              </a:rPr>
              <a:t>Commissioned by the Department of Health and Human Services, </a:t>
            </a:r>
            <a:r>
              <a:rPr lang="en-US" sz="1600" b="0" i="1" u="none" strike="noStrike" cap="none" dirty="0">
                <a:solidFill>
                  <a:schemeClr val="dk1"/>
                </a:solidFill>
                <a:latin typeface="Times New Roman"/>
                <a:ea typeface="Times New Roman"/>
                <a:cs typeface="Times New Roman"/>
                <a:sym typeface="Times New Roman"/>
              </a:rPr>
              <a:t>Key Capabilities of an Electronic Health Record System provides guidance</a:t>
            </a:r>
            <a:r>
              <a:rPr lang="en-US" sz="1600" b="0" i="0" u="none" strike="noStrike" cap="none" dirty="0">
                <a:solidFill>
                  <a:schemeClr val="dk1"/>
                </a:solidFill>
                <a:latin typeface="Times New Roman"/>
                <a:ea typeface="Times New Roman"/>
                <a:cs typeface="Times New Roman"/>
                <a:sym typeface="Times New Roman"/>
              </a:rPr>
              <a:t> on the most significant care delivery-related capabilities of electronic health record (EHR) systems. There is a great deal of interest in both the public and private sectors in encouraging all health care providers to migrate from paper-based health records to a system that stores health information electronically and employs computer-aided decision support systems. In part, this interest is due to a growing recognition that a stronger information technology infrastructure is integral to addressing national concerns such as the need to improve the safety and the quality of health care, rising health care costs, and matters of homeland security related to the health sector. </a:t>
            </a:r>
            <a:r>
              <a:rPr lang="en-US" sz="1600" b="0" i="1" u="none" strike="noStrike" cap="none" dirty="0">
                <a:solidFill>
                  <a:schemeClr val="dk1"/>
                </a:solidFill>
                <a:latin typeface="Times New Roman"/>
                <a:ea typeface="Times New Roman"/>
                <a:cs typeface="Times New Roman"/>
                <a:sym typeface="Times New Roman"/>
              </a:rPr>
              <a:t>Key Capabilities of an Electronic Health Record System</a:t>
            </a:r>
            <a:r>
              <a:rPr lang="en-US" sz="1600" b="0" i="0" u="none" strike="noStrike" cap="none" dirty="0">
                <a:solidFill>
                  <a:schemeClr val="dk1"/>
                </a:solidFill>
                <a:latin typeface="Times New Roman"/>
                <a:ea typeface="Times New Roman"/>
                <a:cs typeface="Times New Roman"/>
                <a:sym typeface="Times New Roman"/>
              </a:rPr>
              <a:t> provides a set of basic functionalities that an EHR system must employ to promote patient safety, including detailed patient data (e.g., diagnoses, allergies, laboratory results), as well as decision-support capabilities (e.g., the ability to alert providers to potential drug-drug interactions). The book examines care delivery functions, such as database management and the use of health care data standards to better advance the safety, quality, and efficiency of health care in the United States.</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p:nvPr/>
        </p:nvSpPr>
        <p:spPr>
          <a:xfrm>
            <a:off x="1066800" y="217599"/>
            <a:ext cx="8077200" cy="468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2200" b="1" i="0" u="none" strike="noStrike" cap="none">
                <a:solidFill>
                  <a:schemeClr val="dk1"/>
                </a:solidFill>
                <a:latin typeface="Times New Roman"/>
                <a:ea typeface="Times New Roman"/>
                <a:cs typeface="Times New Roman"/>
                <a:sym typeface="Times New Roman"/>
              </a:rPr>
              <a:t> ARCHITECTURE MODEL</a:t>
            </a:r>
            <a:endParaRPr sz="2200" b="0" i="0" u="none" strike="noStrike" cap="none">
              <a:solidFill>
                <a:schemeClr val="dk1"/>
              </a:solidFill>
              <a:latin typeface="Arial"/>
              <a:ea typeface="Arial"/>
              <a:cs typeface="Arial"/>
              <a:sym typeface="Arial"/>
            </a:endParaRPr>
          </a:p>
        </p:txBody>
      </p:sp>
      <p:pic>
        <p:nvPicPr>
          <p:cNvPr id="132" name="Google Shape;132;p8"/>
          <p:cNvPicPr preferRelativeResize="0"/>
          <p:nvPr/>
        </p:nvPicPr>
        <p:blipFill rotWithShape="1">
          <a:blip r:embed="rId3">
            <a:alphaModFix/>
          </a:blip>
          <a:srcRect/>
          <a:stretch/>
        </p:blipFill>
        <p:spPr>
          <a:xfrm>
            <a:off x="1702900" y="798075"/>
            <a:ext cx="6670799" cy="5908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9"/>
          <p:cNvSpPr/>
          <p:nvPr/>
        </p:nvSpPr>
        <p:spPr>
          <a:xfrm>
            <a:off x="1371600" y="990600"/>
            <a:ext cx="7010400" cy="3970318"/>
          </a:xfrm>
          <a:prstGeom prst="rect">
            <a:avLst/>
          </a:prstGeom>
          <a:noFill/>
          <a:ln>
            <a:noFill/>
          </a:ln>
        </p:spPr>
        <p:txBody>
          <a:bodyPr spcFirstLastPara="1" wrap="square" lIns="114300"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a:ea typeface="Times"/>
                <a:cs typeface="Times"/>
                <a:sym typeface="Times"/>
              </a:rPr>
              <a:t>HARDWARE REQUIREMENTS</a:t>
            </a:r>
            <a:endParaRPr dirty="0"/>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a:ea typeface="Times"/>
                <a:cs typeface="Times"/>
                <a:sym typeface="Times"/>
              </a:rPr>
              <a:t>PROCESSOR		        :  	      PENTIUM IV 2.6 GHz, Intel 				      Core 2 Duo.</a:t>
            </a:r>
            <a:endParaRPr sz="1400" b="0" i="0" u="none" strike="noStrike" cap="none" dirty="0">
              <a:solidFill>
                <a:srgbClr val="000000"/>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a:ea typeface="Times"/>
                <a:cs typeface="Times"/>
                <a:sym typeface="Times"/>
              </a:rPr>
              <a:t>RAM			        :	      4GB DD RAM</a:t>
            </a:r>
            <a:endParaRPr sz="1400" b="0" i="0" u="none" strike="noStrike" cap="none" dirty="0">
              <a:solidFill>
                <a:srgbClr val="000000"/>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a:ea typeface="Times"/>
                <a:cs typeface="Times"/>
                <a:sym typeface="Times"/>
              </a:rPr>
              <a:t>MONITOR		        :	      15” LCD,LED MONITOR</a:t>
            </a:r>
            <a:endParaRPr sz="1400" b="0" i="0" u="none" strike="noStrike" cap="none" dirty="0">
              <a:solidFill>
                <a:srgbClr val="000000"/>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a:ea typeface="Times"/>
                <a:cs typeface="Times"/>
                <a:sym typeface="Times"/>
              </a:rPr>
              <a:t>HARD DISK 		        :	      40 GB</a:t>
            </a:r>
            <a:endParaRPr sz="1400" b="0" i="0" u="none" strike="noStrike" cap="none" dirty="0">
              <a:solidFill>
                <a:srgbClr val="000000"/>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a:ea typeface="Times"/>
                <a:cs typeface="Times"/>
                <a:sym typeface="Times"/>
              </a:rPr>
              <a:t> </a:t>
            </a:r>
            <a:endParaRPr sz="1400" b="0" i="0" u="none" strike="noStrike" cap="none" dirty="0">
              <a:solidFill>
                <a:srgbClr val="000000"/>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a:ea typeface="Times"/>
                <a:cs typeface="Times"/>
                <a:sym typeface="Times"/>
              </a:rPr>
              <a:t> </a:t>
            </a:r>
            <a:endParaRPr sz="1400" b="0" i="0" u="none" strike="noStrike" cap="none" dirty="0">
              <a:solidFill>
                <a:srgbClr val="000000"/>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a:ea typeface="Times"/>
                <a:cs typeface="Times"/>
                <a:sym typeface="Times"/>
              </a:rPr>
              <a:t> </a:t>
            </a:r>
            <a:endParaRPr sz="1400" b="0" i="0" u="none" strike="noStrike" cap="none" dirty="0">
              <a:solidFill>
                <a:srgbClr val="000000"/>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a:ea typeface="Times"/>
                <a:cs typeface="Times"/>
                <a:sym typeface="Times"/>
              </a:rPr>
              <a:t>SOFTWARE REQUIREMENTS</a:t>
            </a:r>
            <a:endParaRPr dirty="0"/>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a:ea typeface="Times"/>
                <a:cs typeface="Times"/>
                <a:sym typeface="Times"/>
              </a:rPr>
              <a:t>FRONT END 		        :  	      J2EE (JSP, SERVLET)</a:t>
            </a:r>
            <a:endParaRPr sz="1400" b="0" i="0" u="none" strike="noStrike" cap="none" dirty="0">
              <a:solidFill>
                <a:srgbClr val="000000"/>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a:ea typeface="Times"/>
                <a:cs typeface="Times"/>
                <a:sym typeface="Times"/>
              </a:rPr>
              <a:t>BACK END		        : 	      MY SQL 5.5</a:t>
            </a:r>
            <a:endParaRPr sz="1400" b="0" i="0" u="none" strike="noStrike" cap="none" dirty="0">
              <a:solidFill>
                <a:srgbClr val="000000"/>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a:ea typeface="Times"/>
                <a:cs typeface="Times"/>
                <a:sym typeface="Times"/>
              </a:rPr>
              <a:t>OPERATING SYSTEM       	        :  	      WINDOWS 7</a:t>
            </a:r>
            <a:endParaRPr sz="1400" b="0" i="0" u="none" strike="noStrike" cap="none" dirty="0">
              <a:solidFill>
                <a:srgbClr val="000000"/>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a:ea typeface="Times"/>
                <a:cs typeface="Times"/>
                <a:sym typeface="Times"/>
              </a:rPr>
              <a:t>IDE			        :	      ECLIPSE</a:t>
            </a:r>
            <a:endParaRPr sz="1800" b="0" i="0" u="none" strike="noStrike" cap="none" dirty="0">
              <a:solidFill>
                <a:schemeClr val="dk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3401</Words>
  <Application>Microsoft Macintosh PowerPoint</Application>
  <PresentationFormat>On-screen Show (4:3)</PresentationFormat>
  <Paragraphs>293</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Noto Sans Symbols</vt:lpstr>
      <vt:lpstr>Verdana</vt:lpstr>
      <vt:lpstr>Times New Roman</vt:lpstr>
      <vt:lpstr>Gill Sans</vt:lpstr>
      <vt:lpstr>Times</vt:lpstr>
      <vt:lpstr>Calibri</vt: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DB Design:</vt:lpstr>
      <vt:lpstr>Database Structure:</vt:lpstr>
      <vt:lpstr>PowerPoint Presentation</vt:lpstr>
      <vt:lpstr>BACKEND CODE:</vt:lpstr>
      <vt:lpstr>FRONTEND CODE:</vt:lpstr>
      <vt:lpstr>SCREENSHOTS</vt:lpstr>
      <vt:lpstr>Screenshot 1</vt:lpstr>
      <vt:lpstr>Screenshot 2</vt:lpstr>
      <vt:lpstr>Screenshot 3</vt:lpstr>
      <vt:lpstr>Screenshot 4</vt:lpstr>
      <vt:lpstr>TESTING</vt:lpstr>
      <vt:lpstr>TESTING</vt:lpstr>
      <vt:lpstr>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4</cp:revision>
  <dcterms:modified xsi:type="dcterms:W3CDTF">2021-02-20T06:10:53Z</dcterms:modified>
</cp:coreProperties>
</file>