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58" r:id="rId11"/>
    <p:sldId id="2146847059" r:id="rId12"/>
    <p:sldId id="2146847062" r:id="rId13"/>
    <p:sldId id="2146847061" r:id="rId14"/>
    <p:sldId id="2146847060" r:id="rId15"/>
    <p:sldId id="2146847063" r:id="rId16"/>
    <p:sldId id="2146847064" r:id="rId17"/>
    <p:sldId id="2146847065" r:id="rId18"/>
    <p:sldId id="268" r:id="rId19"/>
    <p:sldId id="2146847055" r:id="rId20"/>
    <p:sldId id="269" r:id="rId21"/>
    <p:sldId id="2146847056"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4" d="100"/>
          <a:sy n="64" d="100"/>
        </p:scale>
        <p:origin x="1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eb-chat.global.assistant.watson.appdomain.cloud/preview.html?backgroundImageURL=https%3A%2F%2Fau-syd.assistant.watson.cloud.ibm.com%2Fpublic%2Fimages%2Fupx-26fe027f-d9e2-4398-850e-ea387e0b5a7f%3A%3Aaadf3544-aaca-4bb0-96a4-0e8e9bdc3537&amp;integrationID=08410dc1-526e-483f-a6d8-32eac8725549&amp;region=au-syd&amp;serviceInstanceID=26fe027f-d9e2-4398-850e-ea387e0b5a7f"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928314"/>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BANKING BOT</a:t>
            </a:r>
          </a:p>
        </p:txBody>
      </p:sp>
      <p:sp>
        <p:nvSpPr>
          <p:cNvPr id="3" name="TextBox 2"/>
          <p:cNvSpPr txBox="1"/>
          <p:nvPr/>
        </p:nvSpPr>
        <p:spPr>
          <a:xfrm>
            <a:off x="-267324" y="96300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01177" y="3951909"/>
            <a:ext cx="7980183" cy="1477328"/>
          </a:xfrm>
          <a:prstGeom prst="rect">
            <a:avLst/>
          </a:prstGeom>
          <a:noFill/>
        </p:spPr>
        <p:txBody>
          <a:bodyPr wrap="square" lIns="91440" tIns="45720" rIns="91440" bIns="45720" rtlCol="0" anchor="t">
            <a:spAutoFit/>
          </a:bodyPr>
          <a:lstStyle/>
          <a:p>
            <a:r>
              <a:rPr lang="en-US" b="1" dirty="0">
                <a:solidFill>
                  <a:schemeClr val="accent1">
                    <a:lumMod val="75000"/>
                  </a:schemeClr>
                </a:solidFill>
                <a:latin typeface="Arial" pitchFamily="34" charset="0"/>
                <a:cs typeface="Arial" pitchFamily="34" charset="0"/>
              </a:rPr>
              <a:t>Presented By:-</a:t>
            </a:r>
          </a:p>
          <a:p>
            <a:r>
              <a:rPr lang="en-US" b="1" dirty="0">
                <a:solidFill>
                  <a:schemeClr val="accent1">
                    <a:lumMod val="75000"/>
                  </a:schemeClr>
                </a:solidFill>
                <a:latin typeface="Arial"/>
                <a:cs typeface="Arial"/>
              </a:rPr>
              <a:t>Student Name- Gandhamalla Sai Vineeth</a:t>
            </a:r>
          </a:p>
          <a:p>
            <a:r>
              <a:rPr lang="en-US" b="1" dirty="0">
                <a:solidFill>
                  <a:schemeClr val="accent1">
                    <a:lumMod val="75000"/>
                  </a:schemeClr>
                </a:solidFill>
                <a:latin typeface="Arial"/>
                <a:cs typeface="Arial"/>
              </a:rPr>
              <a:t>College Name- IMS University Course Campus, Ghaziabad </a:t>
            </a:r>
          </a:p>
          <a:p>
            <a:r>
              <a:rPr lang="en-US" b="1" dirty="0">
                <a:solidFill>
                  <a:schemeClr val="accent1">
                    <a:lumMod val="75000"/>
                  </a:schemeClr>
                </a:solidFill>
                <a:latin typeface="Arial"/>
                <a:cs typeface="Arial"/>
              </a:rPr>
              <a:t>Department- BCA </a:t>
            </a:r>
          </a:p>
          <a:p>
            <a:r>
              <a:rPr lang="en-US" b="1" dirty="0">
                <a:solidFill>
                  <a:schemeClr val="accent1">
                    <a:lumMod val="75000"/>
                  </a:schemeClr>
                </a:solidFill>
                <a:latin typeface="Arial"/>
                <a:cs typeface="Arial"/>
              </a:rPr>
              <a:t>AICTE ID- STU64da0d09e77091692011785</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3ADC156-2B10-32BF-39AC-91474586357C}"/>
              </a:ext>
            </a:extLst>
          </p:cNvPr>
          <p:cNvPicPr>
            <a:picLocks noGrp="1" noChangeAspect="1"/>
          </p:cNvPicPr>
          <p:nvPr>
            <p:ph idx="1"/>
          </p:nvPr>
        </p:nvPicPr>
        <p:blipFill>
          <a:blip r:embed="rId2"/>
          <a:stretch>
            <a:fillRect/>
          </a:stretch>
        </p:blipFill>
        <p:spPr>
          <a:xfrm>
            <a:off x="581192" y="1301750"/>
            <a:ext cx="11029616" cy="5084060"/>
          </a:xfrm>
        </p:spPr>
      </p:pic>
    </p:spTree>
    <p:extLst>
      <p:ext uri="{BB962C8B-B14F-4D97-AF65-F5344CB8AC3E}">
        <p14:creationId xmlns:p14="http://schemas.microsoft.com/office/powerpoint/2010/main" val="280570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F6C6918E-411B-F1B1-E6CF-64E29A6D9393}"/>
              </a:ext>
            </a:extLst>
          </p:cNvPr>
          <p:cNvPicPr>
            <a:picLocks noGrp="1" noChangeAspect="1"/>
          </p:cNvPicPr>
          <p:nvPr>
            <p:ph idx="1"/>
          </p:nvPr>
        </p:nvPicPr>
        <p:blipFill>
          <a:blip r:embed="rId2"/>
          <a:stretch>
            <a:fillRect/>
          </a:stretch>
        </p:blipFill>
        <p:spPr>
          <a:xfrm>
            <a:off x="581192" y="1301750"/>
            <a:ext cx="11029615" cy="5084060"/>
          </a:xfrm>
        </p:spPr>
      </p:pic>
    </p:spTree>
    <p:extLst>
      <p:ext uri="{BB962C8B-B14F-4D97-AF65-F5344CB8AC3E}">
        <p14:creationId xmlns:p14="http://schemas.microsoft.com/office/powerpoint/2010/main" val="408826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CACF53AB-D961-3FA0-740D-CA6F251A4206}"/>
              </a:ext>
            </a:extLst>
          </p:cNvPr>
          <p:cNvPicPr>
            <a:picLocks noGrp="1" noChangeAspect="1"/>
          </p:cNvPicPr>
          <p:nvPr>
            <p:ph idx="1"/>
          </p:nvPr>
        </p:nvPicPr>
        <p:blipFill>
          <a:blip r:embed="rId2"/>
          <a:stretch>
            <a:fillRect/>
          </a:stretch>
        </p:blipFill>
        <p:spPr>
          <a:xfrm>
            <a:off x="581191" y="1301750"/>
            <a:ext cx="11029615" cy="5054080"/>
          </a:xfrm>
        </p:spPr>
      </p:pic>
    </p:spTree>
    <p:extLst>
      <p:ext uri="{BB962C8B-B14F-4D97-AF65-F5344CB8AC3E}">
        <p14:creationId xmlns:p14="http://schemas.microsoft.com/office/powerpoint/2010/main" val="306263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00833AFE-F426-63C5-F3FF-0B3AD851848D}"/>
              </a:ext>
            </a:extLst>
          </p:cNvPr>
          <p:cNvPicPr>
            <a:picLocks noGrp="1" noChangeAspect="1"/>
          </p:cNvPicPr>
          <p:nvPr>
            <p:ph idx="1"/>
          </p:nvPr>
        </p:nvPicPr>
        <p:blipFill>
          <a:blip r:embed="rId2"/>
          <a:stretch>
            <a:fillRect/>
          </a:stretch>
        </p:blipFill>
        <p:spPr>
          <a:xfrm>
            <a:off x="581192" y="1301750"/>
            <a:ext cx="11029616" cy="5099050"/>
          </a:xfrm>
        </p:spPr>
      </p:pic>
    </p:spTree>
    <p:extLst>
      <p:ext uri="{BB962C8B-B14F-4D97-AF65-F5344CB8AC3E}">
        <p14:creationId xmlns:p14="http://schemas.microsoft.com/office/powerpoint/2010/main" val="379584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VISULIZATION</a:t>
            </a:r>
            <a:endParaRPr lang="en-US" dirty="0"/>
          </a:p>
        </p:txBody>
      </p:sp>
      <p:pic>
        <p:nvPicPr>
          <p:cNvPr id="13" name="Content Placeholder 12" descr="A screenshot of a chat&#10;&#10;Description automatically generated">
            <a:extLst>
              <a:ext uri="{FF2B5EF4-FFF2-40B4-BE49-F238E27FC236}">
                <a16:creationId xmlns:a16="http://schemas.microsoft.com/office/drawing/2014/main" id="{F72644B9-668F-79CC-ABD8-03A46D887686}"/>
              </a:ext>
            </a:extLst>
          </p:cNvPr>
          <p:cNvPicPr>
            <a:picLocks noGrp="1" noChangeAspect="1"/>
          </p:cNvPicPr>
          <p:nvPr>
            <p:ph idx="1"/>
          </p:nvPr>
        </p:nvPicPr>
        <p:blipFill>
          <a:blip r:embed="rId2"/>
          <a:stretch>
            <a:fillRect/>
          </a:stretch>
        </p:blipFill>
        <p:spPr>
          <a:xfrm>
            <a:off x="1893894" y="1232451"/>
            <a:ext cx="1883057" cy="5321506"/>
          </a:xfrm>
        </p:spPr>
      </p:pic>
      <p:pic>
        <p:nvPicPr>
          <p:cNvPr id="15" name="Picture 14" descr="A screenshot of a chat&#10;&#10;Description automatically generated">
            <a:extLst>
              <a:ext uri="{FF2B5EF4-FFF2-40B4-BE49-F238E27FC236}">
                <a16:creationId xmlns:a16="http://schemas.microsoft.com/office/drawing/2014/main" id="{22F7C3C1-3097-1497-97F7-6AE8A4CA7A3F}"/>
              </a:ext>
            </a:extLst>
          </p:cNvPr>
          <p:cNvPicPr>
            <a:picLocks noChangeAspect="1"/>
          </p:cNvPicPr>
          <p:nvPr/>
        </p:nvPicPr>
        <p:blipFill>
          <a:blip r:embed="rId3"/>
          <a:stretch>
            <a:fillRect/>
          </a:stretch>
        </p:blipFill>
        <p:spPr>
          <a:xfrm>
            <a:off x="4910278" y="1232449"/>
            <a:ext cx="1999541" cy="5321507"/>
          </a:xfrm>
          <a:prstGeom prst="rect">
            <a:avLst/>
          </a:prstGeom>
        </p:spPr>
      </p:pic>
      <p:pic>
        <p:nvPicPr>
          <p:cNvPr id="19" name="Picture 18" descr="A screenshot of a chat&#10;&#10;Description automatically generated">
            <a:extLst>
              <a:ext uri="{FF2B5EF4-FFF2-40B4-BE49-F238E27FC236}">
                <a16:creationId xmlns:a16="http://schemas.microsoft.com/office/drawing/2014/main" id="{A769D3F8-5B1F-AC0C-8AB0-D19A39229A20}"/>
              </a:ext>
            </a:extLst>
          </p:cNvPr>
          <p:cNvPicPr>
            <a:picLocks noChangeAspect="1"/>
          </p:cNvPicPr>
          <p:nvPr/>
        </p:nvPicPr>
        <p:blipFill>
          <a:blip r:embed="rId4"/>
          <a:stretch>
            <a:fillRect/>
          </a:stretch>
        </p:blipFill>
        <p:spPr>
          <a:xfrm>
            <a:off x="8043146" y="1232449"/>
            <a:ext cx="1966726" cy="5321507"/>
          </a:xfrm>
          <a:prstGeom prst="rect">
            <a:avLst/>
          </a:prstGeom>
        </p:spPr>
      </p:pic>
    </p:spTree>
    <p:extLst>
      <p:ext uri="{BB962C8B-B14F-4D97-AF65-F5344CB8AC3E}">
        <p14:creationId xmlns:p14="http://schemas.microsoft.com/office/powerpoint/2010/main" val="88573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455798"/>
            <a:ext cx="11029615" cy="4673324"/>
          </a:xfrm>
        </p:spPr>
        <p:txBody>
          <a:bodyPr>
            <a:normAutofit/>
          </a:bodyPr>
          <a:lstStyle/>
          <a:p>
            <a:pPr>
              <a:buFont typeface="Wingdings" panose="05000000000000000000" pitchFamily="2" charset="2"/>
              <a:buChar char="v"/>
            </a:pPr>
            <a:r>
              <a:rPr lang="en-US" sz="2000" dirty="0"/>
              <a:t>The Banking Bot project successfully revolutionizes digital banking by providing a seamless, efficient, and secure platform for deposits and withdrawals. With its user-friendly interface and 24/7 availability, the bot enhances customer experience and accessibility.</a:t>
            </a:r>
          </a:p>
          <a:p>
            <a:pPr>
              <a:buFont typeface="Wingdings" panose="05000000000000000000" pitchFamily="2" charset="2"/>
              <a:buChar char="v"/>
            </a:pPr>
            <a:r>
              <a:rPr lang="en-US" sz="2000" dirty="0"/>
              <a:t>By leveraging AI and Natural Language Processing, it offers personalized assistance, ensuring quick and accurate responses to user queries. The implementation of robust security measures, such as multi-factor authentication and data encryption, ensures user data protection and builds trust.</a:t>
            </a:r>
          </a:p>
          <a:p>
            <a:pPr>
              <a:buFont typeface="Wingdings" panose="05000000000000000000" pitchFamily="2" charset="2"/>
              <a:buChar char="v"/>
            </a:pPr>
            <a:r>
              <a:rPr lang="en-US" sz="2000" dirty="0"/>
              <a:t>The Banking Bot reduces operational costs for banks by automating routine transactions, while its scalable design supports future expansion into additional banking services. This project sets a new standard for digital banking, empowering users and financial institutions with innovative, reliable, and convenient solutions.</a:t>
            </a: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676780"/>
            <a:ext cx="10984094" cy="3284964"/>
          </a:xfrm>
        </p:spPr>
        <p:txBody>
          <a:bodyPr>
            <a:normAutofit fontScale="70000" lnSpcReduction="20000"/>
          </a:bodyPr>
          <a:lstStyle/>
          <a:p>
            <a:pPr marL="0" indent="0">
              <a:buNone/>
            </a:pPr>
            <a:endParaRPr lang="en-US" sz="2000" b="1" dirty="0"/>
          </a:p>
          <a:p>
            <a:pPr>
              <a:buFont typeface="Wingdings" panose="05000000000000000000" pitchFamily="2" charset="2"/>
              <a:buChar char="v"/>
            </a:pPr>
            <a:r>
              <a:rPr lang="en-US" sz="3100" dirty="0"/>
              <a:t>Future enhancements for the Banking Bot include integrating advanced AI capabilities for more personalized financial advice and expanding multilingual support to reach a broader audience. The bot will connect with additional financial platforms and third-party services, offering users a wider range of banking options. Enhanced security features, such as biometric authentication, will improve user trust. Adding voice interaction capabilities will enhance accessibility, while implementing feedback mechanisms will enable continuous improvement. These updates will ensure the Banking Bot remains effective and adaptable in the evolving digital banking landscape</a:t>
            </a:r>
            <a:r>
              <a:rPr lang="en-US" sz="2800"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40808"/>
            <a:ext cx="11029615" cy="4673324"/>
          </a:xfrm>
        </p:spPr>
        <p:txBody>
          <a:bodyPr>
            <a:normAutofit/>
          </a:bodyPr>
          <a:lstStyle/>
          <a:p>
            <a:pPr marL="305435" indent="-305435"/>
            <a:r>
              <a:rPr lang="en-US" sz="2400" dirty="0"/>
              <a:t>For the development of the IBM Jobs Chatbot, several essential resources were referenced. The core technology and implementation were built using IBM WatsonX Assistant, as detailed in the IBM WatsonX Assistant Documentation. The IBM Cloud Platform Overview played a crucial role in setting up the infrastructure. These resources were instrumental in shaping the development and deployment strategies for the chatbot project.</a:t>
            </a:r>
          </a:p>
          <a:p>
            <a:pPr marL="305435" indent="-305435"/>
            <a:r>
              <a:rPr lang="en-US" sz="2800" dirty="0">
                <a:hlinkClick r:id="rId2"/>
              </a:rPr>
              <a:t>ChatGPT</a:t>
            </a:r>
            <a:endParaRPr lang="en-US" sz="2800" dirty="0"/>
          </a:p>
          <a:p>
            <a:pPr marL="305435" indent="-305435"/>
            <a:r>
              <a:rPr lang="en-US" sz="2800" dirty="0">
                <a:hlinkClick r:id="rId3"/>
              </a:rPr>
              <a:t>Preview Link</a:t>
            </a:r>
            <a:r>
              <a:rPr lang="en-US" sz="2800" dirty="0"/>
              <a:t> (Banking Bot)</a:t>
            </a:r>
            <a:endParaRPr lang="en-IN" sz="28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descr="A close-up of a certificate&#10;&#10;Description automatically generated">
            <a:extLst>
              <a:ext uri="{FF2B5EF4-FFF2-40B4-BE49-F238E27FC236}">
                <a16:creationId xmlns:a16="http://schemas.microsoft.com/office/drawing/2014/main" id="{F227E87A-3692-5A2B-7074-315618B6184C}"/>
              </a:ext>
            </a:extLst>
          </p:cNvPr>
          <p:cNvPicPr>
            <a:picLocks noChangeAspect="1"/>
          </p:cNvPicPr>
          <p:nvPr/>
        </p:nvPicPr>
        <p:blipFill>
          <a:blip r:embed="rId2"/>
          <a:stretch>
            <a:fillRect/>
          </a:stretch>
        </p:blipFill>
        <p:spPr>
          <a:xfrm>
            <a:off x="2314047" y="1409074"/>
            <a:ext cx="7563906" cy="5171607"/>
          </a:xfrm>
          <a:prstGeom prst="rect">
            <a:avLst/>
          </a:prstGeom>
        </p:spPr>
      </p:pic>
    </p:spTree>
    <p:extLst>
      <p:ext uri="{BB962C8B-B14F-4D97-AF65-F5344CB8AC3E}">
        <p14:creationId xmlns:p14="http://schemas.microsoft.com/office/powerpoint/2010/main" val="171806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In today's fast-paced digital world, banking customers require quick, efficient, and reliable ways to manage their finances without the need for in-person visits to banks. Traditional banking methods often involve long queues, cumbersome paperwork, and limited operating hours, causing inconvenience and delays in financial transactions. As a result, there is a growing demand for a user-friendly digital solution that can provide immediate assistance for basic banking operations such as deposits and withdrawals.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7" name="Content Placeholder 6">
            <a:extLst>
              <a:ext uri="{FF2B5EF4-FFF2-40B4-BE49-F238E27FC236}">
                <a16:creationId xmlns:a16="http://schemas.microsoft.com/office/drawing/2014/main" id="{A194817C-D852-6188-F33F-E9CD95830C4D}"/>
              </a:ext>
            </a:extLst>
          </p:cNvPr>
          <p:cNvSpPr>
            <a:spLocks noGrp="1"/>
          </p:cNvSpPr>
          <p:nvPr>
            <p:ph idx="1"/>
          </p:nvPr>
        </p:nvSpPr>
        <p:spPr>
          <a:xfrm>
            <a:off x="581193" y="1500769"/>
            <a:ext cx="11029615" cy="4673324"/>
          </a:xfrm>
        </p:spPr>
        <p:txBody>
          <a:bodyPr>
            <a:normAutofit fontScale="92500" lnSpcReduction="10000"/>
          </a:bodyPr>
          <a:lstStyle/>
          <a:p>
            <a:pPr marL="0" indent="0">
              <a:buNone/>
            </a:pPr>
            <a:r>
              <a:rPr lang="en-US" sz="1900" dirty="0"/>
              <a:t>To address the challenges faced by banking customers in managing their financial transactions efficiently, we propose the development of an AI-powered Banking Bot. The Banking Bot serves as a virtual assistant designed to facilitate seamless deposits and withdrawals through a conversational interface.</a:t>
            </a:r>
          </a:p>
          <a:p>
            <a:pPr>
              <a:buFont typeface="Wingdings" panose="05000000000000000000" pitchFamily="2" charset="2"/>
              <a:buChar char="v"/>
            </a:pPr>
            <a:r>
              <a:rPr lang="en-US" sz="1800" b="1" dirty="0"/>
              <a:t>Key Features:</a:t>
            </a:r>
          </a:p>
          <a:p>
            <a:pPr lvl="1">
              <a:buFont typeface="Wingdings" panose="05000000000000000000" pitchFamily="2" charset="2"/>
              <a:buChar char="Ø"/>
            </a:pPr>
            <a:r>
              <a:rPr lang="en-US" sz="1600" b="1" dirty="0"/>
              <a:t>User-Friendly Interface</a:t>
            </a:r>
            <a:r>
              <a:rPr lang="en-US" sz="1600" dirty="0"/>
              <a:t>: The bot offers an intuitive chat interface that mimics human interaction, making it accessible to users of all ages and technical proficiencies. Users can easily navigate the chat to perform banking transactions without needing extensive guidance.</a:t>
            </a:r>
          </a:p>
          <a:p>
            <a:pPr lvl="1">
              <a:buFont typeface="Wingdings" panose="05000000000000000000" pitchFamily="2" charset="2"/>
              <a:buChar char="Ø"/>
            </a:pPr>
            <a:r>
              <a:rPr lang="en-US" sz="1600" b="1" dirty="0"/>
              <a:t>Instant Deposits and Withdrawals</a:t>
            </a:r>
            <a:r>
              <a:rPr lang="en-US" sz="1600" dirty="0"/>
              <a:t>: The Banking Bot enables users to perform deposits and withdrawals instantly, reducing the time and effort required to visit a physical bank branch. This feature is designed to cater to users who seek quick and efficient financial services.</a:t>
            </a:r>
          </a:p>
          <a:p>
            <a:pPr lvl="1">
              <a:buFont typeface="Wingdings" panose="05000000000000000000" pitchFamily="2" charset="2"/>
              <a:buChar char="Ø"/>
            </a:pPr>
            <a:r>
              <a:rPr lang="en-US" sz="1600" b="1" dirty="0"/>
              <a:t>Secure Transactions</a:t>
            </a:r>
            <a:r>
              <a:rPr lang="en-US" sz="1600" dirty="0"/>
              <a:t>: To ensure user confidence, the bot incorporates robust security protocols, including authentication and encryption, to protect sensitive financial data and prevent unauthorized access. This ensures that all transactions are conducted securely and privately.</a:t>
            </a:r>
          </a:p>
          <a:p>
            <a:pPr lvl="1">
              <a:buFont typeface="Wingdings" panose="05000000000000000000" pitchFamily="2" charset="2"/>
              <a:buChar char="Ø"/>
            </a:pPr>
            <a:r>
              <a:rPr lang="en-US" sz="1600" b="1" dirty="0"/>
              <a:t>24/7 Availability</a:t>
            </a:r>
            <a:r>
              <a:rPr lang="en-US" sz="1600" dirty="0"/>
              <a:t>: Unlike traditional banking services that operate during specific hours, the Banking Bot is available 24/7, allowing users to access banking services at their convenience, regardless of time and location.</a:t>
            </a:r>
          </a:p>
          <a:p>
            <a:pPr lvl="1">
              <a:buFont typeface="Wingdings" panose="05000000000000000000" pitchFamily="2" charset="2"/>
              <a:buChar char="Ø"/>
            </a:pPr>
            <a:r>
              <a:rPr lang="en-US" sz="1600" b="1" dirty="0"/>
              <a:t>Personalized User Experience</a:t>
            </a:r>
            <a:r>
              <a:rPr lang="en-US" sz="1600" dirty="0"/>
              <a:t>: The bot leverages AI to learn user preferences and transaction patterns, providing personalized recommendations and assistance tailored to individual needs.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425818"/>
            <a:ext cx="11029615" cy="4673324"/>
          </a:xfrm>
        </p:spPr>
        <p:txBody>
          <a:bodyPr/>
          <a:lstStyle/>
          <a:p>
            <a:pPr>
              <a:buFont typeface="Wingdings" panose="05000000000000000000" pitchFamily="2" charset="2"/>
              <a:buChar char="v"/>
            </a:pPr>
            <a:r>
              <a:rPr lang="en-IN" sz="1800" b="1" dirty="0">
                <a:solidFill>
                  <a:srgbClr val="0F0F0F"/>
                </a:solidFill>
              </a:rPr>
              <a:t>System requirements</a:t>
            </a:r>
          </a:p>
          <a:p>
            <a:pPr marL="0" indent="0">
              <a:buNone/>
            </a:pPr>
            <a:r>
              <a:rPr lang="en-IN" sz="1800" dirty="0">
                <a:solidFill>
                  <a:srgbClr val="0F0F0F"/>
                </a:solidFill>
              </a:rPr>
              <a:t>Processor	   </a:t>
            </a:r>
            <a:r>
              <a:rPr lang="pt-BR" sz="1800" dirty="0">
                <a:solidFill>
                  <a:srgbClr val="0F0F0F"/>
                </a:solidFill>
              </a:rPr>
              <a:t>Intel(R) Core(TM) i5-7400 CPU @ 3.00GHz  </a:t>
            </a:r>
          </a:p>
          <a:p>
            <a:pPr marL="0" indent="0">
              <a:buNone/>
            </a:pPr>
            <a:r>
              <a:rPr lang="en-IN" sz="1800" dirty="0">
                <a:solidFill>
                  <a:srgbClr val="0F0F0F"/>
                </a:solidFill>
              </a:rPr>
              <a:t>Installed RAM	   8.00 GB </a:t>
            </a:r>
          </a:p>
          <a:p>
            <a:pPr marL="0" indent="0">
              <a:buNone/>
            </a:pPr>
            <a:r>
              <a:rPr lang="en-IN" sz="1800" dirty="0">
                <a:solidFill>
                  <a:srgbClr val="0F0F0F"/>
                </a:solidFill>
              </a:rPr>
              <a:t>System type	   64-bit operating system, x64-based processor</a:t>
            </a:r>
          </a:p>
          <a:p>
            <a:pPr marL="0" indent="0">
              <a:buNone/>
            </a:pPr>
            <a:r>
              <a:rPr lang="en-IN" sz="1800" dirty="0">
                <a:solidFill>
                  <a:srgbClr val="0F0F0F"/>
                </a:solidFill>
              </a:rPr>
              <a:t>Pen and touch   No pen or touch input is available for  display</a:t>
            </a:r>
          </a:p>
          <a:p>
            <a:pPr marL="0" indent="0">
              <a:buNone/>
            </a:pPr>
            <a:endParaRPr lang="en-IN" sz="1800" b="1" dirty="0">
              <a:solidFill>
                <a:srgbClr val="0F0F0F"/>
              </a:solidFill>
            </a:endParaRPr>
          </a:p>
          <a:p>
            <a:pPr>
              <a:buFont typeface="Wingdings" panose="05000000000000000000" pitchFamily="2" charset="2"/>
              <a:buChar char="v"/>
            </a:pPr>
            <a:r>
              <a:rPr lang="en-IN" sz="1800" b="1" dirty="0">
                <a:solidFill>
                  <a:srgbClr val="0F0F0F"/>
                </a:solidFill>
              </a:rPr>
              <a:t>Technology used:</a:t>
            </a:r>
          </a:p>
          <a:p>
            <a:pPr marL="0" indent="0">
              <a:buNone/>
            </a:pPr>
            <a:r>
              <a:rPr kumimoji="0" lang="en-US" sz="1800" b="0" i="0" u="none" strike="noStrike" kern="1200" cap="none" spc="0" normalizeH="0" baseline="0" noProof="0" dirty="0">
                <a:ln>
                  <a:noFill/>
                </a:ln>
                <a:solidFill>
                  <a:srgbClr val="0F0F0F"/>
                </a:solidFill>
                <a:effectLst/>
                <a:uLnTx/>
                <a:uFillTx/>
                <a:latin typeface="Franklin Gothic Book"/>
                <a:ea typeface="+mn-ea"/>
                <a:cs typeface="+mn-cs"/>
              </a:rPr>
              <a:t>The IBM Jobs Chatbot includes setting goals, designing and developing the chatbot </a:t>
            </a:r>
            <a:r>
              <a:rPr kumimoji="0" lang="en-US" sz="1800" b="1" i="0" u="none" strike="noStrike" kern="1200" cap="none" spc="0" normalizeH="0" baseline="0" noProof="0" dirty="0">
                <a:ln>
                  <a:noFill/>
                </a:ln>
                <a:solidFill>
                  <a:srgbClr val="0F0F0F"/>
                </a:solidFill>
                <a:effectLst/>
                <a:uLnTx/>
                <a:uFillTx/>
                <a:latin typeface="Franklin Gothic Book"/>
                <a:ea typeface="+mn-ea"/>
                <a:cs typeface="+mn-cs"/>
              </a:rPr>
              <a:t>with IBM Cloud and WatsonX Assistant</a:t>
            </a:r>
            <a:r>
              <a:rPr kumimoji="0" lang="en-US" sz="1800" b="0" i="0" u="none" strike="noStrike" kern="1200" cap="none" spc="0" normalizeH="0" baseline="0" noProof="0" dirty="0">
                <a:ln>
                  <a:noFill/>
                </a:ln>
                <a:solidFill>
                  <a:srgbClr val="0F0F0F"/>
                </a:solidFill>
                <a:effectLst/>
                <a:uLnTx/>
                <a:uFillTx/>
                <a:latin typeface="Franklin Gothic Book"/>
                <a:ea typeface="+mn-ea"/>
                <a:cs typeface="+mn-cs"/>
              </a:rPr>
              <a:t>, and deploying it. After training HR teams, performance is monitored, and improvements are made based on feedback. The project’s impact is then evaluated and reported.</a:t>
            </a:r>
            <a:endParaRPr kumimoji="0" lang="en-IN" sz="1800" b="0" i="0" u="none" strike="noStrike" kern="1200" cap="none" spc="0" normalizeH="0" baseline="0" noProof="0" dirty="0">
              <a:ln>
                <a:noFill/>
              </a:ln>
              <a:solidFill>
                <a:srgbClr val="0F0F0F"/>
              </a:solidFill>
              <a:effectLst/>
              <a:uLnTx/>
              <a:uFillTx/>
              <a:latin typeface="Franklin Gothic Book"/>
              <a:ea typeface="+mn-ea"/>
              <a:cs typeface="+mn-cs"/>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75840"/>
            <a:ext cx="11029615" cy="4673324"/>
          </a:xfrm>
        </p:spPr>
        <p:txBody>
          <a:bodyPr/>
          <a:lstStyle/>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Select Platform: </a:t>
            </a: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Choose IBM Cloud or another suitable platform for hosting and managing the chatbot.</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Design: </a:t>
            </a: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Define the visual elements, including the color scheme and layout, to ensure a user-friendly interface.</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Configure Q&amp;A: </a:t>
            </a: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In WatsonX Assistant, create intents to identify user queries and set up dialogues for responses in the Action tab.</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Test:</a:t>
            </a: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 Use the Preview section to interact with the chatbot and validate that it responds correctly to various inputs.</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Publish:</a:t>
            </a: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 Finalize and deploy the chatbot to the chosen platform, making it available for users to interact with.</a:t>
            </a:r>
            <a:endPar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descr="A screenshot of a computer&#10;&#10;Description automatically generated">
            <a:extLst>
              <a:ext uri="{FF2B5EF4-FFF2-40B4-BE49-F238E27FC236}">
                <a16:creationId xmlns:a16="http://schemas.microsoft.com/office/drawing/2014/main" id="{A3E8EA8E-D1DD-67E5-6AA9-68FA3420F645}"/>
              </a:ext>
            </a:extLst>
          </p:cNvPr>
          <p:cNvPicPr>
            <a:picLocks noGrp="1" noChangeAspect="1"/>
          </p:cNvPicPr>
          <p:nvPr>
            <p:ph idx="1"/>
          </p:nvPr>
        </p:nvPicPr>
        <p:blipFill>
          <a:blip r:embed="rId2"/>
          <a:stretch>
            <a:fillRect/>
          </a:stretch>
        </p:blipFill>
        <p:spPr>
          <a:xfrm>
            <a:off x="581192" y="1301750"/>
            <a:ext cx="11029616" cy="4979129"/>
          </a:xfrm>
        </p:spPr>
      </p:pic>
    </p:spTree>
    <p:extLst>
      <p:ext uri="{BB962C8B-B14F-4D97-AF65-F5344CB8AC3E}">
        <p14:creationId xmlns:p14="http://schemas.microsoft.com/office/powerpoint/2010/main" val="15319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288C5A18-3DB2-46CE-DEC1-F5F4AC64AE73}"/>
              </a:ext>
            </a:extLst>
          </p:cNvPr>
          <p:cNvPicPr>
            <a:picLocks noGrp="1" noChangeAspect="1"/>
          </p:cNvPicPr>
          <p:nvPr>
            <p:ph idx="1"/>
          </p:nvPr>
        </p:nvPicPr>
        <p:blipFill>
          <a:blip r:embed="rId2"/>
          <a:stretch>
            <a:fillRect/>
          </a:stretch>
        </p:blipFill>
        <p:spPr>
          <a:xfrm>
            <a:off x="581192" y="1301750"/>
            <a:ext cx="11029616" cy="5069070"/>
          </a:xfrm>
        </p:spPr>
      </p:pic>
    </p:spTree>
    <p:extLst>
      <p:ext uri="{BB962C8B-B14F-4D97-AF65-F5344CB8AC3E}">
        <p14:creationId xmlns:p14="http://schemas.microsoft.com/office/powerpoint/2010/main" val="196722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1457385C-4215-6D22-0C03-6F6007F7E2D0}"/>
              </a:ext>
            </a:extLst>
          </p:cNvPr>
          <p:cNvPicPr>
            <a:picLocks noGrp="1" noChangeAspect="1"/>
          </p:cNvPicPr>
          <p:nvPr>
            <p:ph idx="1"/>
          </p:nvPr>
        </p:nvPicPr>
        <p:blipFill>
          <a:blip r:embed="rId2"/>
          <a:stretch>
            <a:fillRect/>
          </a:stretch>
        </p:blipFill>
        <p:spPr>
          <a:xfrm>
            <a:off x="581192" y="1301750"/>
            <a:ext cx="11029616" cy="5069070"/>
          </a:xfrm>
        </p:spPr>
      </p:pic>
    </p:spTree>
    <p:extLst>
      <p:ext uri="{BB962C8B-B14F-4D97-AF65-F5344CB8AC3E}">
        <p14:creationId xmlns:p14="http://schemas.microsoft.com/office/powerpoint/2010/main" val="27639617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2006/documentManagement/types"/>
    <ds:schemaRef ds:uri="http://purl.org/dc/dcmitype/"/>
    <ds:schemaRef ds:uri="9162bd5b-4ed9-4da3-b376-05204580ba3f"/>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910</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 BANKING BOT</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VISULIZATION</vt:lpstr>
      <vt:lpstr>Conclusion</vt:lpstr>
      <vt:lpstr>PowerPoint Presentation</vt:lpstr>
      <vt:lpstr>References</vt:lpstr>
      <vt:lpstr>course certificate 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Praneeth</cp:lastModifiedBy>
  <cp:revision>39</cp:revision>
  <dcterms:created xsi:type="dcterms:W3CDTF">2021-05-26T16:50:10Z</dcterms:created>
  <dcterms:modified xsi:type="dcterms:W3CDTF">2024-08-03T18:15:03Z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