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100523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ineeth3094/Cryptex.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283864"/>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3" y="1276508"/>
            <a:ext cx="11745466" cy="468233"/>
          </a:xfrm>
        </p:spPr>
        <p:txBody>
          <a:bodyPr>
            <a:noAutofit/>
          </a:bodyPr>
          <a:lstStyle/>
          <a:p>
            <a:pPr>
              <a:lnSpc>
                <a:spcPct val="150000"/>
              </a:lnSpc>
            </a:pPr>
            <a:r>
              <a:rPr lang="en-GB" dirty="0"/>
              <a:t>Name: Gandhamalla  Sai Vineeth</a:t>
            </a:r>
          </a:p>
          <a:p>
            <a:pPr>
              <a:lnSpc>
                <a:spcPct val="150000"/>
              </a:lnSpc>
            </a:pPr>
            <a:r>
              <a:rPr lang="en-GB" dirty="0"/>
              <a:t>AICTE ID: STU64da0d09e77091692011785</a:t>
            </a:r>
          </a:p>
          <a:p>
            <a:pPr>
              <a:lnSpc>
                <a:spcPct val="150000"/>
              </a:lnSpc>
            </a:pPr>
            <a:r>
              <a:rPr lang="en-GB" dirty="0"/>
              <a:t>Skills build email id: vineeth3094@gmail..com</a:t>
            </a:r>
          </a:p>
          <a:p>
            <a:pPr>
              <a:lnSpc>
                <a:spcPct val="150000"/>
              </a:lnSpc>
            </a:pPr>
            <a:r>
              <a:rPr lang="en-GB" dirty="0"/>
              <a:t>College name:</a:t>
            </a:r>
            <a:r>
              <a:rPr lang="en-US" dirty="0"/>
              <a:t> Institute of Management Studies University Course Campus, Ghaziabad</a:t>
            </a:r>
          </a:p>
          <a:p>
            <a:pPr>
              <a:lnSpc>
                <a:spcPct val="150000"/>
              </a:lnSpc>
            </a:pPr>
            <a:r>
              <a:rPr lang="en-US" dirty="0"/>
              <a:t>Internship Domain: Front-End Development from - 24th June to 31st July 2024.</a:t>
            </a:r>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3" y="3762530"/>
            <a:ext cx="11260667" cy="2854655"/>
          </a:xfrm>
          <a:prstGeom prst="rect">
            <a:avLst/>
          </a:prstGeom>
        </p:spPr>
      </p:pic>
      <p:pic>
        <p:nvPicPr>
          <p:cNvPr id="5" name="Picture 4" descr="A person in a yellow shirt&#10;&#10;Description automatically generated">
            <a:extLst>
              <a:ext uri="{FF2B5EF4-FFF2-40B4-BE49-F238E27FC236}">
                <a16:creationId xmlns:a16="http://schemas.microsoft.com/office/drawing/2014/main" id="{0B505A6A-E956-7D92-D5CF-2E11A6465F62}"/>
              </a:ext>
            </a:extLst>
          </p:cNvPr>
          <p:cNvPicPr>
            <a:picLocks noChangeAspect="1"/>
          </p:cNvPicPr>
          <p:nvPr/>
        </p:nvPicPr>
        <p:blipFill>
          <a:blip r:embed="rId3"/>
          <a:stretch>
            <a:fillRect/>
          </a:stretch>
        </p:blipFill>
        <p:spPr>
          <a:xfrm>
            <a:off x="10058400" y="708171"/>
            <a:ext cx="1534376" cy="18618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16245"/>
            <a:ext cx="11029615" cy="1797962"/>
          </a:xfrm>
        </p:spPr>
        <p:txBody>
          <a:bodyPr>
            <a:normAutofit/>
          </a:bodyPr>
          <a:lstStyle/>
          <a:p>
            <a:pPr marL="0" indent="0">
              <a:buNone/>
            </a:pPr>
            <a:endParaRPr lang="en-US" sz="2800" dirty="0"/>
          </a:p>
          <a:p>
            <a:pPr marL="0" indent="0" algn="l">
              <a:buNone/>
            </a:pPr>
            <a:r>
              <a:rPr lang="en-US" sz="2800" dirty="0"/>
              <a:t>Github Repository Link: </a:t>
            </a:r>
            <a:r>
              <a:rPr lang="en-US" sz="2800" b="1" dirty="0">
                <a:hlinkClick r:id="rId2"/>
              </a:rPr>
              <a:t>https://github.com/Vineeth3094/Cryptex.git</a:t>
            </a:r>
            <a:endParaRPr lang="en-US" sz="2800" b="1"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1770637"/>
            <a:ext cx="10076815" cy="1020681"/>
          </a:xfrm>
        </p:spPr>
        <p:txBody>
          <a:bodyPr>
            <a:noAutofit/>
          </a:bodyPr>
          <a:lstStyle/>
          <a:p>
            <a:pPr marL="0" indent="0">
              <a:buNone/>
            </a:pPr>
            <a:r>
              <a:rPr lang="en-US" sz="2800" b="1" dirty="0"/>
              <a:t>Cryptex</a:t>
            </a:r>
            <a:r>
              <a:rPr lang="en-US" sz="2800" dirty="0"/>
              <a:t>: Cryptocurrency Dashboard</a:t>
            </a:r>
          </a:p>
        </p:txBody>
      </p:sp>
      <p:sp>
        <p:nvSpPr>
          <p:cNvPr id="4" name="TextBox 3">
            <a:extLst>
              <a:ext uri="{FF2B5EF4-FFF2-40B4-BE49-F238E27FC236}">
                <a16:creationId xmlns:a16="http://schemas.microsoft.com/office/drawing/2014/main" id="{E0AEA920-62E7-076B-36C5-110B195F0ADF}"/>
              </a:ext>
            </a:extLst>
          </p:cNvPr>
          <p:cNvSpPr txBox="1"/>
          <p:nvPr/>
        </p:nvSpPr>
        <p:spPr>
          <a:xfrm>
            <a:off x="581190" y="2791318"/>
            <a:ext cx="11029616" cy="2677656"/>
          </a:xfrm>
          <a:prstGeom prst="rect">
            <a:avLst/>
          </a:prstGeom>
          <a:noFill/>
        </p:spPr>
        <p:txBody>
          <a:bodyPr wrap="square" rtlCol="0">
            <a:spAutoFit/>
          </a:bodyPr>
          <a:lstStyle/>
          <a:p>
            <a:r>
              <a:rPr lang="en-US" sz="2400" dirty="0"/>
              <a:t>The rapid fluctuations in cryptocurrency prices require investors and enthusiasts to have access to real-time data to make informed decisions. Traditional financial dashboards often lack real-time updates and user-friendly interfaces tailored for cryptocurrency markets. Cryptex aims to address this gap by providing a comprehensive, interactive, and real-time dashboard for monitoring cryptocurrency prices and market trends, enabling users to stay updated and make timely decisions in the volatile crypto market.</a:t>
            </a:r>
            <a:endParaRPr lang="en-IN" sz="24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27404"/>
            <a:ext cx="11029616" cy="1188720"/>
          </a:xfrm>
        </p:spPr>
        <p:txBody>
          <a:bodyPr anchor="ctr"/>
          <a:lstStyle/>
          <a:p>
            <a:r>
              <a:rPr lang="en-US" dirty="0"/>
              <a:t>AGENDA</a:t>
            </a:r>
          </a:p>
        </p:txBody>
      </p:sp>
      <p:sp>
        <p:nvSpPr>
          <p:cNvPr id="4" name="Rectangle 1">
            <a:extLst>
              <a:ext uri="{FF2B5EF4-FFF2-40B4-BE49-F238E27FC236}">
                <a16:creationId xmlns:a16="http://schemas.microsoft.com/office/drawing/2014/main" id="{B2ADC441-7235-9B14-FE13-B507C8822AF6}"/>
              </a:ext>
            </a:extLst>
          </p:cNvPr>
          <p:cNvSpPr>
            <a:spLocks noGrp="1" noChangeArrowheads="1"/>
          </p:cNvSpPr>
          <p:nvPr>
            <p:ph idx="1"/>
          </p:nvPr>
        </p:nvSpPr>
        <p:spPr bwMode="auto">
          <a:xfrm>
            <a:off x="371329" y="1351053"/>
            <a:ext cx="10106795"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SzTx/>
              <a:buFont typeface="Wingdings" panose="05000000000000000000" pitchFamily="2" charset="2"/>
              <a:buChar char="v"/>
              <a:tabLst/>
            </a:pPr>
            <a:r>
              <a:rPr lang="en-US" altLang="en-US" sz="1600" b="1" dirty="0">
                <a:solidFill>
                  <a:schemeClr val="accent1"/>
                </a:solidFill>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Introduction</a:t>
            </a:r>
            <a:endParaRPr lang="en-US" altLang="en-US" sz="1600" b="1"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Project Overview: </a:t>
            </a:r>
            <a:r>
              <a:rPr kumimoji="0" lang="en-US" altLang="en-US" sz="1600" b="1" i="0" u="none" strike="noStrike" cap="none" normalizeH="0" baseline="0" dirty="0">
                <a:ln>
                  <a:noFill/>
                </a:ln>
                <a:solidFill>
                  <a:schemeClr val="tx1"/>
                </a:solidFill>
                <a:effectLst/>
                <a:latin typeface="Arial" panose="020B0604020202020204" pitchFamily="34" charset="0"/>
              </a:rPr>
              <a:t>Cryptex</a:t>
            </a:r>
          </a:p>
          <a:p>
            <a:pPr lvl="1"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Objectives: Creating a crypto dashboard for real-time price updates</a:t>
            </a:r>
          </a:p>
          <a:p>
            <a:pPr marR="0" lvl="0"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 Market Analysis</a:t>
            </a:r>
            <a:endParaRPr lang="en-US" altLang="en-US" sz="1600" b="1"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Cryptocurrency Market Trends</a:t>
            </a:r>
            <a:endParaRPr lang="en-US" altLang="en-US" sz="1600"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Importance of Real-Time Data</a:t>
            </a:r>
          </a:p>
          <a:p>
            <a:pPr marR="0" lvl="0"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 Development Process</a:t>
            </a:r>
            <a:endParaRPr lang="en-US" altLang="en-US" sz="1600"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Technology Stack: HTML, CSS, JavaScript</a:t>
            </a:r>
          </a:p>
          <a:p>
            <a:pPr lvl="1"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Design and User Interface</a:t>
            </a:r>
          </a:p>
          <a:p>
            <a:pPr marR="0" lvl="0"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 Core Features</a:t>
            </a:r>
            <a:endParaRPr lang="en-US" altLang="en-US" sz="1600"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Homepage with Key Information</a:t>
            </a:r>
          </a:p>
          <a:p>
            <a:pPr lvl="1"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Real-Time Crypto Prices and Market Trends</a:t>
            </a:r>
          </a:p>
          <a:p>
            <a:pPr lvl="1"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User Experience and Navigation</a:t>
            </a:r>
          </a:p>
          <a:p>
            <a:pPr defTabSz="914400" eaLnBrk="0" fontAlgn="base" hangingPunct="0">
              <a:lnSpc>
                <a:spcPct val="100000"/>
              </a:lnSpc>
              <a:spcBef>
                <a:spcPct val="0"/>
              </a:spcBef>
              <a:spcAft>
                <a:spcPct val="0"/>
              </a:spcAft>
              <a:buSzTx/>
              <a:buFont typeface="Wingdings" panose="05000000000000000000" pitchFamily="2" charset="2"/>
              <a:buChar char="v"/>
            </a:pPr>
            <a:r>
              <a:rPr lang="en-US" altLang="en-US" sz="1600" b="1" dirty="0">
                <a:solidFill>
                  <a:schemeClr val="tx1"/>
                </a:solidFill>
                <a:latin typeface="Arial" panose="020B0604020202020204" pitchFamily="34" charset="0"/>
              </a:rPr>
              <a:t> Conclusion</a:t>
            </a:r>
          </a:p>
          <a:p>
            <a:pPr lvl="1" defTabSz="914400" eaLnBrk="0" fontAlgn="base" hangingPunct="0">
              <a:lnSpc>
                <a:spcPct val="150000"/>
              </a:lnSpc>
              <a:spcBef>
                <a:spcPct val="0"/>
              </a:spcBef>
              <a:spcAft>
                <a:spcPct val="0"/>
              </a:spcAft>
              <a:buSzTx/>
              <a:buFont typeface="Wingdings" panose="05000000000000000000" pitchFamily="2" charset="2"/>
              <a:buChar char="Ø"/>
            </a:pPr>
            <a:r>
              <a:rPr lang="en-US" altLang="en-US" sz="1600" dirty="0">
                <a:solidFill>
                  <a:schemeClr val="tx1"/>
                </a:solidFill>
                <a:latin typeface="Arial" panose="020B0604020202020204" pitchFamily="34" charset="0"/>
              </a:rPr>
              <a:t>Project Outcomes</a:t>
            </a:r>
          </a:p>
          <a:p>
            <a:pPr lvl="1" defTabSz="914400" eaLnBrk="0" fontAlgn="base" hangingPunct="0">
              <a:lnSpc>
                <a:spcPct val="150000"/>
              </a:lnSpc>
              <a:spcBef>
                <a:spcPct val="0"/>
              </a:spcBef>
              <a:spcAft>
                <a:spcPct val="0"/>
              </a:spcAft>
              <a:buSzTx/>
              <a:buFont typeface="Wingdings" panose="05000000000000000000" pitchFamily="2" charset="2"/>
              <a:buChar char="Ø"/>
            </a:pPr>
            <a:r>
              <a:rPr lang="en-US" altLang="en-US" sz="1600" dirty="0">
                <a:solidFill>
                  <a:schemeClr val="tx1"/>
                </a:solidFill>
                <a:latin typeface="Arial" panose="020B0604020202020204" pitchFamily="34" charset="0"/>
              </a:rPr>
              <a:t>Future Work</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7840" y="447771"/>
            <a:ext cx="11029616" cy="1188720"/>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67840" y="2181383"/>
            <a:ext cx="11239478" cy="3634486"/>
          </a:xfrm>
        </p:spPr>
        <p:txBody>
          <a:bodyPr>
            <a:noAutofit/>
          </a:bodyPr>
          <a:lstStyle/>
          <a:p>
            <a:pPr marL="0" indent="0">
              <a:buNone/>
            </a:pPr>
            <a:r>
              <a:rPr lang="en-US" sz="1900" b="1" dirty="0">
                <a:latin typeface="Arial" panose="020B0604020202020204" pitchFamily="34" charset="0"/>
                <a:cs typeface="Arial" panose="020B0604020202020204" pitchFamily="34" charset="0"/>
              </a:rPr>
              <a:t>Cryptex</a:t>
            </a:r>
            <a:r>
              <a:rPr lang="en-US" sz="1900" dirty="0">
                <a:latin typeface="Arial" panose="020B0604020202020204" pitchFamily="34" charset="0"/>
                <a:cs typeface="Arial" panose="020B0604020202020204" pitchFamily="34" charset="0"/>
              </a:rPr>
              <a:t> is a comprehensive cryptocurrency trading platform. It allows users to engage in various types of coin transactions, such as Spot Trade, Futures Trade, P2P, Staking, Mining, and Margin Trading.</a:t>
            </a:r>
          </a:p>
          <a:p>
            <a:pPr>
              <a:buFont typeface="Wingdings" panose="05000000000000000000" pitchFamily="2" charset="2"/>
              <a:buChar char="v"/>
            </a:pPr>
            <a:r>
              <a:rPr lang="en-US" b="1" dirty="0">
                <a:latin typeface="Arial" panose="020B0604020202020204" pitchFamily="34" charset="0"/>
                <a:cs typeface="Arial" panose="020B0604020202020204" pitchFamily="34" charset="0"/>
              </a:rPr>
              <a:t>Key Features:</a:t>
            </a:r>
          </a:p>
          <a:p>
            <a:pPr lvl="1">
              <a:buFont typeface="Wingdings" panose="05000000000000000000" pitchFamily="2" charset="2"/>
              <a:buChar char="Ø"/>
            </a:pPr>
            <a:r>
              <a:rPr lang="en-US" sz="1700" dirty="0">
                <a:latin typeface="Arial" panose="020B0604020202020204" pitchFamily="34" charset="0"/>
                <a:cs typeface="Arial" panose="020B0604020202020204" pitchFamily="34" charset="0"/>
              </a:rPr>
              <a:t>Real-Time Cryptocurrency Prices: View up-to-date prices for a wide range of cryptocurrencies, ensuring users have the latest market data.</a:t>
            </a:r>
          </a:p>
          <a:p>
            <a:pPr lvl="1">
              <a:buFont typeface="Wingdings" panose="05000000000000000000" pitchFamily="2" charset="2"/>
              <a:buChar char="Ø"/>
            </a:pPr>
            <a:r>
              <a:rPr lang="en-US" sz="1700" dirty="0">
                <a:latin typeface="Arial" panose="020B0604020202020204" pitchFamily="34" charset="0"/>
                <a:cs typeface="Arial" panose="020B0604020202020204" pitchFamily="34" charset="0"/>
              </a:rPr>
              <a:t>Buy and Sell Cryptocurrencies: Supports buying and selling of popular cryptocurrencies like BTC, ETH, XRP, etc.</a:t>
            </a:r>
          </a:p>
          <a:p>
            <a:pPr lvl="1">
              <a:buFont typeface="Wingdings" panose="05000000000000000000" pitchFamily="2" charset="2"/>
              <a:buChar char="Ø"/>
            </a:pPr>
            <a:r>
              <a:rPr lang="en-US" sz="1700" dirty="0">
                <a:latin typeface="Arial" panose="020B0604020202020204" pitchFamily="34" charset="0"/>
                <a:cs typeface="Arial" panose="020B0604020202020204" pitchFamily="34" charset="0"/>
              </a:rPr>
              <a:t>Mobile Trading: Users can manage their holdings directly from their mobile devices.</a:t>
            </a:r>
          </a:p>
          <a:p>
            <a:pPr lvl="1">
              <a:buFont typeface="Wingdings" panose="05000000000000000000" pitchFamily="2" charset="2"/>
              <a:buChar char="Ø"/>
            </a:pPr>
            <a:r>
              <a:rPr lang="en-US" sz="1700" dirty="0">
                <a:latin typeface="Arial" panose="020B0604020202020204" pitchFamily="34" charset="0"/>
                <a:cs typeface="Arial" panose="020B0604020202020204" pitchFamily="34" charset="0"/>
              </a:rPr>
              <a:t>Secure Transactions: Ensures that only users have access to their funds, enhancing security and user confidence.</a:t>
            </a:r>
          </a:p>
          <a:p>
            <a:pPr>
              <a:buFont typeface="Wingdings" panose="05000000000000000000" pitchFamily="2" charset="2"/>
              <a:buChar char="v"/>
            </a:pPr>
            <a:r>
              <a:rPr lang="en-US" b="1" dirty="0">
                <a:latin typeface="Arial" panose="020B0604020202020204" pitchFamily="34" charset="0"/>
                <a:cs typeface="Arial" panose="020B0604020202020204" pitchFamily="34" charset="0"/>
              </a:rPr>
              <a:t>Trading Experience:</a:t>
            </a:r>
          </a:p>
          <a:p>
            <a:pPr lvl="1">
              <a:buFont typeface="Wingdings" panose="05000000000000000000" pitchFamily="2" charset="2"/>
              <a:buChar char="Ø"/>
            </a:pPr>
            <a:r>
              <a:rPr lang="en-US" sz="1700" dirty="0">
                <a:latin typeface="Arial" panose="020B0604020202020204" pitchFamily="34" charset="0"/>
                <a:cs typeface="Arial" panose="020B0604020202020204" pitchFamily="34" charset="0"/>
              </a:rPr>
              <a:t>Cryptex offers a diverse trading experience on the </a:t>
            </a:r>
            <a:r>
              <a:rPr lang="en-US" sz="1700" dirty="0" err="1">
                <a:latin typeface="Arial" panose="020B0604020202020204" pitchFamily="34" charset="0"/>
                <a:cs typeface="Arial" panose="020B0604020202020204" pitchFamily="34" charset="0"/>
              </a:rPr>
              <a:t>Bitcost</a:t>
            </a:r>
            <a:r>
              <a:rPr lang="en-US" sz="1700" dirty="0">
                <a:latin typeface="Arial" panose="020B0604020202020204" pitchFamily="34" charset="0"/>
                <a:cs typeface="Arial" panose="020B0604020202020204" pitchFamily="34" charset="0"/>
              </a:rPr>
              <a:t> platform, making it suitable for both novice and experienced traders. Users can perform a variety of transactions, making it a versatile choice for anyone looking to invest or trade in digital assets</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46279" y="528132"/>
            <a:ext cx="11029616" cy="1188720"/>
          </a:xfrm>
        </p:spPr>
        <p:txBody>
          <a:bodyPr anchor="ctr"/>
          <a:lstStyle/>
          <a:p>
            <a:r>
              <a:rPr lang="en-US" sz="2800" dirty="0"/>
              <a:t>WHO ARE THE END USERS of this project?</a:t>
            </a:r>
            <a:endParaRPr lang="en-US" dirty="0"/>
          </a:p>
        </p:txBody>
      </p:sp>
      <p:sp>
        <p:nvSpPr>
          <p:cNvPr id="13" name="Content Placeholder 12">
            <a:extLst>
              <a:ext uri="{FF2B5EF4-FFF2-40B4-BE49-F238E27FC236}">
                <a16:creationId xmlns:a16="http://schemas.microsoft.com/office/drawing/2014/main" id="{32987F4C-1672-E7DD-72AF-F0F3B1D406FC}"/>
              </a:ext>
            </a:extLst>
          </p:cNvPr>
          <p:cNvSpPr>
            <a:spLocks noGrp="1"/>
          </p:cNvSpPr>
          <p:nvPr>
            <p:ph idx="1"/>
          </p:nvPr>
        </p:nvSpPr>
        <p:spPr>
          <a:xfrm>
            <a:off x="446279" y="2280904"/>
            <a:ext cx="11029615" cy="3634486"/>
          </a:xfrm>
        </p:spPr>
        <p:txBody>
          <a:bodyPr>
            <a:normAutofit fontScale="25000" lnSpcReduction="20000"/>
          </a:bodyPr>
          <a:lstStyle/>
          <a:p>
            <a:pPr marL="0" indent="0">
              <a:buNone/>
            </a:pPr>
            <a:r>
              <a:rPr lang="en-US" sz="8000" dirty="0">
                <a:latin typeface="Arial" panose="020B0604020202020204" pitchFamily="34" charset="0"/>
                <a:cs typeface="Arial" panose="020B0604020202020204" pitchFamily="34" charset="0"/>
              </a:rPr>
              <a:t>The end users of the </a:t>
            </a:r>
            <a:r>
              <a:rPr lang="en-US" sz="8000" b="1" dirty="0">
                <a:latin typeface="Arial" panose="020B0604020202020204" pitchFamily="34" charset="0"/>
                <a:cs typeface="Arial" panose="020B0604020202020204" pitchFamily="34" charset="0"/>
              </a:rPr>
              <a:t>Cryptex</a:t>
            </a:r>
            <a:r>
              <a:rPr lang="en-US" sz="8000" dirty="0">
                <a:latin typeface="Arial" panose="020B0604020202020204" pitchFamily="34" charset="0"/>
                <a:cs typeface="Arial" panose="020B0604020202020204" pitchFamily="34" charset="0"/>
              </a:rPr>
              <a:t> platform are primarily </a:t>
            </a:r>
            <a:r>
              <a:rPr lang="en-US" sz="8000" b="1" dirty="0">
                <a:latin typeface="Arial" panose="020B0604020202020204" pitchFamily="34" charset="0"/>
                <a:cs typeface="Arial" panose="020B0604020202020204" pitchFamily="34" charset="0"/>
              </a:rPr>
              <a:t>Cryptocurrency Investors and Traders</a:t>
            </a:r>
            <a:r>
              <a:rPr lang="en-US" sz="8000" dirty="0">
                <a:latin typeface="Arial" panose="020B0604020202020204" pitchFamily="34" charset="0"/>
                <a:cs typeface="Arial" panose="020B0604020202020204" pitchFamily="34" charset="0"/>
              </a:rPr>
              <a:t>. These users are looking for a secure and user-friendly platform to manage their digital assets. The platform is designed for:</a:t>
            </a:r>
          </a:p>
          <a:p>
            <a:pPr>
              <a:buFont typeface="Wingdings" panose="05000000000000000000" pitchFamily="2" charset="2"/>
              <a:buChar char="v"/>
            </a:pPr>
            <a:r>
              <a:rPr lang="en-US" sz="8000" b="1" dirty="0">
                <a:latin typeface="Arial" panose="020B0604020202020204" pitchFamily="34" charset="0"/>
                <a:cs typeface="Arial" panose="020B0604020202020204" pitchFamily="34" charset="0"/>
              </a:rPr>
              <a:t>Novice Traders:</a:t>
            </a:r>
          </a:p>
          <a:p>
            <a:pPr lvl="1">
              <a:buFont typeface="Wingdings" panose="05000000000000000000" pitchFamily="2" charset="2"/>
              <a:buChar char="Ø"/>
            </a:pPr>
            <a:r>
              <a:rPr lang="en-US" sz="6900" dirty="0">
                <a:latin typeface="Arial" panose="020B0604020202020204" pitchFamily="34" charset="0"/>
                <a:cs typeface="Arial" panose="020B0604020202020204" pitchFamily="34" charset="0"/>
              </a:rPr>
              <a:t>Individuals new to cryptocurrency trading who need a simple and intuitive platform.</a:t>
            </a:r>
          </a:p>
          <a:p>
            <a:pPr lvl="1">
              <a:buFont typeface="Wingdings" panose="05000000000000000000" pitchFamily="2" charset="2"/>
              <a:buChar char="Ø"/>
            </a:pPr>
            <a:r>
              <a:rPr lang="en-US" sz="6900" dirty="0">
                <a:latin typeface="Arial" panose="020B0604020202020204" pitchFamily="34" charset="0"/>
                <a:cs typeface="Arial" panose="020B0604020202020204" pitchFamily="34" charset="0"/>
              </a:rPr>
              <a:t>They benefit from educational resources and user-friendly interfaces that make it easier to understand trading concepts.</a:t>
            </a:r>
          </a:p>
          <a:p>
            <a:pPr>
              <a:buFont typeface="Wingdings" panose="05000000000000000000" pitchFamily="2" charset="2"/>
              <a:buChar char="v"/>
            </a:pPr>
            <a:r>
              <a:rPr lang="en-US" sz="8000" b="1" dirty="0">
                <a:latin typeface="Arial" panose="020B0604020202020204" pitchFamily="34" charset="0"/>
                <a:cs typeface="Arial" panose="020B0604020202020204" pitchFamily="34" charset="0"/>
              </a:rPr>
              <a:t>Experienced Traders:</a:t>
            </a:r>
          </a:p>
          <a:p>
            <a:pPr lvl="1">
              <a:buFont typeface="Wingdings" panose="05000000000000000000" pitchFamily="2" charset="2"/>
              <a:buChar char="Ø"/>
            </a:pPr>
            <a:r>
              <a:rPr lang="en-US" sz="6900" dirty="0">
                <a:latin typeface="Arial" panose="020B0604020202020204" pitchFamily="34" charset="0"/>
                <a:cs typeface="Arial" panose="020B0604020202020204" pitchFamily="34" charset="0"/>
              </a:rPr>
              <a:t>Individuals with a background in trading who require advanced features and tools.</a:t>
            </a:r>
          </a:p>
          <a:p>
            <a:pPr lvl="1">
              <a:buFont typeface="Wingdings" panose="05000000000000000000" pitchFamily="2" charset="2"/>
              <a:buChar char="Ø"/>
            </a:pPr>
            <a:r>
              <a:rPr lang="en-US" sz="6900" dirty="0">
                <a:latin typeface="Arial" panose="020B0604020202020204" pitchFamily="34" charset="0"/>
                <a:cs typeface="Arial" panose="020B0604020202020204" pitchFamily="34" charset="0"/>
              </a:rPr>
              <a:t>These users benefit from the diverse trading options, such as </a:t>
            </a:r>
            <a:r>
              <a:rPr lang="en-US" sz="6900" b="1" dirty="0">
                <a:latin typeface="Arial" panose="020B0604020202020204" pitchFamily="34" charset="0"/>
                <a:cs typeface="Arial" panose="020B0604020202020204" pitchFamily="34" charset="0"/>
              </a:rPr>
              <a:t>Spot Trading, Futures Trading, P2P Trading, Staking, Mining,</a:t>
            </a:r>
            <a:r>
              <a:rPr lang="en-US" sz="6900" dirty="0">
                <a:latin typeface="Arial" panose="020B0604020202020204" pitchFamily="34" charset="0"/>
                <a:cs typeface="Arial" panose="020B0604020202020204" pitchFamily="34" charset="0"/>
              </a:rPr>
              <a:t> and </a:t>
            </a:r>
            <a:r>
              <a:rPr lang="en-US" sz="6900" b="1" dirty="0">
                <a:latin typeface="Arial" panose="020B0604020202020204" pitchFamily="34" charset="0"/>
                <a:cs typeface="Arial" panose="020B0604020202020204" pitchFamily="34" charset="0"/>
              </a:rPr>
              <a:t>Margin Trading</a:t>
            </a:r>
            <a:r>
              <a:rPr lang="en-US" sz="69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US" sz="8000" b="1" dirty="0">
                <a:latin typeface="Arial" panose="020B0604020202020204" pitchFamily="34" charset="0"/>
                <a:cs typeface="Arial" panose="020B0604020202020204" pitchFamily="34" charset="0"/>
              </a:rPr>
              <a:t>Institutional Investors:</a:t>
            </a:r>
          </a:p>
          <a:p>
            <a:pPr lvl="1">
              <a:buFont typeface="Wingdings" panose="05000000000000000000" pitchFamily="2" charset="2"/>
              <a:buChar char="Ø"/>
            </a:pPr>
            <a:r>
              <a:rPr lang="en-US" sz="6900" dirty="0">
                <a:latin typeface="Arial" panose="020B0604020202020204" pitchFamily="34" charset="0"/>
                <a:cs typeface="Arial" panose="020B0604020202020204" pitchFamily="34" charset="0"/>
              </a:rPr>
              <a:t>Larger entities that manage portfolios of digital assets.</a:t>
            </a:r>
          </a:p>
          <a:p>
            <a:pPr lvl="1">
              <a:buFont typeface="Wingdings" panose="05000000000000000000" pitchFamily="2" charset="2"/>
              <a:buChar char="Ø"/>
            </a:pPr>
            <a:r>
              <a:rPr lang="en-US" sz="6900" dirty="0">
                <a:latin typeface="Arial" panose="020B0604020202020204" pitchFamily="34" charset="0"/>
                <a:cs typeface="Arial" panose="020B0604020202020204" pitchFamily="34" charset="0"/>
              </a:rPr>
              <a:t>They seek platforms with high security, liquidity, and efficient transaction processing.</a:t>
            </a:r>
          </a:p>
          <a:p>
            <a:endParaRPr lang="en-IN"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29956" y="156468"/>
            <a:ext cx="11029616" cy="1188720"/>
          </a:xfrm>
        </p:spPr>
        <p:txBody>
          <a:bodyPr anchor="ctr"/>
          <a:lstStyle/>
          <a:p>
            <a:br>
              <a:rPr lang="en-US" sz="2800" dirty="0"/>
            </a:br>
            <a:r>
              <a:rPr lang="en-US" sz="2800" dirty="0"/>
              <a:t>YOUR SOLUTION AND ITS VALUE PROPOSITION</a:t>
            </a:r>
            <a:endParaRPr lang="en-US" dirty="0"/>
          </a:p>
        </p:txBody>
      </p:sp>
      <p:sp>
        <p:nvSpPr>
          <p:cNvPr id="4" name="Rectangle 1">
            <a:extLst>
              <a:ext uri="{FF2B5EF4-FFF2-40B4-BE49-F238E27FC236}">
                <a16:creationId xmlns:a16="http://schemas.microsoft.com/office/drawing/2014/main" id="{B17AFFEE-68D3-4C34-742C-6598CA6124F9}"/>
              </a:ext>
            </a:extLst>
          </p:cNvPr>
          <p:cNvSpPr>
            <a:spLocks noGrp="1" noChangeArrowheads="1"/>
          </p:cNvSpPr>
          <p:nvPr>
            <p:ph idx="1"/>
          </p:nvPr>
        </p:nvSpPr>
        <p:spPr bwMode="auto">
          <a:xfrm>
            <a:off x="429956" y="1801038"/>
            <a:ext cx="11029616"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Ease of Use:</a:t>
            </a:r>
            <a:r>
              <a:rPr kumimoji="0" lang="en-US" altLang="en-US" sz="2000" b="0" i="0" u="none" strike="noStrike" cap="none" normalizeH="0" baseline="0" dirty="0">
                <a:ln>
                  <a:noFill/>
                </a:ln>
                <a:solidFill>
                  <a:schemeClr val="tx1"/>
                </a:solidFill>
                <a:effectLst/>
                <a:latin typeface="Arial" panose="020B0604020202020204" pitchFamily="34" charset="0"/>
              </a:rPr>
              <a:t> Cryptex is designed to be the easiest, safest, and fastest way to buy and sell crypto assets. This focus on user experience ensures that even beginners can navigate and trade effectively on the platform.</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Diverse Trading Options: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2"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700" b="1" i="0" u="none" strike="noStrike" cap="none" normalizeH="0" baseline="0" dirty="0">
                <a:ln>
                  <a:noFill/>
                </a:ln>
                <a:solidFill>
                  <a:schemeClr val="tx1"/>
                </a:solidFill>
                <a:effectLst/>
                <a:latin typeface="Arial" panose="020B0604020202020204" pitchFamily="34" charset="0"/>
              </a:rPr>
              <a:t>Spot Trade:</a:t>
            </a:r>
            <a:r>
              <a:rPr kumimoji="0" lang="en-US" altLang="en-US" sz="1700" b="0" i="0" u="none" strike="noStrike" cap="none" normalizeH="0" baseline="0" dirty="0">
                <a:ln>
                  <a:noFill/>
                </a:ln>
                <a:solidFill>
                  <a:schemeClr val="tx1"/>
                </a:solidFill>
                <a:effectLst/>
                <a:latin typeface="Arial" panose="020B0604020202020204" pitchFamily="34" charset="0"/>
              </a:rPr>
              <a:t> Immediate purchase or sale of cryptocurrencies at current market prices.</a:t>
            </a:r>
          </a:p>
          <a:p>
            <a:pPr lvl="2"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700" b="1" i="0" u="none" strike="noStrike" cap="none" normalizeH="0" baseline="0" dirty="0">
                <a:ln>
                  <a:noFill/>
                </a:ln>
                <a:solidFill>
                  <a:schemeClr val="tx1"/>
                </a:solidFill>
                <a:effectLst/>
                <a:latin typeface="Arial" panose="020B0604020202020204" pitchFamily="34" charset="0"/>
              </a:rPr>
              <a:t>Futures Trade:</a:t>
            </a:r>
            <a:r>
              <a:rPr kumimoji="0" lang="en-US" altLang="en-US" sz="1700" b="0" i="0" u="none" strike="noStrike" cap="none" normalizeH="0" baseline="0" dirty="0">
                <a:ln>
                  <a:noFill/>
                </a:ln>
                <a:solidFill>
                  <a:schemeClr val="tx1"/>
                </a:solidFill>
                <a:effectLst/>
                <a:latin typeface="Arial" panose="020B0604020202020204" pitchFamily="34" charset="0"/>
              </a:rPr>
              <a:t> Contractual agreement to buy or sell a cryptocurrency at a predetermined price at a specific time in the future.</a:t>
            </a:r>
          </a:p>
          <a:p>
            <a:pPr lvl="2"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700" b="1" i="0" u="none" strike="noStrike" cap="none" normalizeH="0" baseline="0" dirty="0">
                <a:ln>
                  <a:noFill/>
                </a:ln>
                <a:solidFill>
                  <a:schemeClr val="tx1"/>
                </a:solidFill>
                <a:effectLst/>
                <a:latin typeface="Arial" panose="020B0604020202020204" pitchFamily="34" charset="0"/>
              </a:rPr>
              <a:t>P2P (Peer-to-Peer):</a:t>
            </a:r>
            <a:r>
              <a:rPr kumimoji="0" lang="en-US" altLang="en-US" sz="1700" b="0" i="0" u="none" strike="noStrike" cap="none" normalizeH="0" baseline="0" dirty="0">
                <a:ln>
                  <a:noFill/>
                </a:ln>
                <a:solidFill>
                  <a:schemeClr val="tx1"/>
                </a:solidFill>
                <a:effectLst/>
                <a:latin typeface="Arial" panose="020B0604020202020204" pitchFamily="34" charset="0"/>
              </a:rPr>
              <a:t> Direct trading between users, allowing them to negotiate prices and terms.</a:t>
            </a:r>
          </a:p>
          <a:p>
            <a:pPr lvl="2"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700" b="1" i="0" u="none" strike="noStrike" cap="none" normalizeH="0" baseline="0" dirty="0">
                <a:ln>
                  <a:noFill/>
                </a:ln>
                <a:solidFill>
                  <a:schemeClr val="tx1"/>
                </a:solidFill>
                <a:effectLst/>
                <a:latin typeface="Arial" panose="020B0604020202020204" pitchFamily="34" charset="0"/>
              </a:rPr>
              <a:t>Staking:</a:t>
            </a:r>
            <a:r>
              <a:rPr kumimoji="0" lang="en-US" altLang="en-US" sz="1700" b="0" i="0" u="none" strike="noStrike" cap="none" normalizeH="0" baseline="0" dirty="0">
                <a:ln>
                  <a:noFill/>
                </a:ln>
                <a:solidFill>
                  <a:schemeClr val="tx1"/>
                </a:solidFill>
                <a:effectLst/>
                <a:latin typeface="Arial" panose="020B0604020202020204" pitchFamily="34" charset="0"/>
              </a:rPr>
              <a:t> Users can earn rewards by holding and supporting specific cryptocurrencies.</a:t>
            </a:r>
          </a:p>
          <a:p>
            <a:pPr lvl="2"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700" b="1" i="0" u="none" strike="noStrike" cap="none" normalizeH="0" baseline="0" dirty="0">
                <a:ln>
                  <a:noFill/>
                </a:ln>
                <a:solidFill>
                  <a:schemeClr val="tx1"/>
                </a:solidFill>
                <a:effectLst/>
                <a:latin typeface="Arial" panose="020B0604020202020204" pitchFamily="34" charset="0"/>
              </a:rPr>
              <a:t>Mining:</a:t>
            </a:r>
            <a:r>
              <a:rPr kumimoji="0" lang="en-US" altLang="en-US" sz="1700" b="0" i="0" u="none" strike="noStrike" cap="none" normalizeH="0" baseline="0" dirty="0">
                <a:ln>
                  <a:noFill/>
                </a:ln>
                <a:solidFill>
                  <a:schemeClr val="tx1"/>
                </a:solidFill>
                <a:effectLst/>
                <a:latin typeface="Arial" panose="020B0604020202020204" pitchFamily="34" charset="0"/>
              </a:rPr>
              <a:t> Participate in cryptocurrency mining to earn coins.</a:t>
            </a:r>
          </a:p>
          <a:p>
            <a:pPr lvl="2" defTabSz="914400" eaLnBrk="0" fontAlgn="base" hangingPunct="0">
              <a:lnSpc>
                <a:spcPct val="150000"/>
              </a:lnSpc>
              <a:spcBef>
                <a:spcPct val="0"/>
              </a:spcBef>
              <a:spcAft>
                <a:spcPct val="0"/>
              </a:spcAft>
              <a:buSzTx/>
              <a:buFont typeface="Wingdings" panose="05000000000000000000" pitchFamily="2" charset="2"/>
              <a:buChar char="Ø"/>
            </a:pPr>
            <a:r>
              <a:rPr kumimoji="0" lang="en-US" altLang="en-US" sz="1700" b="1" i="0" u="none" strike="noStrike" cap="none" normalizeH="0" baseline="0" dirty="0">
                <a:ln>
                  <a:noFill/>
                </a:ln>
                <a:solidFill>
                  <a:schemeClr val="tx1"/>
                </a:solidFill>
                <a:effectLst/>
                <a:latin typeface="Arial" panose="020B0604020202020204" pitchFamily="34" charset="0"/>
              </a:rPr>
              <a:t>Margin Trading:</a:t>
            </a:r>
            <a:r>
              <a:rPr kumimoji="0" lang="en-US" altLang="en-US" sz="1700" b="0" i="0" u="none" strike="noStrike" cap="none" normalizeH="0" baseline="0" dirty="0">
                <a:ln>
                  <a:noFill/>
                </a:ln>
                <a:solidFill>
                  <a:schemeClr val="tx1"/>
                </a:solidFill>
                <a:effectLst/>
                <a:latin typeface="Arial" panose="020B0604020202020204" pitchFamily="34" charset="0"/>
              </a:rPr>
              <a:t> Trade with borrowed funds to increase potential returns.</a:t>
            </a:r>
            <a:endParaRPr lang="en-US" altLang="en-US" sz="1700" dirty="0">
              <a:solidFill>
                <a:schemeClr val="tx1"/>
              </a:solidFill>
              <a:latin typeface="Arial" panose="020B0604020202020204" pitchFamily="34" charset="0"/>
            </a:endParaRPr>
          </a:p>
          <a:p>
            <a:pPr marL="324000" lvl="1" indent="0" defTabSz="914400" eaLnBrk="0" fontAlgn="base" hangingPunct="0">
              <a:spcBef>
                <a:spcPct val="0"/>
              </a:spcBef>
              <a:spcAft>
                <a:spcPct val="0"/>
              </a:spcAft>
              <a:buSzTx/>
              <a:buNone/>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Ø"/>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7877C5AC-37D2-495D-60EE-3FB42608DC15}"/>
              </a:ext>
            </a:extLst>
          </p:cNvPr>
          <p:cNvSpPr txBox="1"/>
          <p:nvPr/>
        </p:nvSpPr>
        <p:spPr>
          <a:xfrm>
            <a:off x="429956" y="1277818"/>
            <a:ext cx="7363596" cy="523220"/>
          </a:xfrm>
          <a:prstGeom prst="rect">
            <a:avLst/>
          </a:prstGeom>
          <a:noFill/>
        </p:spPr>
        <p:txBody>
          <a:bodyPr wrap="square" rtlCol="0">
            <a:spAutoFit/>
          </a:bodyPr>
          <a:lstStyle/>
          <a:p>
            <a:r>
              <a:rPr lang="en-IN" sz="2800" dirty="0"/>
              <a:t>Value Proposition of Cryptex</a:t>
            </a:r>
          </a:p>
        </p:txBody>
      </p:sp>
      <p:sp>
        <p:nvSpPr>
          <p:cNvPr id="12" name="TextBox 11">
            <a:extLst>
              <a:ext uri="{FF2B5EF4-FFF2-40B4-BE49-F238E27FC236}">
                <a16:creationId xmlns:a16="http://schemas.microsoft.com/office/drawing/2014/main" id="{61B8C771-AD45-224F-6524-D91E4E430EE7}"/>
              </a:ext>
            </a:extLst>
          </p:cNvPr>
          <p:cNvSpPr txBox="1"/>
          <p:nvPr/>
        </p:nvSpPr>
        <p:spPr>
          <a:xfrm>
            <a:off x="429956" y="5993646"/>
            <a:ext cx="11748052"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IN" sz="2000" b="1" dirty="0">
                <a:latin typeface="Arial" panose="020B0604020202020204" pitchFamily="34" charset="0"/>
                <a:cs typeface="Arial" panose="020B0604020202020204" pitchFamily="34" charset="0"/>
              </a:rPr>
              <a:t>Comprehensive Market Coverage:</a:t>
            </a:r>
            <a:r>
              <a:rPr lang="en-IN" sz="2000" dirty="0">
                <a:latin typeface="Arial" panose="020B0604020202020204" pitchFamily="34" charset="0"/>
                <a:cs typeface="Arial" panose="020B0604020202020204" pitchFamily="34" charset="0"/>
              </a:rPr>
              <a:t> The platform covers different segments such as DeFi, BSC, NFT, Metaverse, Polkadot, Solana, Opensea, and Makersplace​</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71162" y="328921"/>
            <a:ext cx="11029616" cy="1188720"/>
          </a:xfrm>
        </p:spPr>
        <p:txBody>
          <a:bodyPr anchor="ctr"/>
          <a:lstStyle/>
          <a:p>
            <a:r>
              <a:rPr lang="en-US" dirty="0"/>
              <a:t>How did you customize the project and make it your own</a:t>
            </a:r>
          </a:p>
        </p:txBody>
      </p:sp>
      <p:sp>
        <p:nvSpPr>
          <p:cNvPr id="4" name="Rectangle 1">
            <a:extLst>
              <a:ext uri="{FF2B5EF4-FFF2-40B4-BE49-F238E27FC236}">
                <a16:creationId xmlns:a16="http://schemas.microsoft.com/office/drawing/2014/main" id="{A9BE456A-A36D-F5E6-E81F-D64A5EBAFCDC}"/>
              </a:ext>
            </a:extLst>
          </p:cNvPr>
          <p:cNvSpPr>
            <a:spLocks noGrp="1" noChangeArrowheads="1"/>
          </p:cNvSpPr>
          <p:nvPr>
            <p:ph idx="1"/>
          </p:nvPr>
        </p:nvSpPr>
        <p:spPr bwMode="auto">
          <a:xfrm>
            <a:off x="371162" y="1259841"/>
            <a:ext cx="11029616"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Navigation Bar Enhancements: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1700" b="0" i="0" u="none" strike="noStrike" cap="none" normalizeH="0" baseline="0" dirty="0">
                <a:ln>
                  <a:noFill/>
                </a:ln>
                <a:solidFill>
                  <a:schemeClr val="tx1"/>
                </a:solidFill>
                <a:effectLst/>
                <a:latin typeface="Arial" panose="020B0604020202020204" pitchFamily="34" charset="0"/>
              </a:rPr>
              <a:t>Streamlined the navigation bar for better user experience and added a </a:t>
            </a:r>
            <a:r>
              <a:rPr kumimoji="0" lang="en-US" altLang="en-US" sz="1700" b="1" i="0" u="none" strike="noStrike" cap="none" normalizeH="0" baseline="0" dirty="0">
                <a:ln>
                  <a:noFill/>
                </a:ln>
                <a:solidFill>
                  <a:schemeClr val="tx1"/>
                </a:solidFill>
                <a:effectLst/>
                <a:latin typeface="Arial" panose="020B0604020202020204" pitchFamily="34" charset="0"/>
              </a:rPr>
              <a:t>Peer-to-Peer (P2P) Deposit</a:t>
            </a:r>
            <a:r>
              <a:rPr kumimoji="0" lang="en-US" altLang="en-US" sz="1700" b="0" i="0" u="none" strike="noStrike" cap="none" normalizeH="0" baseline="0" dirty="0">
                <a:ln>
                  <a:noFill/>
                </a:ln>
                <a:solidFill>
                  <a:schemeClr val="tx1"/>
                </a:solidFill>
                <a:effectLst/>
                <a:latin typeface="Arial" panose="020B0604020202020204" pitchFamily="34" charset="0"/>
              </a:rPr>
              <a:t> section for direct crypto transactions between users.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Trends Section Expansion: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1700" b="0" i="0" u="none" strike="noStrike" cap="none" normalizeH="0" baseline="0" dirty="0">
                <a:ln>
                  <a:noFill/>
                </a:ln>
                <a:solidFill>
                  <a:schemeClr val="tx1"/>
                </a:solidFill>
                <a:effectLst/>
                <a:latin typeface="Arial" panose="020B0604020202020204" pitchFamily="34" charset="0"/>
              </a:rPr>
              <a:t>Added new trends such as </a:t>
            </a:r>
            <a:r>
              <a:rPr kumimoji="0" lang="en-US" altLang="en-US" sz="1700" b="1" i="0" u="none" strike="noStrike" cap="none" normalizeH="0" baseline="0" dirty="0">
                <a:ln>
                  <a:noFill/>
                </a:ln>
                <a:solidFill>
                  <a:schemeClr val="tx1"/>
                </a:solidFill>
                <a:effectLst/>
                <a:latin typeface="Arial" panose="020B0604020202020204" pitchFamily="34" charset="0"/>
              </a:rPr>
              <a:t>NFTs</a:t>
            </a:r>
            <a:r>
              <a:rPr kumimoji="0" lang="en-US" altLang="en-US" sz="1700" b="0" i="0" u="none" strike="noStrike" cap="none" normalizeH="0" baseline="0" dirty="0">
                <a:ln>
                  <a:noFill/>
                </a:ln>
                <a:solidFill>
                  <a:schemeClr val="tx1"/>
                </a:solidFill>
                <a:effectLst/>
                <a:latin typeface="Arial" panose="020B0604020202020204" pitchFamily="34" charset="0"/>
              </a:rPr>
              <a:t>, </a:t>
            </a:r>
            <a:r>
              <a:rPr kumimoji="0" lang="en-US" altLang="en-US" sz="1700" b="1" i="0" u="none" strike="noStrike" cap="none" normalizeH="0" baseline="0" dirty="0">
                <a:ln>
                  <a:noFill/>
                </a:ln>
                <a:solidFill>
                  <a:schemeClr val="tx1"/>
                </a:solidFill>
                <a:effectLst/>
                <a:latin typeface="Arial" panose="020B0604020202020204" pitchFamily="34" charset="0"/>
              </a:rPr>
              <a:t>DeFi</a:t>
            </a:r>
            <a:r>
              <a:rPr kumimoji="0" lang="en-US" altLang="en-US" sz="1700" b="0" i="0" u="none" strike="noStrike" cap="none" normalizeH="0" baseline="0" dirty="0">
                <a:ln>
                  <a:noFill/>
                </a:ln>
                <a:solidFill>
                  <a:schemeClr val="tx1"/>
                </a:solidFill>
                <a:effectLst/>
                <a:latin typeface="Arial" panose="020B0604020202020204" pitchFamily="34" charset="0"/>
              </a:rPr>
              <a:t>, </a:t>
            </a:r>
            <a:r>
              <a:rPr kumimoji="0" lang="en-US" altLang="en-US" sz="1700" b="1" i="0" u="none" strike="noStrike" cap="none" normalizeH="0" baseline="0" dirty="0">
                <a:ln>
                  <a:noFill/>
                </a:ln>
                <a:solidFill>
                  <a:schemeClr val="tx1"/>
                </a:solidFill>
                <a:effectLst/>
                <a:latin typeface="Arial" panose="020B0604020202020204" pitchFamily="34" charset="0"/>
              </a:rPr>
              <a:t>Metaverse</a:t>
            </a:r>
            <a:r>
              <a:rPr kumimoji="0" lang="en-US" altLang="en-US" sz="1700" b="0" i="0" u="none" strike="noStrike" cap="none" normalizeH="0" baseline="0" dirty="0">
                <a:ln>
                  <a:noFill/>
                </a:ln>
                <a:solidFill>
                  <a:schemeClr val="tx1"/>
                </a:solidFill>
                <a:effectLst/>
                <a:latin typeface="Arial" panose="020B0604020202020204" pitchFamily="34" charset="0"/>
              </a:rPr>
              <a:t>, and </a:t>
            </a:r>
            <a:r>
              <a:rPr kumimoji="0" lang="en-US" altLang="en-US" sz="1700" b="1" i="0" u="none" strike="noStrike" cap="none" normalizeH="0" baseline="0" dirty="0">
                <a:ln>
                  <a:noFill/>
                </a:ln>
                <a:solidFill>
                  <a:schemeClr val="tx1"/>
                </a:solidFill>
                <a:effectLst/>
                <a:latin typeface="Arial" panose="020B0604020202020204" pitchFamily="34" charset="0"/>
              </a:rPr>
              <a:t>Solana</a:t>
            </a:r>
            <a:r>
              <a:rPr lang="en-US" altLang="en-US" sz="1700" dirty="0">
                <a:solidFill>
                  <a:schemeClr val="tx1"/>
                </a:solidFill>
                <a:latin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rPr>
              <a:t>to reflect the latest market interests.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Updated Cryptocurrency Values: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1700" b="0" i="0" u="none" strike="noStrike" cap="none" normalizeH="0" baseline="0" dirty="0">
                <a:ln>
                  <a:noFill/>
                </a:ln>
                <a:solidFill>
                  <a:schemeClr val="tx1"/>
                </a:solidFill>
                <a:effectLst/>
                <a:latin typeface="Arial" panose="020B0604020202020204" pitchFamily="34" charset="0"/>
              </a:rPr>
              <a:t>Integrated real-time updates for crypto values and percentages to ensure users have access to the latest market data</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Extended Coin Categories: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1700" b="0" i="0" u="none" strike="noStrike" cap="none" normalizeH="0" baseline="0" dirty="0">
                <a:ln>
                  <a:noFill/>
                </a:ln>
                <a:solidFill>
                  <a:schemeClr val="tx1"/>
                </a:solidFill>
                <a:effectLst/>
                <a:latin typeface="Arial" panose="020B0604020202020204" pitchFamily="34" charset="0"/>
              </a:rPr>
              <a:t>Enhanced tab navigation with new categories like </a:t>
            </a:r>
            <a:r>
              <a:rPr kumimoji="0" lang="en-US" altLang="en-US" sz="1700" b="1" i="0" u="none" strike="noStrike" cap="none" normalizeH="0" baseline="0" dirty="0">
                <a:ln>
                  <a:noFill/>
                </a:ln>
                <a:solidFill>
                  <a:schemeClr val="tx1"/>
                </a:solidFill>
                <a:effectLst/>
                <a:latin typeface="Arial" panose="020B0604020202020204" pitchFamily="34" charset="0"/>
              </a:rPr>
              <a:t>Alt Coins</a:t>
            </a:r>
            <a:r>
              <a:rPr kumimoji="0" lang="en-US" altLang="en-US" sz="1700" b="0" i="0" u="none" strike="noStrike" cap="none" normalizeH="0" baseline="0" dirty="0">
                <a:ln>
                  <a:noFill/>
                </a:ln>
                <a:solidFill>
                  <a:schemeClr val="tx1"/>
                </a:solidFill>
                <a:effectLst/>
                <a:latin typeface="Arial" panose="020B0604020202020204" pitchFamily="34" charset="0"/>
              </a:rPr>
              <a:t> and </a:t>
            </a:r>
            <a:r>
              <a:rPr kumimoji="0" lang="en-US" altLang="en-US" sz="1700" b="1" i="0" u="none" strike="noStrike" cap="none" normalizeH="0" baseline="0" dirty="0">
                <a:ln>
                  <a:noFill/>
                </a:ln>
                <a:solidFill>
                  <a:schemeClr val="tx1"/>
                </a:solidFill>
                <a:effectLst/>
                <a:latin typeface="Arial" panose="020B0604020202020204" pitchFamily="34" charset="0"/>
              </a:rPr>
              <a:t>AI Coins</a:t>
            </a:r>
            <a:r>
              <a:rPr kumimoji="0" lang="en-US" altLang="en-US" sz="1700" b="0" i="0" u="none" strike="noStrike" cap="none" normalizeH="0" baseline="0" dirty="0">
                <a:ln>
                  <a:noFill/>
                </a:ln>
                <a:solidFill>
                  <a:schemeClr val="tx1"/>
                </a:solidFill>
                <a:effectLst/>
                <a:latin typeface="Arial" panose="020B0604020202020204" pitchFamily="34" charset="0"/>
              </a:rPr>
              <a:t>, providing users with broader investment options.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Revised About Section: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1700" b="0" i="0" u="none" strike="noStrike" cap="none" normalizeH="0" baseline="0" dirty="0">
                <a:ln>
                  <a:noFill/>
                </a:ln>
                <a:solidFill>
                  <a:schemeClr val="tx1"/>
                </a:solidFill>
                <a:effectLst/>
                <a:latin typeface="Arial" panose="020B0604020202020204" pitchFamily="34" charset="0"/>
              </a:rPr>
              <a:t>Rewrote the "What is Cryptex" section to better highlight the platform's features, such as ease of use, security, and diverse trading options.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Updated Footer Information: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1700" b="0" i="0" u="none" strike="noStrike" cap="none" normalizeH="0" baseline="0" dirty="0">
                <a:ln>
                  <a:noFill/>
                </a:ln>
                <a:solidFill>
                  <a:schemeClr val="tx1"/>
                </a:solidFill>
                <a:effectLst/>
                <a:latin typeface="Arial" panose="020B0604020202020204" pitchFamily="34" charset="0"/>
              </a:rPr>
              <a:t>Added contact details, including phone number, email, and address, to improve accessibility and user support.</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Custom Copyright: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1700" b="0" i="0" u="none" strike="noStrike" cap="none" normalizeH="0" baseline="0" dirty="0">
                <a:ln>
                  <a:noFill/>
                </a:ln>
                <a:solidFill>
                  <a:schemeClr val="tx1"/>
                </a:solidFill>
                <a:effectLst/>
                <a:latin typeface="Arial" panose="020B0604020202020204" pitchFamily="34" charset="0"/>
              </a:rPr>
              <a:t>Updated the copyright statement to reflect the current year and details of the owner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77596"/>
            <a:ext cx="11029616" cy="988332"/>
          </a:xfrm>
        </p:spPr>
        <p:txBody>
          <a:bodyPr anchor="b">
            <a:normAutofit/>
          </a:bodyPr>
          <a:lstStyle/>
          <a:p>
            <a:r>
              <a:rPr lang="en-GB" dirty="0"/>
              <a:t>Results</a:t>
            </a:r>
            <a:endParaRPr lang="en-US" dirty="0"/>
          </a:p>
        </p:txBody>
      </p:sp>
      <p:sp>
        <p:nvSpPr>
          <p:cNvPr id="10" name="Text Placeholder 2">
            <a:extLst>
              <a:ext uri="{FF2B5EF4-FFF2-40B4-BE49-F238E27FC236}">
                <a16:creationId xmlns:a16="http://schemas.microsoft.com/office/drawing/2014/main" id="{E9524C39-D89E-4ED9-2DC7-88C99961D97D}"/>
              </a:ext>
            </a:extLst>
          </p:cNvPr>
          <p:cNvSpPr>
            <a:spLocks noGrp="1"/>
          </p:cNvSpPr>
          <p:nvPr>
            <p:ph type="body" idx="1"/>
          </p:nvPr>
        </p:nvSpPr>
        <p:spPr>
          <a:xfrm>
            <a:off x="1555348" y="1857945"/>
            <a:ext cx="3566496" cy="570975"/>
          </a:xfrm>
        </p:spPr>
        <p:txBody>
          <a:bodyPr/>
          <a:lstStyle/>
          <a:p>
            <a:r>
              <a:rPr lang="en-US" sz="2600" b="1" dirty="0"/>
              <a:t>Cryptex</a:t>
            </a:r>
            <a:r>
              <a:rPr lang="en-US" sz="2600" dirty="0"/>
              <a:t> Dashboard</a:t>
            </a:r>
          </a:p>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6274EC51-0832-3784-0D12-6415F6274533}"/>
              </a:ext>
            </a:extLst>
          </p:cNvPr>
          <p:cNvPicPr>
            <a:picLocks noGrp="1" noChangeAspect="1"/>
          </p:cNvPicPr>
          <p:nvPr>
            <p:ph sz="half" idx="2"/>
          </p:nvPr>
        </p:nvPicPr>
        <p:blipFill>
          <a:blip r:embed="rId2"/>
          <a:stretch>
            <a:fillRect/>
          </a:stretch>
        </p:blipFill>
        <p:spPr>
          <a:xfrm>
            <a:off x="581192" y="2366538"/>
            <a:ext cx="5514808" cy="4053735"/>
          </a:xfrm>
          <a:noFill/>
        </p:spPr>
      </p:pic>
      <p:sp>
        <p:nvSpPr>
          <p:cNvPr id="12" name="Text Placeholder 4">
            <a:extLst>
              <a:ext uri="{FF2B5EF4-FFF2-40B4-BE49-F238E27FC236}">
                <a16:creationId xmlns:a16="http://schemas.microsoft.com/office/drawing/2014/main" id="{D70C8B55-97CF-0A6B-EF28-4AEFD823C11D}"/>
              </a:ext>
            </a:extLst>
          </p:cNvPr>
          <p:cNvSpPr>
            <a:spLocks noGrp="1"/>
          </p:cNvSpPr>
          <p:nvPr>
            <p:ph type="body" sz="quarter" idx="3"/>
          </p:nvPr>
        </p:nvSpPr>
        <p:spPr>
          <a:xfrm>
            <a:off x="7654317" y="1590059"/>
            <a:ext cx="2817902" cy="553373"/>
          </a:xfrm>
        </p:spPr>
        <p:txBody>
          <a:bodyPr/>
          <a:lstStyle/>
          <a:p>
            <a:r>
              <a:rPr lang="en-US" sz="2600" b="1" dirty="0"/>
              <a:t>Market Update </a:t>
            </a:r>
            <a:r>
              <a:rPr lang="en-US" sz="2600" dirty="0"/>
              <a:t>Tab </a:t>
            </a:r>
          </a:p>
        </p:txBody>
      </p:sp>
      <p:pic>
        <p:nvPicPr>
          <p:cNvPr id="7" name="Content Placeholder 6" descr="A screenshot of a computer&#10;&#10;Description automatically generated">
            <a:extLst>
              <a:ext uri="{FF2B5EF4-FFF2-40B4-BE49-F238E27FC236}">
                <a16:creationId xmlns:a16="http://schemas.microsoft.com/office/drawing/2014/main" id="{A577E9E9-FBDC-51A8-9C1B-5FEDB4DBDDCB}"/>
              </a:ext>
            </a:extLst>
          </p:cNvPr>
          <p:cNvPicPr>
            <a:picLocks noGrp="1" noChangeAspect="1"/>
          </p:cNvPicPr>
          <p:nvPr>
            <p:ph sz="quarter" idx="4"/>
          </p:nvPr>
        </p:nvPicPr>
        <p:blipFill>
          <a:blip r:embed="rId3"/>
          <a:stretch>
            <a:fillRect/>
          </a:stretch>
        </p:blipFill>
        <p:spPr>
          <a:xfrm>
            <a:off x="6305864" y="2366539"/>
            <a:ext cx="5514808" cy="4053734"/>
          </a:xfrm>
        </p:spPr>
      </p:pic>
    </p:spTree>
    <p:extLst>
      <p:ext uri="{BB962C8B-B14F-4D97-AF65-F5344CB8AC3E}">
        <p14:creationId xmlns:p14="http://schemas.microsoft.com/office/powerpoint/2010/main" val="331962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77596"/>
            <a:ext cx="11029616" cy="988332"/>
          </a:xfrm>
        </p:spPr>
        <p:txBody>
          <a:bodyPr anchor="b">
            <a:normAutofit/>
          </a:bodyPr>
          <a:lstStyle/>
          <a:p>
            <a:r>
              <a:rPr lang="en-GB" dirty="0"/>
              <a:t>Results</a:t>
            </a:r>
            <a:endParaRPr lang="en-US" dirty="0"/>
          </a:p>
        </p:txBody>
      </p:sp>
      <p:sp>
        <p:nvSpPr>
          <p:cNvPr id="10" name="Text Placeholder 2">
            <a:extLst>
              <a:ext uri="{FF2B5EF4-FFF2-40B4-BE49-F238E27FC236}">
                <a16:creationId xmlns:a16="http://schemas.microsoft.com/office/drawing/2014/main" id="{E9524C39-D89E-4ED9-2DC7-88C99961D97D}"/>
              </a:ext>
            </a:extLst>
          </p:cNvPr>
          <p:cNvSpPr>
            <a:spLocks noGrp="1"/>
          </p:cNvSpPr>
          <p:nvPr>
            <p:ph type="body" idx="1"/>
          </p:nvPr>
        </p:nvSpPr>
        <p:spPr>
          <a:xfrm>
            <a:off x="2152557" y="1638609"/>
            <a:ext cx="2372075" cy="570975"/>
          </a:xfrm>
        </p:spPr>
        <p:txBody>
          <a:bodyPr/>
          <a:lstStyle/>
          <a:p>
            <a:r>
              <a:rPr lang="en-US" sz="2600" b="1" dirty="0"/>
              <a:t>About Section</a:t>
            </a:r>
            <a:endParaRPr lang="en-US" dirty="0"/>
          </a:p>
        </p:txBody>
      </p:sp>
      <p:sp>
        <p:nvSpPr>
          <p:cNvPr id="12" name="Text Placeholder 4">
            <a:extLst>
              <a:ext uri="{FF2B5EF4-FFF2-40B4-BE49-F238E27FC236}">
                <a16:creationId xmlns:a16="http://schemas.microsoft.com/office/drawing/2014/main" id="{D70C8B55-97CF-0A6B-EF28-4AEFD823C11D}"/>
              </a:ext>
            </a:extLst>
          </p:cNvPr>
          <p:cNvSpPr>
            <a:spLocks noGrp="1"/>
          </p:cNvSpPr>
          <p:nvPr>
            <p:ph type="body" sz="quarter" idx="3"/>
          </p:nvPr>
        </p:nvSpPr>
        <p:spPr>
          <a:xfrm>
            <a:off x="7654315" y="1638609"/>
            <a:ext cx="2817902" cy="553373"/>
          </a:xfrm>
        </p:spPr>
        <p:txBody>
          <a:bodyPr/>
          <a:lstStyle/>
          <a:p>
            <a:r>
              <a:rPr lang="en-US" sz="2600" b="1" dirty="0"/>
              <a:t>Footer Information</a:t>
            </a:r>
          </a:p>
        </p:txBody>
      </p:sp>
      <p:pic>
        <p:nvPicPr>
          <p:cNvPr id="8" name="Content Placeholder 7" descr="A screenshot of a computer&#10;&#10;Description automatically generated">
            <a:extLst>
              <a:ext uri="{FF2B5EF4-FFF2-40B4-BE49-F238E27FC236}">
                <a16:creationId xmlns:a16="http://schemas.microsoft.com/office/drawing/2014/main" id="{4D601BB8-1C20-34A0-13A1-A88D24847355}"/>
              </a:ext>
            </a:extLst>
          </p:cNvPr>
          <p:cNvPicPr>
            <a:picLocks noGrp="1" noChangeAspect="1"/>
          </p:cNvPicPr>
          <p:nvPr>
            <p:ph sz="half" idx="2"/>
          </p:nvPr>
        </p:nvPicPr>
        <p:blipFill>
          <a:blip r:embed="rId2"/>
          <a:stretch>
            <a:fillRect/>
          </a:stretch>
        </p:blipFill>
        <p:spPr>
          <a:xfrm>
            <a:off x="581191" y="2366539"/>
            <a:ext cx="5514809" cy="4053734"/>
          </a:xfrm>
        </p:spPr>
      </p:pic>
      <p:pic>
        <p:nvPicPr>
          <p:cNvPr id="18" name="Content Placeholder 17" descr="A screenshot of a computer&#10;&#10;Description automatically generated">
            <a:extLst>
              <a:ext uri="{FF2B5EF4-FFF2-40B4-BE49-F238E27FC236}">
                <a16:creationId xmlns:a16="http://schemas.microsoft.com/office/drawing/2014/main" id="{7D0CCFA8-33E9-10BF-2DBD-01BFDC6665F1}"/>
              </a:ext>
            </a:extLst>
          </p:cNvPr>
          <p:cNvPicPr>
            <a:picLocks noGrp="1" noChangeAspect="1"/>
          </p:cNvPicPr>
          <p:nvPr>
            <p:ph sz="quarter" idx="4"/>
          </p:nvPr>
        </p:nvPicPr>
        <p:blipFill>
          <a:blip r:embed="rId3"/>
          <a:stretch>
            <a:fillRect/>
          </a:stretch>
        </p:blipFill>
        <p:spPr>
          <a:xfrm>
            <a:off x="6305862" y="2366539"/>
            <a:ext cx="5514809" cy="4053734"/>
          </a:xfrm>
        </p:spPr>
      </p:pic>
    </p:spTree>
    <p:extLst>
      <p:ext uri="{BB962C8B-B14F-4D97-AF65-F5344CB8AC3E}">
        <p14:creationId xmlns:p14="http://schemas.microsoft.com/office/powerpoint/2010/main" val="21634213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253</TotalTime>
  <Words>896</Words>
  <Application>Microsoft Office PowerPoint</Application>
  <PresentationFormat>Widescreen</PresentationFormat>
  <Paragraphs>83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Wingdings</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Praneeth</cp:lastModifiedBy>
  <cp:revision>39</cp:revision>
  <dcterms:created xsi:type="dcterms:W3CDTF">2021-05-26T16:50:10Z</dcterms:created>
  <dcterms:modified xsi:type="dcterms:W3CDTF">2024-07-30T23:36:34Z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