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3"/>
    <p:sldId id="284" r:id="rId4"/>
    <p:sldId id="288" r:id="rId6"/>
    <p:sldId id="295" r:id="rId7"/>
    <p:sldId id="290" r:id="rId8"/>
    <p:sldId id="291" r:id="rId9"/>
    <p:sldId id="293" r:id="rId10"/>
    <p:sldId id="294" r:id="rId11"/>
    <p:sldId id="298" r:id="rId12"/>
    <p:sldId id="299" r:id="rId13"/>
    <p:sldId id="30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x-none" altLang="en-IN"/>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x-none" altLang="en-IN"/>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x-none" altLang="en-IN"/>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x-none" altLang="en-IN"/>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x-none" altLang="en-IN"/>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x-none" altLang="en-IN"/>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x-none" altLang="en-IN"/>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x-none" altLang="en-IN"/>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x-none" altLang="en-IN"/>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x-none" altLang="en-IN"/>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image" Target="../media/image25.png"/><Relationship Id="rId1" Type="http://schemas.openxmlformats.org/officeDocument/2006/relationships/image" Target="../media/image24.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26.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xml"/><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xml"/><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image" Target="../media/image6.jpe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image" Target="../media/image10.jpeg"/><Relationship Id="rId1" Type="http://schemas.openxmlformats.org/officeDocument/2006/relationships/image" Target="../media/image9.jpe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xml"/><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image" Target="../media/image11.jpeg"/></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1.xml"/><Relationship Id="rId4" Type="http://schemas.openxmlformats.org/officeDocument/2006/relationships/image" Target="../media/image17.png"/><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image" Target="../media/image14.jpeg"/></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1.xml"/><Relationship Id="rId5" Type="http://schemas.openxmlformats.org/officeDocument/2006/relationships/image" Target="../media/image22.jpeg"/><Relationship Id="rId4" Type="http://schemas.openxmlformats.org/officeDocument/2006/relationships/image" Target="../media/image21.jpeg"/><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image" Target="../media/image18.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2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3"/>
          <p:cNvSpPr/>
          <p:nvPr/>
        </p:nvSpPr>
        <p:spPr>
          <a:xfrm>
            <a:off x="-3175" y="-11430"/>
            <a:ext cx="12186920" cy="102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IN" altLang="en-US"/>
          </a:p>
        </p:txBody>
      </p:sp>
      <p:sp>
        <p:nvSpPr>
          <p:cNvPr id="5" name="Rectangle 4"/>
          <p:cNvSpPr/>
          <p:nvPr/>
        </p:nvSpPr>
        <p:spPr>
          <a:xfrm>
            <a:off x="-4445" y="6741160"/>
            <a:ext cx="12186920" cy="102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IN" altLang="en-US"/>
          </a:p>
        </p:txBody>
      </p:sp>
      <p:pic>
        <p:nvPicPr>
          <p:cNvPr id="6" name="Picture 5" descr="images"/>
          <p:cNvPicPr>
            <a:picLocks noChangeAspect="1"/>
          </p:cNvPicPr>
          <p:nvPr/>
        </p:nvPicPr>
        <p:blipFill>
          <a:blip r:embed="rId1"/>
          <a:stretch>
            <a:fillRect/>
          </a:stretch>
        </p:blipFill>
        <p:spPr>
          <a:xfrm>
            <a:off x="11468100" y="106680"/>
            <a:ext cx="715645" cy="626110"/>
          </a:xfrm>
          <a:prstGeom prst="rect">
            <a:avLst/>
          </a:prstGeom>
        </p:spPr>
      </p:pic>
      <p:sp>
        <p:nvSpPr>
          <p:cNvPr id="2" name="TextBox 1"/>
          <p:cNvSpPr txBox="1"/>
          <p:nvPr/>
        </p:nvSpPr>
        <p:spPr>
          <a:xfrm>
            <a:off x="1129665" y="1330325"/>
            <a:ext cx="9933305" cy="4504690"/>
          </a:xfrm>
          <a:prstGeom prst="rect">
            <a:avLst/>
          </a:prstGeom>
          <a:noFill/>
        </p:spPr>
        <p:txBody>
          <a:bodyPr wrap="square" rtlCol="0">
            <a:spAutoFit/>
          </a:bodyPr>
          <a:p>
            <a:pPr algn="ctr"/>
            <a:r>
              <a:rPr lang="x-none" altLang="en-IN" sz="2400">
                <a:solidFill>
                  <a:schemeClr val="accent1"/>
                </a:solidFill>
                <a:effectLst>
                  <a:outerShdw blurRad="38100" dist="25400" dir="5400000" algn="ctr" rotWithShape="0">
                    <a:srgbClr val="6E747A">
                      <a:alpha val="43000"/>
                    </a:srgbClr>
                  </a:outerShdw>
                </a:effectLst>
              </a:rPr>
              <a:t>Department of Avionics,</a:t>
            </a:r>
            <a:endParaRPr lang="x-none" altLang="en-IN" sz="2400">
              <a:solidFill>
                <a:schemeClr val="accent1"/>
              </a:solidFill>
              <a:effectLst>
                <a:outerShdw blurRad="38100" dist="25400" dir="5400000" algn="ctr" rotWithShape="0">
                  <a:srgbClr val="6E747A">
                    <a:alpha val="43000"/>
                  </a:srgbClr>
                </a:outerShdw>
              </a:effectLst>
            </a:endParaRPr>
          </a:p>
          <a:p>
            <a:pPr algn="ctr"/>
            <a:r>
              <a:rPr lang="x-none" altLang="en-IN" sz="2400">
                <a:solidFill>
                  <a:schemeClr val="accent1"/>
                </a:solidFill>
                <a:effectLst>
                  <a:outerShdw blurRad="38100" dist="25400" dir="5400000" algn="ctr" rotWithShape="0">
                    <a:srgbClr val="6E747A">
                      <a:alpha val="43000"/>
                    </a:srgbClr>
                  </a:outerShdw>
                </a:effectLst>
              </a:rPr>
              <a:t>Indian Institute of Space Science and Technology</a:t>
            </a:r>
            <a:endParaRPr lang="x-none" altLang="en-IN" sz="2400">
              <a:solidFill>
                <a:schemeClr val="accent1"/>
              </a:solidFill>
              <a:effectLst>
                <a:outerShdw blurRad="38100" dist="25400" dir="5400000" algn="ctr" rotWithShape="0">
                  <a:srgbClr val="6E747A">
                    <a:alpha val="43000"/>
                  </a:srgbClr>
                </a:outerShdw>
              </a:effectLst>
            </a:endParaRPr>
          </a:p>
          <a:p>
            <a:pPr algn="ctr"/>
            <a:endParaRPr lang="x-none" altLang="en-IN" sz="2400">
              <a:solidFill>
                <a:schemeClr val="accent1"/>
              </a:solidFill>
              <a:effectLst>
                <a:outerShdw blurRad="38100" dist="25400" dir="5400000" algn="ctr" rotWithShape="0">
                  <a:srgbClr val="6E747A">
                    <a:alpha val="43000"/>
                  </a:srgbClr>
                </a:outerShdw>
              </a:effectLst>
            </a:endParaRPr>
          </a:p>
          <a:p>
            <a:pPr algn="ctr"/>
            <a:r>
              <a:rPr lang="x-none" altLang="en-IN" sz="3200">
                <a:solidFill>
                  <a:schemeClr val="accent1"/>
                </a:solidFill>
                <a:effectLst>
                  <a:outerShdw blurRad="38100" dist="25400" dir="5400000" algn="ctr" rotWithShape="0">
                    <a:srgbClr val="6E747A">
                      <a:alpha val="43000"/>
                    </a:srgbClr>
                  </a:outerShdw>
                </a:effectLst>
              </a:rPr>
              <a:t>AV224 - Computer Organization &amp; Operating Systems</a:t>
            </a:r>
            <a:endParaRPr lang="x-none" altLang="en-IN" sz="3200">
              <a:solidFill>
                <a:schemeClr val="accent1"/>
              </a:solidFill>
              <a:effectLst>
                <a:outerShdw blurRad="38100" dist="25400" dir="5400000" algn="ctr" rotWithShape="0">
                  <a:srgbClr val="6E747A">
                    <a:alpha val="43000"/>
                  </a:srgbClr>
                </a:outerShdw>
              </a:effectLst>
            </a:endParaRPr>
          </a:p>
          <a:p>
            <a:pPr algn="ctr"/>
            <a:endParaRPr lang="x-none" altLang="en-IN" sz="3200">
              <a:solidFill>
                <a:schemeClr val="accent1"/>
              </a:solidFill>
              <a:effectLst>
                <a:outerShdw blurRad="38100" dist="25400" dir="5400000" algn="ctr" rotWithShape="0">
                  <a:srgbClr val="6E747A">
                    <a:alpha val="43000"/>
                  </a:srgbClr>
                </a:outerShdw>
              </a:effectLst>
            </a:endParaRPr>
          </a:p>
          <a:p>
            <a:pPr algn="ctr"/>
            <a:endParaRPr lang="x-none" altLang="en-IN" sz="3200">
              <a:solidFill>
                <a:schemeClr val="accent1"/>
              </a:solidFill>
              <a:effectLst>
                <a:outerShdw blurRad="38100" dist="25400" dir="5400000" algn="ctr" rotWithShape="0">
                  <a:srgbClr val="6E747A">
                    <a:alpha val="43000"/>
                  </a:srgbClr>
                </a:outerShdw>
              </a:effectLst>
            </a:endParaRPr>
          </a:p>
          <a:p>
            <a:pPr algn="ctr"/>
            <a:r>
              <a:rPr lang="x-none" altLang="en-IN" sz="2400">
                <a:solidFill>
                  <a:schemeClr val="accent1"/>
                </a:solidFill>
                <a:effectLst>
                  <a:outerShdw blurRad="38100" dist="25400" dir="5400000" algn="ctr" rotWithShape="0">
                    <a:srgbClr val="6E747A">
                      <a:alpha val="43000"/>
                    </a:srgbClr>
                  </a:outerShdw>
                </a:effectLst>
              </a:rPr>
              <a:t>Instructor: Vineeth B. S. (vineethbs@iist.ac.in)</a:t>
            </a:r>
            <a:endParaRPr lang="x-none" altLang="en-IN" sz="2400">
              <a:solidFill>
                <a:schemeClr val="accent1"/>
              </a:solidFill>
              <a:effectLst>
                <a:outerShdw blurRad="38100" dist="25400" dir="5400000" algn="ctr" rotWithShape="0">
                  <a:srgbClr val="6E747A">
                    <a:alpha val="43000"/>
                  </a:srgbClr>
                </a:outerShdw>
              </a:effectLst>
            </a:endParaRPr>
          </a:p>
          <a:p>
            <a:pPr algn="ctr"/>
            <a:endParaRPr lang="x-none" altLang="en-IN" sz="2400">
              <a:solidFill>
                <a:schemeClr val="accent1"/>
              </a:solidFill>
              <a:effectLst>
                <a:outerShdw blurRad="38100" dist="25400" dir="5400000" algn="ctr" rotWithShape="0">
                  <a:srgbClr val="6E747A">
                    <a:alpha val="43000"/>
                  </a:srgbClr>
                </a:outerShdw>
              </a:effectLst>
            </a:endParaRPr>
          </a:p>
          <a:p>
            <a:pPr algn="ctr"/>
            <a:endParaRPr lang="x-none" altLang="en-IN" sz="2400">
              <a:solidFill>
                <a:schemeClr val="accent1"/>
              </a:solidFill>
              <a:effectLst>
                <a:outerShdw blurRad="38100" dist="25400" dir="5400000" algn="ctr" rotWithShape="0">
                  <a:srgbClr val="6E747A">
                    <a:alpha val="43000"/>
                  </a:srgbClr>
                </a:outerShdw>
              </a:effectLst>
            </a:endParaRPr>
          </a:p>
          <a:p>
            <a:pPr algn="ctr"/>
            <a:r>
              <a:rPr lang="x-none" altLang="en-IN" sz="2400">
                <a:solidFill>
                  <a:schemeClr val="accent1"/>
                </a:solidFill>
                <a:effectLst>
                  <a:outerShdw blurRad="38100" dist="25400" dir="5400000" algn="ctr" rotWithShape="0">
                    <a:srgbClr val="6E747A">
                      <a:alpha val="43000"/>
                    </a:srgbClr>
                  </a:outerShdw>
                </a:effectLst>
              </a:rPr>
              <a:t>Lecture 17</a:t>
            </a:r>
            <a:endParaRPr lang="x-none" altLang="en-IN" sz="2400">
              <a:solidFill>
                <a:schemeClr val="accent1"/>
              </a:solidFill>
              <a:effectLst>
                <a:outerShdw blurRad="38100" dist="25400" dir="5400000" algn="ctr" rotWithShape="0">
                  <a:srgbClr val="6E747A">
                    <a:alpha val="43000"/>
                  </a:srgbClr>
                </a:outerShdw>
              </a:effectLst>
            </a:endParaRPr>
          </a:p>
          <a:p>
            <a:pPr algn="ctr"/>
            <a:r>
              <a:rPr lang="x-none" altLang="en-IN" sz="2400">
                <a:solidFill>
                  <a:schemeClr val="accent1"/>
                </a:solidFill>
                <a:effectLst>
                  <a:outerShdw blurRad="38100" dist="25400" dir="5400000" algn="ctr" rotWithShape="0">
                    <a:srgbClr val="6E747A">
                      <a:alpha val="43000"/>
                    </a:srgbClr>
                  </a:outerShdw>
                </a:effectLst>
              </a:rPr>
              <a:t>20/02/2017</a:t>
            </a:r>
            <a:endParaRPr lang="x-none" altLang="en-IN" sz="2400">
              <a:solidFill>
                <a:schemeClr val="accent1"/>
              </a:solidFill>
              <a:effectLst>
                <a:outerShdw blurRad="38100" dist="25400" dir="5400000" algn="ctr" rotWithShape="0">
                  <a:srgbClr val="6E747A">
                    <a:alpha val="43000"/>
                  </a:srgbClr>
                </a:outerShdw>
              </a:effectLst>
            </a:endParaRPr>
          </a:p>
        </p:txBody>
      </p:sp>
      <p:sp>
        <p:nvSpPr>
          <p:cNvPr id="3075" name="Footer Placeholder 7"/>
          <p:cNvSpPr txBox="1">
            <a:spLocks noGrp="1"/>
          </p:cNvSpPr>
          <p:nvPr/>
        </p:nvSpPr>
        <p:spPr>
          <a:xfrm>
            <a:off x="1492885" y="6081395"/>
            <a:ext cx="9144000" cy="365125"/>
          </a:xfrm>
          <a:prstGeom prst="rect">
            <a:avLst/>
          </a:prstGeom>
          <a:noFill/>
          <a:ln w="9525">
            <a:noFill/>
            <a:miter/>
          </a:ln>
        </p:spPr>
        <p:txBody>
          <a:bodyPr anchor="ctr"/>
          <a:p>
            <a:pPr lvl="0" algn="ctr" eaLnBrk="1" hangingPunct="1"/>
            <a:r>
              <a:rPr lang="x-none" sz="1600" b="1" dirty="0">
                <a:solidFill>
                  <a:srgbClr val="FF0000"/>
                </a:solidFill>
                <a:latin typeface="Arial" charset="0"/>
                <a:ea typeface="Arial" charset="0"/>
              </a:rPr>
              <a:t>Figures in these lecture slides are taken from Hennessy and Patterson's</a:t>
            </a:r>
            <a:endParaRPr lang="x-none" sz="1600" b="1" dirty="0">
              <a:solidFill>
                <a:srgbClr val="FF0000"/>
              </a:solidFill>
              <a:latin typeface="Arial" charset="0"/>
              <a:ea typeface="Arial" charset="0"/>
            </a:endParaRPr>
          </a:p>
          <a:p>
            <a:pPr lvl="0" algn="ctr" eaLnBrk="1" hangingPunct="1"/>
            <a:r>
              <a:rPr lang="x-none" sz="1600" b="1" dirty="0">
                <a:solidFill>
                  <a:srgbClr val="FF0000"/>
                </a:solidFill>
                <a:latin typeface="Arial" charset="0"/>
                <a:ea typeface="Arial" charset="0"/>
              </a:rPr>
              <a:t>Computer Organization and Design</a:t>
            </a:r>
            <a:endParaRPr lang="x-none" sz="1600" b="1" dirty="0">
              <a:solidFill>
                <a:srgbClr val="FF0000"/>
              </a:solidFill>
              <a:latin typeface="Arial" charset="0"/>
              <a:ea typeface="Arial" charset="0"/>
            </a:endParaRPr>
          </a:p>
          <a:p>
            <a:pPr lvl="0" algn="ctr" eaLnBrk="1" hangingPunct="1"/>
            <a:r>
              <a:rPr lang="x-none" sz="1600" b="1" dirty="0">
                <a:solidFill>
                  <a:srgbClr val="FF0000"/>
                </a:solidFill>
                <a:latin typeface="Arial" charset="0"/>
                <a:ea typeface="Arial" charset="0"/>
              </a:rPr>
              <a:t>(</a:t>
            </a:r>
            <a:r>
              <a:rPr sz="1600" b="1" dirty="0">
                <a:solidFill>
                  <a:srgbClr val="FF0000"/>
                </a:solidFill>
                <a:latin typeface="Arial" charset="0"/>
                <a:ea typeface="Arial" charset="0"/>
              </a:rPr>
              <a:t>Copyright © 2014 Elsevier Inc. All rights reserved</a:t>
            </a:r>
            <a:r>
              <a:rPr lang="x-none" sz="1600" b="1" dirty="0">
                <a:solidFill>
                  <a:srgbClr val="FF0000"/>
                </a:solidFill>
                <a:latin typeface="Arial" charset="0"/>
                <a:ea typeface="Arial" charset="0"/>
              </a:rPr>
              <a:t>)</a:t>
            </a:r>
            <a:endParaRPr lang="x-none" sz="1600" b="1" dirty="0">
              <a:solidFill>
                <a:srgbClr val="FF0000"/>
              </a:solidFill>
              <a:latin typeface="Arial" charset="0"/>
              <a:ea typeface="Arial"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3"/>
          <p:cNvSpPr/>
          <p:nvPr/>
        </p:nvSpPr>
        <p:spPr>
          <a:xfrm>
            <a:off x="-3175" y="-11430"/>
            <a:ext cx="12186920" cy="102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IN" altLang="en-US"/>
          </a:p>
        </p:txBody>
      </p:sp>
      <p:sp>
        <p:nvSpPr>
          <p:cNvPr id="5" name="Rectangle 4"/>
          <p:cNvSpPr/>
          <p:nvPr/>
        </p:nvSpPr>
        <p:spPr>
          <a:xfrm>
            <a:off x="-4445" y="6741160"/>
            <a:ext cx="12186920" cy="102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IN" altLang="en-US"/>
          </a:p>
        </p:txBody>
      </p:sp>
      <p:pic>
        <p:nvPicPr>
          <p:cNvPr id="6" name="Picture 5" descr="images"/>
          <p:cNvPicPr>
            <a:picLocks noChangeAspect="1"/>
          </p:cNvPicPr>
          <p:nvPr/>
        </p:nvPicPr>
        <p:blipFill>
          <a:blip r:embed="rId1"/>
          <a:stretch>
            <a:fillRect/>
          </a:stretch>
        </p:blipFill>
        <p:spPr>
          <a:xfrm>
            <a:off x="11468100" y="106680"/>
            <a:ext cx="715645" cy="626110"/>
          </a:xfrm>
          <a:prstGeom prst="rect">
            <a:avLst/>
          </a:prstGeom>
        </p:spPr>
      </p:pic>
      <p:sp>
        <p:nvSpPr>
          <p:cNvPr id="3" name="TextBox 2"/>
          <p:cNvSpPr txBox="1"/>
          <p:nvPr/>
        </p:nvSpPr>
        <p:spPr>
          <a:xfrm>
            <a:off x="114300" y="223520"/>
            <a:ext cx="11232515" cy="383540"/>
          </a:xfrm>
          <a:prstGeom prst="rect">
            <a:avLst/>
          </a:prstGeom>
          <a:noFill/>
        </p:spPr>
        <p:txBody>
          <a:bodyPr wrap="square" rtlCol="0">
            <a:spAutoFit/>
          </a:bodyPr>
          <a:p>
            <a:r>
              <a:rPr lang="x-none" altLang="en-IN"/>
              <a:t>Control Hazard</a:t>
            </a:r>
            <a:endParaRPr lang="x-none" altLang="en-IN">
              <a:solidFill>
                <a:srgbClr val="FF0000"/>
              </a:solidFill>
            </a:endParaRPr>
          </a:p>
        </p:txBody>
      </p:sp>
      <p:sp>
        <p:nvSpPr>
          <p:cNvPr id="2" name="TextBox 1"/>
          <p:cNvSpPr txBox="1"/>
          <p:nvPr/>
        </p:nvSpPr>
        <p:spPr>
          <a:xfrm>
            <a:off x="403860" y="764540"/>
            <a:ext cx="11490325" cy="383540"/>
          </a:xfrm>
          <a:prstGeom prst="rect">
            <a:avLst/>
          </a:prstGeom>
          <a:noFill/>
        </p:spPr>
        <p:txBody>
          <a:bodyPr wrap="square" rtlCol="0">
            <a:spAutoFit/>
          </a:bodyPr>
          <a:p>
            <a:pPr marL="285750" indent="-285750" algn="just">
              <a:buFont typeface="Arial" charset="0"/>
              <a:buChar char="•"/>
            </a:pPr>
            <a:endParaRPr lang="x-none" altLang="en-IN"/>
          </a:p>
        </p:txBody>
      </p:sp>
      <p:pic>
        <p:nvPicPr>
          <p:cNvPr id="82946" name="Picture 6" descr="data-hazard-bubble-no-forwarding"/>
          <p:cNvPicPr>
            <a:picLocks noChangeAspect="1"/>
          </p:cNvPicPr>
          <p:nvPr/>
        </p:nvPicPr>
        <p:blipFill>
          <a:blip r:embed="rId2"/>
          <a:srcRect l="15458" t="10712" r="-664" b="656"/>
          <a:stretch>
            <a:fillRect/>
          </a:stretch>
        </p:blipFill>
        <p:spPr>
          <a:xfrm>
            <a:off x="3393440" y="1909445"/>
            <a:ext cx="4966970" cy="1802130"/>
          </a:xfrm>
          <a:prstGeom prst="rect">
            <a:avLst/>
          </a:prstGeom>
          <a:noFill/>
          <a:ln w="9525">
            <a:noFill/>
            <a:miter/>
          </a:ln>
        </p:spPr>
      </p:pic>
      <p:sp>
        <p:nvSpPr>
          <p:cNvPr id="26" name="TextBox 25"/>
          <p:cNvSpPr txBox="1"/>
          <p:nvPr/>
        </p:nvSpPr>
        <p:spPr>
          <a:xfrm>
            <a:off x="213995" y="802640"/>
            <a:ext cx="11490325" cy="932180"/>
          </a:xfrm>
          <a:prstGeom prst="rect">
            <a:avLst/>
          </a:prstGeom>
          <a:noFill/>
        </p:spPr>
        <p:txBody>
          <a:bodyPr wrap="square" rtlCol="0">
            <a:spAutoFit/>
          </a:bodyPr>
          <a:p>
            <a:pPr marL="285750" indent="-285750">
              <a:buFont typeface="Arial" charset="0"/>
              <a:buChar char="•"/>
            </a:pPr>
            <a:r>
              <a:rPr lang="x-none" altLang="en-IN"/>
              <a:t>Suppose we have a beq instruction</a:t>
            </a:r>
            <a:endParaRPr lang="x-none" altLang="en-IN"/>
          </a:p>
          <a:p>
            <a:pPr marL="742950" lvl="1" indent="-285750">
              <a:buFont typeface="Arial" charset="0"/>
              <a:buChar char="•"/>
            </a:pPr>
            <a:r>
              <a:rPr lang="x-none" altLang="en-IN"/>
              <a:t>The result of the comparison decides which instruction is to be fetched.</a:t>
            </a:r>
            <a:endParaRPr lang="x-none" altLang="en-IN"/>
          </a:p>
          <a:p>
            <a:pPr marL="742950" lvl="1" indent="-285750">
              <a:buFont typeface="Arial" charset="0"/>
              <a:buChar char="•"/>
            </a:pPr>
            <a:r>
              <a:rPr lang="x-none" altLang="en-IN"/>
              <a:t>Cannot start fetching the next instruction!</a:t>
            </a:r>
            <a:endParaRPr lang="x-none" altLang="en-IN"/>
          </a:p>
        </p:txBody>
      </p:sp>
      <p:sp>
        <p:nvSpPr>
          <p:cNvPr id="7" name="TextBox 6"/>
          <p:cNvSpPr txBox="1"/>
          <p:nvPr/>
        </p:nvSpPr>
        <p:spPr>
          <a:xfrm>
            <a:off x="1368425" y="2461895"/>
            <a:ext cx="2367280" cy="932180"/>
          </a:xfrm>
          <a:prstGeom prst="rect">
            <a:avLst/>
          </a:prstGeom>
          <a:noFill/>
        </p:spPr>
        <p:txBody>
          <a:bodyPr wrap="square" rtlCol="0">
            <a:spAutoFit/>
          </a:bodyPr>
          <a:p>
            <a:r>
              <a:rPr lang="x-none" altLang="en-IN"/>
              <a:t>Stall till we know what instruction to fetch</a:t>
            </a:r>
            <a:endParaRPr lang="x-none" altLang="en-IN"/>
          </a:p>
        </p:txBody>
      </p:sp>
      <p:cxnSp>
        <p:nvCxnSpPr>
          <p:cNvPr id="8" name="Straight Arrow Connector 7"/>
          <p:cNvCxnSpPr/>
          <p:nvPr/>
        </p:nvCxnSpPr>
        <p:spPr>
          <a:xfrm>
            <a:off x="3324225" y="2680335"/>
            <a:ext cx="875030" cy="29591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74955" y="4160520"/>
            <a:ext cx="11785600" cy="657860"/>
          </a:xfrm>
          <a:prstGeom prst="rect">
            <a:avLst/>
          </a:prstGeom>
          <a:noFill/>
        </p:spPr>
        <p:txBody>
          <a:bodyPr wrap="square" rtlCol="0">
            <a:spAutoFit/>
          </a:bodyPr>
          <a:p>
            <a:pPr marL="285750" indent="-285750">
              <a:buFont typeface="Arial" charset="0"/>
              <a:buChar char="•"/>
            </a:pPr>
            <a:r>
              <a:rPr lang="x-none" altLang="en-IN"/>
              <a:t>Use branch prediction to decide which instruction to fetch - prediction might be wrong!</a:t>
            </a:r>
            <a:endParaRPr lang="x-none" altLang="en-IN"/>
          </a:p>
          <a:p>
            <a:pPr marL="742950" lvl="1" indent="-285750">
              <a:buFont typeface="Arial" charset="0"/>
              <a:buChar char="•"/>
            </a:pPr>
            <a:r>
              <a:rPr lang="x-none" altLang="en-IN"/>
              <a:t>Static branch prediction rules - backward jumps are always taken, forward jumps are not taken</a:t>
            </a:r>
            <a:endParaRPr lang="x-none" altLang="en-I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3"/>
          <p:cNvSpPr/>
          <p:nvPr/>
        </p:nvSpPr>
        <p:spPr>
          <a:xfrm>
            <a:off x="-3175" y="-11430"/>
            <a:ext cx="12186920" cy="102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IN" altLang="en-US"/>
          </a:p>
        </p:txBody>
      </p:sp>
      <p:sp>
        <p:nvSpPr>
          <p:cNvPr id="5" name="Rectangle 4"/>
          <p:cNvSpPr/>
          <p:nvPr/>
        </p:nvSpPr>
        <p:spPr>
          <a:xfrm>
            <a:off x="-4445" y="6741160"/>
            <a:ext cx="12186920" cy="102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IN" altLang="en-US"/>
          </a:p>
        </p:txBody>
      </p:sp>
      <p:pic>
        <p:nvPicPr>
          <p:cNvPr id="6" name="Picture 5" descr="images"/>
          <p:cNvPicPr>
            <a:picLocks noChangeAspect="1"/>
          </p:cNvPicPr>
          <p:nvPr/>
        </p:nvPicPr>
        <p:blipFill>
          <a:blip r:embed="rId1"/>
          <a:stretch>
            <a:fillRect/>
          </a:stretch>
        </p:blipFill>
        <p:spPr>
          <a:xfrm>
            <a:off x="11468100" y="106680"/>
            <a:ext cx="715645" cy="626110"/>
          </a:xfrm>
          <a:prstGeom prst="rect">
            <a:avLst/>
          </a:prstGeom>
        </p:spPr>
      </p:pic>
      <p:sp>
        <p:nvSpPr>
          <p:cNvPr id="3" name="TextBox 2"/>
          <p:cNvSpPr txBox="1"/>
          <p:nvPr/>
        </p:nvSpPr>
        <p:spPr>
          <a:xfrm>
            <a:off x="114300" y="223520"/>
            <a:ext cx="11232515" cy="383540"/>
          </a:xfrm>
          <a:prstGeom prst="rect">
            <a:avLst/>
          </a:prstGeom>
          <a:noFill/>
        </p:spPr>
        <p:txBody>
          <a:bodyPr wrap="square" rtlCol="0">
            <a:spAutoFit/>
          </a:bodyPr>
          <a:p>
            <a:r>
              <a:rPr lang="x-none" altLang="en-IN"/>
              <a:t>Summary</a:t>
            </a:r>
            <a:endParaRPr lang="x-none" altLang="en-IN">
              <a:solidFill>
                <a:srgbClr val="FF0000"/>
              </a:solidFill>
            </a:endParaRPr>
          </a:p>
        </p:txBody>
      </p:sp>
      <p:sp>
        <p:nvSpPr>
          <p:cNvPr id="2" name="TextBox 1"/>
          <p:cNvSpPr txBox="1"/>
          <p:nvPr/>
        </p:nvSpPr>
        <p:spPr>
          <a:xfrm>
            <a:off x="403860" y="764540"/>
            <a:ext cx="11490325" cy="383540"/>
          </a:xfrm>
          <a:prstGeom prst="rect">
            <a:avLst/>
          </a:prstGeom>
          <a:noFill/>
        </p:spPr>
        <p:txBody>
          <a:bodyPr wrap="square" rtlCol="0">
            <a:spAutoFit/>
          </a:bodyPr>
          <a:p>
            <a:pPr marL="285750" indent="-285750" algn="just">
              <a:buFont typeface="Arial" charset="0"/>
              <a:buChar char="•"/>
            </a:pPr>
            <a:endParaRPr lang="x-none" altLang="en-IN"/>
          </a:p>
        </p:txBody>
      </p:sp>
      <p:sp>
        <p:nvSpPr>
          <p:cNvPr id="26" name="TextBox 25"/>
          <p:cNvSpPr txBox="1"/>
          <p:nvPr/>
        </p:nvSpPr>
        <p:spPr>
          <a:xfrm>
            <a:off x="213995" y="802640"/>
            <a:ext cx="11490325" cy="2303780"/>
          </a:xfrm>
          <a:prstGeom prst="rect">
            <a:avLst/>
          </a:prstGeom>
          <a:noFill/>
        </p:spPr>
        <p:txBody>
          <a:bodyPr wrap="square" rtlCol="0">
            <a:spAutoFit/>
          </a:bodyPr>
          <a:p>
            <a:pPr marL="285750" indent="-285750">
              <a:buFont typeface="Arial" charset="0"/>
              <a:buChar char="•"/>
            </a:pPr>
            <a:r>
              <a:rPr lang="x-none" altLang="en-IN"/>
              <a:t>Pipelining does not decrease the execution time of an instruction</a:t>
            </a:r>
            <a:endParaRPr lang="x-none" altLang="en-IN"/>
          </a:p>
          <a:p>
            <a:pPr marL="285750" indent="-285750">
              <a:buFont typeface="Arial" charset="0"/>
              <a:buChar char="•"/>
            </a:pPr>
            <a:r>
              <a:rPr lang="x-none" altLang="en-IN"/>
              <a:t>Pipelining decreases the total time it takes to execute a large number of instructions</a:t>
            </a:r>
            <a:endParaRPr lang="x-none" altLang="en-IN"/>
          </a:p>
          <a:p>
            <a:pPr marL="285750" indent="-285750">
              <a:buFont typeface="Arial" charset="0"/>
              <a:buChar char="•"/>
            </a:pPr>
            <a:r>
              <a:rPr lang="x-none" altLang="en-IN"/>
              <a:t>The speedup is the number of pipeline stages</a:t>
            </a:r>
            <a:endParaRPr lang="x-none" altLang="en-IN"/>
          </a:p>
          <a:p>
            <a:pPr marL="285750" indent="-285750">
              <a:buFont typeface="Arial" charset="0"/>
              <a:buChar char="•"/>
            </a:pPr>
            <a:r>
              <a:rPr lang="x-none" altLang="en-IN"/>
              <a:t>Instruction sets play a major role in pipeline implementation</a:t>
            </a:r>
            <a:endParaRPr lang="x-none" altLang="en-IN"/>
          </a:p>
          <a:p>
            <a:pPr marL="285750" indent="-285750">
              <a:buFont typeface="Arial" charset="0"/>
              <a:buChar char="•"/>
            </a:pPr>
            <a:r>
              <a:rPr lang="x-none" altLang="en-IN"/>
              <a:t>Pipelining may not always be possible</a:t>
            </a:r>
            <a:endParaRPr lang="x-none" altLang="en-IN"/>
          </a:p>
          <a:p>
            <a:pPr marL="742950" lvl="1" indent="-285750">
              <a:buFont typeface="Arial" charset="0"/>
              <a:buChar char="•"/>
            </a:pPr>
            <a:r>
              <a:rPr lang="x-none" altLang="en-IN"/>
              <a:t>Structural hazards</a:t>
            </a:r>
            <a:endParaRPr lang="x-none" altLang="en-IN"/>
          </a:p>
          <a:p>
            <a:pPr marL="742950" lvl="1" indent="-285750">
              <a:buFont typeface="Arial" charset="0"/>
              <a:buChar char="•"/>
            </a:pPr>
            <a:r>
              <a:rPr lang="x-none" altLang="en-IN"/>
              <a:t>Data hazards</a:t>
            </a:r>
            <a:endParaRPr lang="x-none" altLang="en-IN"/>
          </a:p>
          <a:p>
            <a:pPr marL="742950" lvl="1" indent="-285750">
              <a:buFont typeface="Arial" charset="0"/>
              <a:buChar char="•"/>
            </a:pPr>
            <a:r>
              <a:rPr lang="x-none" altLang="en-IN"/>
              <a:t>Control hazards</a:t>
            </a:r>
            <a:endParaRPr lang="x-none" altLang="en-IN"/>
          </a:p>
        </p:txBody>
      </p:sp>
      <p:sp>
        <p:nvSpPr>
          <p:cNvPr id="9" name="TextBox 8"/>
          <p:cNvSpPr txBox="1"/>
          <p:nvPr/>
        </p:nvSpPr>
        <p:spPr>
          <a:xfrm>
            <a:off x="274955" y="4160520"/>
            <a:ext cx="11785600" cy="383540"/>
          </a:xfrm>
          <a:prstGeom prst="rect">
            <a:avLst/>
          </a:prstGeom>
          <a:noFill/>
        </p:spPr>
        <p:txBody>
          <a:bodyPr wrap="square" rtlCol="0">
            <a:spAutoFit/>
          </a:bodyPr>
          <a:p>
            <a:pPr marL="285750" indent="-285750">
              <a:buFont typeface="Arial" charset="0"/>
              <a:buChar char="•"/>
            </a:pPr>
            <a:r>
              <a:rPr lang="x-none" altLang="en-IN"/>
              <a:t>Reference - Hennessy and Patterson</a:t>
            </a:r>
            <a:endParaRPr lang="x-none" altLang="en-I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3"/>
          <p:cNvSpPr/>
          <p:nvPr/>
        </p:nvSpPr>
        <p:spPr>
          <a:xfrm>
            <a:off x="-3175" y="-11430"/>
            <a:ext cx="12186920" cy="102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IN" altLang="en-US"/>
          </a:p>
        </p:txBody>
      </p:sp>
      <p:sp>
        <p:nvSpPr>
          <p:cNvPr id="5" name="Rectangle 4"/>
          <p:cNvSpPr/>
          <p:nvPr/>
        </p:nvSpPr>
        <p:spPr>
          <a:xfrm>
            <a:off x="-4445" y="6741160"/>
            <a:ext cx="12186920" cy="102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IN" altLang="en-US"/>
          </a:p>
        </p:txBody>
      </p:sp>
      <p:pic>
        <p:nvPicPr>
          <p:cNvPr id="6" name="Picture 5" descr="images"/>
          <p:cNvPicPr>
            <a:picLocks noChangeAspect="1"/>
          </p:cNvPicPr>
          <p:nvPr/>
        </p:nvPicPr>
        <p:blipFill>
          <a:blip r:embed="rId1"/>
          <a:stretch>
            <a:fillRect/>
          </a:stretch>
        </p:blipFill>
        <p:spPr>
          <a:xfrm>
            <a:off x="11468100" y="106680"/>
            <a:ext cx="715645" cy="626110"/>
          </a:xfrm>
          <a:prstGeom prst="rect">
            <a:avLst/>
          </a:prstGeom>
        </p:spPr>
      </p:pic>
      <p:sp>
        <p:nvSpPr>
          <p:cNvPr id="3" name="TextBox 2"/>
          <p:cNvSpPr txBox="1"/>
          <p:nvPr/>
        </p:nvSpPr>
        <p:spPr>
          <a:xfrm>
            <a:off x="114300" y="223520"/>
            <a:ext cx="11232515" cy="383540"/>
          </a:xfrm>
          <a:prstGeom prst="rect">
            <a:avLst/>
          </a:prstGeom>
          <a:noFill/>
        </p:spPr>
        <p:txBody>
          <a:bodyPr wrap="square" rtlCol="0">
            <a:spAutoFit/>
          </a:bodyPr>
          <a:p>
            <a:r>
              <a:rPr lang="x-none" altLang="en-IN"/>
              <a:t>Review: Multi cycle data path processors</a:t>
            </a:r>
            <a:endParaRPr lang="x-none" altLang="en-IN">
              <a:solidFill>
                <a:srgbClr val="FF0000"/>
              </a:solidFill>
            </a:endParaRPr>
          </a:p>
        </p:txBody>
      </p:sp>
      <p:sp>
        <p:nvSpPr>
          <p:cNvPr id="2" name="TextBox 1"/>
          <p:cNvSpPr txBox="1"/>
          <p:nvPr/>
        </p:nvSpPr>
        <p:spPr>
          <a:xfrm>
            <a:off x="403860" y="764540"/>
            <a:ext cx="11490325" cy="3401060"/>
          </a:xfrm>
          <a:prstGeom prst="rect">
            <a:avLst/>
          </a:prstGeom>
          <a:noFill/>
        </p:spPr>
        <p:txBody>
          <a:bodyPr wrap="square" rtlCol="0">
            <a:spAutoFit/>
          </a:bodyPr>
          <a:p>
            <a:pPr marL="285750" lvl="0" indent="-285750">
              <a:buFont typeface="Arial" charset="0"/>
              <a:buChar char="•"/>
            </a:pPr>
            <a:r>
              <a:rPr lang="x-none" altLang="en-IN">
                <a:sym typeface="+mn-ea"/>
              </a:rPr>
              <a:t>Multicycle data path execution time vs Single cycle data path execution time</a:t>
            </a:r>
            <a:endParaRPr lang="x-none" altLang="en-IN"/>
          </a:p>
          <a:p>
            <a:pPr marL="285750" lvl="0" indent="-285750">
              <a:buFont typeface="Arial" charset="0"/>
              <a:buChar char="•"/>
            </a:pPr>
            <a:r>
              <a:rPr lang="x-none" altLang="en-IN">
                <a:sym typeface="+mn-ea"/>
              </a:rPr>
              <a:t>Multicycle data path architecture</a:t>
            </a:r>
            <a:endParaRPr lang="x-none" altLang="en-IN"/>
          </a:p>
          <a:p>
            <a:pPr marL="742950" lvl="1" indent="-285750">
              <a:buFont typeface="Arial" charset="0"/>
              <a:buChar char="•"/>
            </a:pPr>
            <a:r>
              <a:rPr lang="x-none" altLang="en-IN">
                <a:sym typeface="+mn-ea"/>
              </a:rPr>
              <a:t>Reuse of components</a:t>
            </a:r>
            <a:endParaRPr lang="x-none" altLang="en-IN"/>
          </a:p>
          <a:p>
            <a:pPr marL="742950" lvl="1" indent="-285750">
              <a:buFont typeface="Arial" charset="0"/>
              <a:buChar char="•"/>
            </a:pPr>
            <a:r>
              <a:rPr lang="x-none" altLang="en-IN">
                <a:sym typeface="+mn-ea"/>
              </a:rPr>
              <a:t>Additional registers to hold intermediate values</a:t>
            </a:r>
            <a:endParaRPr lang="x-none" altLang="en-IN"/>
          </a:p>
          <a:p>
            <a:pPr marL="742950" lvl="1" indent="-285750">
              <a:buFont typeface="Arial" charset="0"/>
              <a:buChar char="•"/>
            </a:pPr>
            <a:r>
              <a:rPr lang="x-none" altLang="en-IN">
                <a:sym typeface="+mn-ea"/>
              </a:rPr>
              <a:t>Multiplexers and additional control signals</a:t>
            </a:r>
            <a:endParaRPr lang="x-none" altLang="en-IN"/>
          </a:p>
          <a:p>
            <a:pPr marL="285750" lvl="0" indent="-285750">
              <a:buFont typeface="Arial" charset="0"/>
              <a:buChar char="•"/>
            </a:pPr>
            <a:r>
              <a:rPr lang="x-none" altLang="en-IN">
                <a:sym typeface="+mn-ea"/>
              </a:rPr>
              <a:t>Steps in executing an instruction</a:t>
            </a:r>
            <a:endParaRPr lang="x-none" altLang="en-IN"/>
          </a:p>
          <a:p>
            <a:pPr marL="742950" lvl="1" indent="-285750">
              <a:buFont typeface="Arial" charset="0"/>
              <a:buChar char="•"/>
            </a:pPr>
            <a:r>
              <a:rPr lang="x-none" altLang="en-IN">
                <a:sym typeface="+mn-ea"/>
              </a:rPr>
              <a:t>Instruction Fetch</a:t>
            </a:r>
            <a:endParaRPr lang="x-none" altLang="en-IN"/>
          </a:p>
          <a:p>
            <a:pPr marL="742950" lvl="1" indent="-285750">
              <a:buFont typeface="Arial" charset="0"/>
              <a:buChar char="•"/>
            </a:pPr>
            <a:r>
              <a:rPr lang="x-none" altLang="en-IN">
                <a:sym typeface="+mn-ea"/>
              </a:rPr>
              <a:t>Instruction Decode and Register read</a:t>
            </a:r>
            <a:endParaRPr lang="x-none" altLang="en-IN"/>
          </a:p>
          <a:p>
            <a:pPr marL="742950" lvl="1" indent="-285750">
              <a:buFont typeface="Arial" charset="0"/>
              <a:buChar char="•"/>
            </a:pPr>
            <a:r>
              <a:rPr lang="x-none" altLang="en-IN">
                <a:sym typeface="+mn-ea"/>
              </a:rPr>
              <a:t>ALU operations</a:t>
            </a:r>
            <a:endParaRPr lang="x-none" altLang="en-IN"/>
          </a:p>
          <a:p>
            <a:pPr marL="742950" lvl="1" indent="-285750">
              <a:buFont typeface="Arial" charset="0"/>
              <a:buChar char="•"/>
            </a:pPr>
            <a:r>
              <a:rPr lang="x-none" altLang="en-IN">
                <a:sym typeface="+mn-ea"/>
              </a:rPr>
              <a:t>Data access</a:t>
            </a:r>
            <a:endParaRPr lang="x-none" altLang="en-IN"/>
          </a:p>
          <a:p>
            <a:pPr marL="742950" lvl="1" indent="-285750">
              <a:buFont typeface="Arial" charset="0"/>
              <a:buChar char="•"/>
            </a:pPr>
            <a:r>
              <a:rPr lang="x-none" altLang="en-IN">
                <a:sym typeface="+mn-ea"/>
              </a:rPr>
              <a:t>Register write</a:t>
            </a:r>
            <a:endParaRPr lang="x-none" altLang="en-IN"/>
          </a:p>
          <a:p>
            <a:pPr indent="0">
              <a:buFont typeface="Arial" charset="0"/>
              <a:buNone/>
            </a:pPr>
            <a:endParaRPr lang="x-none" altLang="en-I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3"/>
          <p:cNvSpPr/>
          <p:nvPr/>
        </p:nvSpPr>
        <p:spPr>
          <a:xfrm>
            <a:off x="-3175" y="-11430"/>
            <a:ext cx="12186920" cy="102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IN" altLang="en-US"/>
          </a:p>
        </p:txBody>
      </p:sp>
      <p:sp>
        <p:nvSpPr>
          <p:cNvPr id="5" name="Rectangle 4"/>
          <p:cNvSpPr/>
          <p:nvPr/>
        </p:nvSpPr>
        <p:spPr>
          <a:xfrm>
            <a:off x="-4445" y="6741160"/>
            <a:ext cx="12186920" cy="102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IN" altLang="en-US"/>
          </a:p>
        </p:txBody>
      </p:sp>
      <p:pic>
        <p:nvPicPr>
          <p:cNvPr id="6" name="Picture 5" descr="images"/>
          <p:cNvPicPr>
            <a:picLocks noChangeAspect="1"/>
          </p:cNvPicPr>
          <p:nvPr/>
        </p:nvPicPr>
        <p:blipFill>
          <a:blip r:embed="rId1"/>
          <a:stretch>
            <a:fillRect/>
          </a:stretch>
        </p:blipFill>
        <p:spPr>
          <a:xfrm>
            <a:off x="11468100" y="106680"/>
            <a:ext cx="715645" cy="626110"/>
          </a:xfrm>
          <a:prstGeom prst="rect">
            <a:avLst/>
          </a:prstGeom>
        </p:spPr>
      </p:pic>
      <p:sp>
        <p:nvSpPr>
          <p:cNvPr id="3" name="TextBox 2"/>
          <p:cNvSpPr txBox="1"/>
          <p:nvPr/>
        </p:nvSpPr>
        <p:spPr>
          <a:xfrm>
            <a:off x="114300" y="223520"/>
            <a:ext cx="11232515" cy="383540"/>
          </a:xfrm>
          <a:prstGeom prst="rect">
            <a:avLst/>
          </a:prstGeom>
          <a:noFill/>
        </p:spPr>
        <p:txBody>
          <a:bodyPr wrap="square" rtlCol="0">
            <a:spAutoFit/>
          </a:bodyPr>
          <a:p>
            <a:r>
              <a:rPr lang="x-none" altLang="en-IN"/>
              <a:t>Time gain from a pipelined datapath</a:t>
            </a:r>
            <a:endParaRPr lang="x-none" altLang="en-IN">
              <a:solidFill>
                <a:srgbClr val="FF0000"/>
              </a:solidFill>
            </a:endParaRPr>
          </a:p>
        </p:txBody>
      </p:sp>
      <p:pic>
        <p:nvPicPr>
          <p:cNvPr id="28677" name="Picture 6" descr="f04-26-9780124077263"/>
          <p:cNvPicPr>
            <a:picLocks noChangeAspect="1"/>
          </p:cNvPicPr>
          <p:nvPr>
            <p:ph idx="1"/>
          </p:nvPr>
        </p:nvPicPr>
        <p:blipFill>
          <a:blip r:embed="rId2"/>
          <a:srcRect/>
          <a:stretch>
            <a:fillRect/>
          </a:stretch>
        </p:blipFill>
        <p:spPr>
          <a:xfrm>
            <a:off x="6361430" y="339725"/>
            <a:ext cx="4989830" cy="1898650"/>
          </a:xfrm>
          <a:ln w="9525">
            <a:noFill/>
            <a:miter/>
          </a:ln>
        </p:spPr>
      </p:pic>
      <p:pic>
        <p:nvPicPr>
          <p:cNvPr id="29701" name="Picture 6" descr="f04-27-9780124077263"/>
          <p:cNvPicPr>
            <a:picLocks noChangeAspect="1"/>
          </p:cNvPicPr>
          <p:nvPr/>
        </p:nvPicPr>
        <p:blipFill>
          <a:blip r:embed="rId3"/>
          <a:srcRect/>
          <a:stretch>
            <a:fillRect/>
          </a:stretch>
        </p:blipFill>
        <p:spPr>
          <a:xfrm>
            <a:off x="6059170" y="2374265"/>
            <a:ext cx="6139815" cy="4295140"/>
          </a:xfrm>
          <a:prstGeom prst="rect">
            <a:avLst/>
          </a:prstGeom>
          <a:noFill/>
          <a:ln w="9525">
            <a:noFill/>
            <a:miter/>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3"/>
          <p:cNvSpPr/>
          <p:nvPr/>
        </p:nvSpPr>
        <p:spPr>
          <a:xfrm>
            <a:off x="-3175" y="-11430"/>
            <a:ext cx="12186920" cy="102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IN" altLang="en-US"/>
          </a:p>
        </p:txBody>
      </p:sp>
      <p:sp>
        <p:nvSpPr>
          <p:cNvPr id="5" name="Rectangle 4"/>
          <p:cNvSpPr/>
          <p:nvPr/>
        </p:nvSpPr>
        <p:spPr>
          <a:xfrm>
            <a:off x="-4445" y="6741160"/>
            <a:ext cx="12186920" cy="102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IN" altLang="en-US"/>
          </a:p>
        </p:txBody>
      </p:sp>
      <p:pic>
        <p:nvPicPr>
          <p:cNvPr id="6" name="Picture 5" descr="images"/>
          <p:cNvPicPr>
            <a:picLocks noChangeAspect="1"/>
          </p:cNvPicPr>
          <p:nvPr/>
        </p:nvPicPr>
        <p:blipFill>
          <a:blip r:embed="rId1"/>
          <a:stretch>
            <a:fillRect/>
          </a:stretch>
        </p:blipFill>
        <p:spPr>
          <a:xfrm>
            <a:off x="11468100" y="106680"/>
            <a:ext cx="715645" cy="626110"/>
          </a:xfrm>
          <a:prstGeom prst="rect">
            <a:avLst/>
          </a:prstGeom>
        </p:spPr>
      </p:pic>
      <p:sp>
        <p:nvSpPr>
          <p:cNvPr id="3" name="TextBox 2"/>
          <p:cNvSpPr txBox="1"/>
          <p:nvPr/>
        </p:nvSpPr>
        <p:spPr>
          <a:xfrm>
            <a:off x="114300" y="223520"/>
            <a:ext cx="11232515" cy="383540"/>
          </a:xfrm>
          <a:prstGeom prst="rect">
            <a:avLst/>
          </a:prstGeom>
          <a:noFill/>
        </p:spPr>
        <p:txBody>
          <a:bodyPr wrap="square" rtlCol="0">
            <a:spAutoFit/>
          </a:bodyPr>
          <a:p>
            <a:r>
              <a:rPr lang="x-none" altLang="en-IN"/>
              <a:t>Time gain from a pipelined datapath</a:t>
            </a:r>
            <a:endParaRPr lang="x-none" altLang="en-IN">
              <a:solidFill>
                <a:srgbClr val="FF0000"/>
              </a:solidFill>
            </a:endParaRPr>
          </a:p>
        </p:txBody>
      </p:sp>
      <p:pic>
        <p:nvPicPr>
          <p:cNvPr id="28677" name="Picture 6" descr="f04-26-9780124077263"/>
          <p:cNvPicPr>
            <a:picLocks noChangeAspect="1"/>
          </p:cNvPicPr>
          <p:nvPr>
            <p:ph idx="1"/>
          </p:nvPr>
        </p:nvPicPr>
        <p:blipFill>
          <a:blip r:embed="rId2"/>
          <a:srcRect/>
          <a:stretch>
            <a:fillRect/>
          </a:stretch>
        </p:blipFill>
        <p:spPr>
          <a:xfrm>
            <a:off x="6361430" y="339725"/>
            <a:ext cx="4989830" cy="1898650"/>
          </a:xfrm>
          <a:ln w="9525">
            <a:noFill/>
            <a:miter/>
          </a:ln>
        </p:spPr>
      </p:pic>
      <p:pic>
        <p:nvPicPr>
          <p:cNvPr id="29701" name="Picture 6" descr="f04-27-9780124077263"/>
          <p:cNvPicPr>
            <a:picLocks noChangeAspect="1"/>
          </p:cNvPicPr>
          <p:nvPr/>
        </p:nvPicPr>
        <p:blipFill>
          <a:blip r:embed="rId3"/>
          <a:srcRect/>
          <a:stretch>
            <a:fillRect/>
          </a:stretch>
        </p:blipFill>
        <p:spPr>
          <a:xfrm>
            <a:off x="6059170" y="2374265"/>
            <a:ext cx="6139815" cy="4295140"/>
          </a:xfrm>
          <a:prstGeom prst="rect">
            <a:avLst/>
          </a:prstGeom>
          <a:noFill/>
          <a:ln w="9525">
            <a:noFill/>
            <a:miter/>
          </a:ln>
        </p:spPr>
      </p:pic>
      <p:sp>
        <p:nvSpPr>
          <p:cNvPr id="2" name="TextBox 1"/>
          <p:cNvSpPr txBox="1"/>
          <p:nvPr/>
        </p:nvSpPr>
        <p:spPr>
          <a:xfrm>
            <a:off x="130810" y="956945"/>
            <a:ext cx="7487285" cy="594995"/>
          </a:xfrm>
          <a:prstGeom prst="rect">
            <a:avLst/>
          </a:prstGeom>
          <a:noFill/>
        </p:spPr>
        <p:txBody>
          <a:bodyPr wrap="square" rtlCol="0">
            <a:spAutoFit/>
          </a:bodyPr>
          <a:p>
            <a:pPr indent="0">
              <a:buNone/>
            </a:pPr>
            <a:r>
              <a:rPr lang="x-none" altLang="en-IN" sz="1600"/>
              <a:t>TimeBetweenInstructions</a:t>
            </a:r>
            <a:r>
              <a:rPr lang="x-none" altLang="en-IN" sz="1600" baseline="-25000"/>
              <a:t>Pipelining </a:t>
            </a:r>
            <a:r>
              <a:rPr lang="x-none" altLang="en-IN" sz="1600"/>
              <a:t>= </a:t>
            </a:r>
            <a:r>
              <a:rPr lang="x-none" altLang="en-IN" sz="1600">
                <a:sym typeface="+mn-ea"/>
              </a:rPr>
              <a:t>TimeBetweenInstructions</a:t>
            </a:r>
            <a:endParaRPr lang="x-none" altLang="en-IN" sz="1600">
              <a:sym typeface="+mn-ea"/>
            </a:endParaRPr>
          </a:p>
          <a:p>
            <a:pPr indent="0">
              <a:buNone/>
            </a:pPr>
            <a:r>
              <a:rPr lang="x-none" altLang="en-IN" sz="1600">
                <a:sym typeface="+mn-ea"/>
              </a:rPr>
              <a:t>                                                          Number of Pipeline Stages</a:t>
            </a:r>
            <a:endParaRPr lang="x-none" altLang="en-IN" sz="1600"/>
          </a:p>
        </p:txBody>
      </p:sp>
      <p:cxnSp>
        <p:nvCxnSpPr>
          <p:cNvPr id="7" name="Straight Connector 6"/>
          <p:cNvCxnSpPr/>
          <p:nvPr/>
        </p:nvCxnSpPr>
        <p:spPr>
          <a:xfrm>
            <a:off x="3293110" y="1238885"/>
            <a:ext cx="24282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72085" y="2049780"/>
            <a:ext cx="5429250" cy="2029460"/>
          </a:xfrm>
          <a:prstGeom prst="rect">
            <a:avLst/>
          </a:prstGeom>
          <a:noFill/>
        </p:spPr>
        <p:txBody>
          <a:bodyPr wrap="square" rtlCol="0">
            <a:spAutoFit/>
          </a:bodyPr>
          <a:p>
            <a:pPr marL="285750" indent="-285750">
              <a:buFont typeface="Arial" charset="0"/>
              <a:buChar char="•"/>
            </a:pPr>
            <a:r>
              <a:rPr lang="x-none" altLang="en-IN"/>
              <a:t>Is it always possible to pipeline?</a:t>
            </a:r>
            <a:endParaRPr lang="x-none" altLang="en-IN"/>
          </a:p>
          <a:p>
            <a:pPr marL="285750" indent="-285750">
              <a:buFont typeface="Arial" charset="0"/>
              <a:buChar char="•"/>
            </a:pPr>
            <a:r>
              <a:rPr lang="x-none" altLang="en-IN"/>
              <a:t>The speedup factor is the number of pipeline stages.</a:t>
            </a:r>
            <a:endParaRPr lang="x-none" altLang="en-IN"/>
          </a:p>
          <a:p>
            <a:pPr marL="742950" lvl="1" indent="-285750">
              <a:buFont typeface="Arial" charset="0"/>
              <a:buChar char="•"/>
            </a:pPr>
            <a:r>
              <a:rPr lang="x-none" altLang="en-IN"/>
              <a:t>So is it better to increase the number of pipeline stages?</a:t>
            </a:r>
            <a:endParaRPr lang="x-none" altLang="en-IN"/>
          </a:p>
          <a:p>
            <a:pPr marL="742950" lvl="1" indent="-285750">
              <a:buFont typeface="Arial" charset="0"/>
              <a:buChar char="•"/>
            </a:pPr>
            <a:r>
              <a:rPr lang="x-none" altLang="en-IN"/>
              <a:t>Is it always possible to achieve this speedup?</a:t>
            </a:r>
            <a:endParaRPr lang="x-none" altLang="en-I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3"/>
          <p:cNvSpPr/>
          <p:nvPr/>
        </p:nvSpPr>
        <p:spPr>
          <a:xfrm>
            <a:off x="-3175" y="-11430"/>
            <a:ext cx="12186920" cy="102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IN" altLang="en-US"/>
          </a:p>
        </p:txBody>
      </p:sp>
      <p:sp>
        <p:nvSpPr>
          <p:cNvPr id="5" name="Rectangle 4"/>
          <p:cNvSpPr/>
          <p:nvPr/>
        </p:nvSpPr>
        <p:spPr>
          <a:xfrm>
            <a:off x="-4445" y="6741160"/>
            <a:ext cx="12186920" cy="102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IN" altLang="en-US"/>
          </a:p>
        </p:txBody>
      </p:sp>
      <p:pic>
        <p:nvPicPr>
          <p:cNvPr id="6" name="Picture 5" descr="images"/>
          <p:cNvPicPr>
            <a:picLocks noChangeAspect="1"/>
          </p:cNvPicPr>
          <p:nvPr/>
        </p:nvPicPr>
        <p:blipFill>
          <a:blip r:embed="rId1"/>
          <a:stretch>
            <a:fillRect/>
          </a:stretch>
        </p:blipFill>
        <p:spPr>
          <a:xfrm>
            <a:off x="11468100" y="106680"/>
            <a:ext cx="715645" cy="626110"/>
          </a:xfrm>
          <a:prstGeom prst="rect">
            <a:avLst/>
          </a:prstGeom>
        </p:spPr>
      </p:pic>
      <p:sp>
        <p:nvSpPr>
          <p:cNvPr id="3" name="TextBox 2"/>
          <p:cNvSpPr txBox="1"/>
          <p:nvPr/>
        </p:nvSpPr>
        <p:spPr>
          <a:xfrm>
            <a:off x="114300" y="223520"/>
            <a:ext cx="11232515" cy="383540"/>
          </a:xfrm>
          <a:prstGeom prst="rect">
            <a:avLst/>
          </a:prstGeom>
          <a:noFill/>
        </p:spPr>
        <p:txBody>
          <a:bodyPr wrap="square" rtlCol="0">
            <a:spAutoFit/>
          </a:bodyPr>
          <a:p>
            <a:r>
              <a:rPr lang="x-none" altLang="en-IN"/>
              <a:t>Is it always possible to pipeline - Design of instruction sets and their encoding for pipelining</a:t>
            </a:r>
            <a:endParaRPr lang="x-none" altLang="en-IN">
              <a:solidFill>
                <a:srgbClr val="FF0000"/>
              </a:solidFill>
            </a:endParaRPr>
          </a:p>
        </p:txBody>
      </p:sp>
      <p:sp>
        <p:nvSpPr>
          <p:cNvPr id="2" name="TextBox 1"/>
          <p:cNvSpPr txBox="1"/>
          <p:nvPr/>
        </p:nvSpPr>
        <p:spPr>
          <a:xfrm>
            <a:off x="403860" y="764540"/>
            <a:ext cx="11490325" cy="3126740"/>
          </a:xfrm>
          <a:prstGeom prst="rect">
            <a:avLst/>
          </a:prstGeom>
          <a:noFill/>
        </p:spPr>
        <p:txBody>
          <a:bodyPr wrap="square" rtlCol="0">
            <a:spAutoFit/>
          </a:bodyPr>
          <a:p>
            <a:pPr marL="285750" indent="-285750" algn="just">
              <a:buFont typeface="Arial" charset="0"/>
              <a:buChar char="•"/>
            </a:pPr>
            <a:r>
              <a:rPr lang="x-none" altLang="en-IN">
                <a:solidFill>
                  <a:schemeClr val="accent1"/>
                </a:solidFill>
              </a:rPr>
              <a:t>Fixed size instructions</a:t>
            </a:r>
            <a:r>
              <a:rPr lang="x-none" altLang="en-IN"/>
              <a:t> - For example, in the processor that we had looked that all the instructions were 32 bits in size. This means that the instruction could be completely fetched in the first pipeline stage and could be decoded in the second stage. For a variable length instruction, further fetches might be required.</a:t>
            </a:r>
            <a:endParaRPr lang="x-none" altLang="en-IN"/>
          </a:p>
          <a:p>
            <a:pPr marL="285750" indent="-285750" algn="just">
              <a:buFont typeface="Arial" charset="0"/>
              <a:buChar char="•"/>
            </a:pPr>
            <a:r>
              <a:rPr lang="x-none" altLang="en-IN">
                <a:solidFill>
                  <a:schemeClr val="accent1"/>
                </a:solidFill>
              </a:rPr>
              <a:t>Small number of instruction formats</a:t>
            </a:r>
            <a:r>
              <a:rPr lang="x-none" altLang="en-IN"/>
              <a:t> - The bits which are used to decide the register indices are fixed in a large number of instructions. So the register can be read in parallel with the decoding of the instruction and generation of control signals.</a:t>
            </a:r>
            <a:endParaRPr lang="x-none" altLang="en-IN"/>
          </a:p>
          <a:p>
            <a:pPr marL="285750" indent="-285750" algn="just">
              <a:buFont typeface="Arial" charset="0"/>
              <a:buChar char="•"/>
            </a:pPr>
            <a:r>
              <a:rPr lang="x-none" altLang="en-IN">
                <a:solidFill>
                  <a:schemeClr val="accent1"/>
                </a:solidFill>
              </a:rPr>
              <a:t>No operations on operands in memory</a:t>
            </a:r>
            <a:r>
              <a:rPr lang="x-none" altLang="en-IN"/>
              <a:t> - Memory is accessed using separate load and store instructions. The execute stage is therefore used only for address computation. </a:t>
            </a:r>
            <a:endParaRPr lang="x-none" altLang="en-IN"/>
          </a:p>
          <a:p>
            <a:pPr marL="285750" indent="-285750" algn="just">
              <a:buFont typeface="Arial" charset="0"/>
              <a:buChar char="•"/>
            </a:pPr>
            <a:r>
              <a:rPr lang="x-none" altLang="en-IN">
                <a:solidFill>
                  <a:schemeClr val="accent1"/>
                </a:solidFill>
              </a:rPr>
              <a:t>Operands are kept aligned in memory</a:t>
            </a:r>
            <a:r>
              <a:rPr lang="x-none" altLang="en-IN"/>
              <a:t> - Multiple fetches to obtain a single operand from memory is not required.</a:t>
            </a:r>
            <a:endParaRPr lang="x-none" altLang="en-IN"/>
          </a:p>
          <a:p>
            <a:pPr indent="0" algn="just">
              <a:buFont typeface="Arial" charset="0"/>
              <a:buNone/>
            </a:pPr>
            <a:endParaRPr lang="x-none" altLang="en-IN"/>
          </a:p>
        </p:txBody>
      </p:sp>
      <p:pic>
        <p:nvPicPr>
          <p:cNvPr id="30725" name="Picture 6" descr="f04-28-9780124077263"/>
          <p:cNvPicPr>
            <a:picLocks noChangeAspect="1"/>
          </p:cNvPicPr>
          <p:nvPr>
            <p:ph idx="1"/>
          </p:nvPr>
        </p:nvPicPr>
        <p:blipFill>
          <a:blip r:embed="rId2"/>
          <a:srcRect/>
          <a:stretch>
            <a:fillRect/>
          </a:stretch>
        </p:blipFill>
        <p:spPr>
          <a:xfrm>
            <a:off x="2434590" y="4668520"/>
            <a:ext cx="6670040" cy="1168400"/>
          </a:xfrm>
          <a:ln w="9525">
            <a:noFill/>
            <a:miter/>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3"/>
          <p:cNvSpPr/>
          <p:nvPr/>
        </p:nvSpPr>
        <p:spPr>
          <a:xfrm>
            <a:off x="-3175" y="-11430"/>
            <a:ext cx="12186920" cy="102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IN" altLang="en-US"/>
          </a:p>
        </p:txBody>
      </p:sp>
      <p:sp>
        <p:nvSpPr>
          <p:cNvPr id="5" name="Rectangle 4"/>
          <p:cNvSpPr/>
          <p:nvPr/>
        </p:nvSpPr>
        <p:spPr>
          <a:xfrm>
            <a:off x="-4445" y="6741160"/>
            <a:ext cx="12186920" cy="102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IN" altLang="en-US"/>
          </a:p>
        </p:txBody>
      </p:sp>
      <p:pic>
        <p:nvPicPr>
          <p:cNvPr id="6" name="Picture 5" descr="images"/>
          <p:cNvPicPr>
            <a:picLocks noChangeAspect="1"/>
          </p:cNvPicPr>
          <p:nvPr/>
        </p:nvPicPr>
        <p:blipFill>
          <a:blip r:embed="rId1"/>
          <a:stretch>
            <a:fillRect/>
          </a:stretch>
        </p:blipFill>
        <p:spPr>
          <a:xfrm>
            <a:off x="11468100" y="106680"/>
            <a:ext cx="715645" cy="626110"/>
          </a:xfrm>
          <a:prstGeom prst="rect">
            <a:avLst/>
          </a:prstGeom>
        </p:spPr>
      </p:pic>
      <p:sp>
        <p:nvSpPr>
          <p:cNvPr id="3" name="TextBox 2"/>
          <p:cNvSpPr txBox="1"/>
          <p:nvPr/>
        </p:nvSpPr>
        <p:spPr>
          <a:xfrm>
            <a:off x="114300" y="223520"/>
            <a:ext cx="11232515" cy="383540"/>
          </a:xfrm>
          <a:prstGeom prst="rect">
            <a:avLst/>
          </a:prstGeom>
          <a:noFill/>
        </p:spPr>
        <p:txBody>
          <a:bodyPr wrap="square" rtlCol="0">
            <a:spAutoFit/>
          </a:bodyPr>
          <a:p>
            <a:r>
              <a:rPr lang="x-none" altLang="en-IN"/>
              <a:t>Hazards in pipelining</a:t>
            </a:r>
            <a:endParaRPr lang="x-none" altLang="en-IN">
              <a:solidFill>
                <a:srgbClr val="FF0000"/>
              </a:solidFill>
            </a:endParaRPr>
          </a:p>
        </p:txBody>
      </p:sp>
      <p:sp>
        <p:nvSpPr>
          <p:cNvPr id="2" name="TextBox 1"/>
          <p:cNvSpPr txBox="1"/>
          <p:nvPr/>
        </p:nvSpPr>
        <p:spPr>
          <a:xfrm>
            <a:off x="120650" y="766445"/>
            <a:ext cx="11490325" cy="2029460"/>
          </a:xfrm>
          <a:prstGeom prst="rect">
            <a:avLst/>
          </a:prstGeom>
          <a:noFill/>
        </p:spPr>
        <p:txBody>
          <a:bodyPr wrap="square" rtlCol="0">
            <a:spAutoFit/>
          </a:bodyPr>
          <a:p>
            <a:pPr marL="285750" lvl="0" indent="-285750" algn="just">
              <a:buFont typeface="Arial" charset="0"/>
              <a:buChar char="•"/>
            </a:pPr>
            <a:r>
              <a:rPr lang="x-none" altLang="en-IN"/>
              <a:t>There could be cases where it is not possible to pipeline the next instruction along with the current instruction - these are called hazards</a:t>
            </a:r>
            <a:endParaRPr lang="x-none" altLang="en-IN"/>
          </a:p>
          <a:p>
            <a:pPr marL="285750" lvl="0" indent="-285750" algn="just">
              <a:buFont typeface="Arial" charset="0"/>
              <a:buChar char="•"/>
            </a:pPr>
            <a:r>
              <a:rPr lang="x-none" altLang="en-IN"/>
              <a:t>Instructions could share the same resource - structural hazard</a:t>
            </a:r>
            <a:endParaRPr lang="x-none" altLang="en-IN"/>
          </a:p>
          <a:p>
            <a:pPr marL="285750" lvl="0" indent="-285750" algn="just">
              <a:buFont typeface="Arial" charset="0"/>
              <a:buChar char="•"/>
            </a:pPr>
            <a:r>
              <a:rPr lang="x-none" altLang="en-IN"/>
              <a:t>An instruction uses data which is available only when a previous instruction has finished execution - data hazard</a:t>
            </a:r>
            <a:endParaRPr lang="x-none" altLang="en-IN"/>
          </a:p>
          <a:p>
            <a:pPr marL="285750" lvl="0" indent="-285750" algn="just">
              <a:buFont typeface="Arial" charset="0"/>
              <a:buChar char="•"/>
            </a:pPr>
            <a:r>
              <a:rPr lang="x-none" altLang="en-IN"/>
              <a:t>The instruction that needs to be executed depends on the execution of a  previous instruction - control hazard</a:t>
            </a:r>
            <a:endParaRPr lang="x-none" altLang="en-IN"/>
          </a:p>
        </p:txBody>
      </p:sp>
      <p:sp>
        <p:nvSpPr>
          <p:cNvPr id="7" name="TextBox 6"/>
          <p:cNvSpPr txBox="1"/>
          <p:nvPr/>
        </p:nvSpPr>
        <p:spPr>
          <a:xfrm>
            <a:off x="189865" y="3052445"/>
            <a:ext cx="11232515" cy="932180"/>
          </a:xfrm>
          <a:prstGeom prst="rect">
            <a:avLst/>
          </a:prstGeom>
          <a:noFill/>
        </p:spPr>
        <p:txBody>
          <a:bodyPr wrap="square" rtlCol="0">
            <a:spAutoFit/>
          </a:bodyPr>
          <a:p>
            <a:r>
              <a:rPr lang="x-none" altLang="en-IN"/>
              <a:t>Structural hazards in pipelining</a:t>
            </a:r>
            <a:endParaRPr lang="x-none" altLang="en-IN"/>
          </a:p>
          <a:p>
            <a:pPr marL="285750" indent="-285750">
              <a:buFont typeface="Arial" charset="0"/>
              <a:buChar char="•"/>
            </a:pPr>
            <a:r>
              <a:rPr lang="x-none" altLang="en-IN">
                <a:solidFill>
                  <a:schemeClr val="tx1"/>
                </a:solidFill>
              </a:rPr>
              <a:t>The hardware does not support the combination of instruction stages currently in the pipeline</a:t>
            </a:r>
            <a:endParaRPr lang="x-none" altLang="en-IN">
              <a:solidFill>
                <a:schemeClr val="tx1"/>
              </a:solidFill>
            </a:endParaRPr>
          </a:p>
          <a:p>
            <a:pPr marL="285750" indent="-285750">
              <a:buFont typeface="Arial" charset="0"/>
              <a:buChar char="•"/>
            </a:pPr>
            <a:r>
              <a:rPr lang="x-none" altLang="en-IN">
                <a:solidFill>
                  <a:schemeClr val="tx1"/>
                </a:solidFill>
              </a:rPr>
              <a:t>Suppose we only had a single memory to store data and code ...</a:t>
            </a:r>
            <a:endParaRPr lang="x-none" altLang="en-IN">
              <a:solidFill>
                <a:schemeClr val="tx1"/>
              </a:solidFill>
            </a:endParaRPr>
          </a:p>
        </p:txBody>
      </p:sp>
      <p:grpSp>
        <p:nvGrpSpPr>
          <p:cNvPr id="14" name="Group 13"/>
          <p:cNvGrpSpPr/>
          <p:nvPr/>
        </p:nvGrpSpPr>
        <p:grpSpPr>
          <a:xfrm>
            <a:off x="2662555" y="4108450"/>
            <a:ext cx="6139180" cy="2172335"/>
            <a:chOff x="4193" y="6470"/>
            <a:chExt cx="9668" cy="3421"/>
          </a:xfrm>
        </p:grpSpPr>
        <p:pic>
          <p:nvPicPr>
            <p:cNvPr id="29701" name="Picture 6" descr="f04-27-9780124077263"/>
            <p:cNvPicPr>
              <a:picLocks noChangeAspect="1"/>
            </p:cNvPicPr>
            <p:nvPr/>
          </p:nvPicPr>
          <p:blipFill>
            <a:blip r:embed="rId2"/>
            <a:srcRect t="51818"/>
            <a:stretch>
              <a:fillRect/>
            </a:stretch>
          </p:blipFill>
          <p:spPr>
            <a:xfrm>
              <a:off x="4193" y="6470"/>
              <a:ext cx="9669" cy="3259"/>
            </a:xfrm>
            <a:prstGeom prst="rect">
              <a:avLst/>
            </a:prstGeom>
            <a:noFill/>
            <a:ln w="9525">
              <a:noFill/>
              <a:miter/>
            </a:ln>
          </p:spPr>
        </p:pic>
        <p:pic>
          <p:nvPicPr>
            <p:cNvPr id="8" name="Picture 6" descr="f04-27-9780124077263"/>
            <p:cNvPicPr>
              <a:picLocks noChangeAspect="1"/>
            </p:cNvPicPr>
            <p:nvPr/>
          </p:nvPicPr>
          <p:blipFill>
            <a:blip r:embed="rId3"/>
            <a:srcRect l="34492" t="85068" r="24853" b="5943"/>
            <a:stretch>
              <a:fillRect/>
            </a:stretch>
          </p:blipFill>
          <p:spPr>
            <a:xfrm>
              <a:off x="8397" y="9283"/>
              <a:ext cx="3931" cy="608"/>
            </a:xfrm>
            <a:prstGeom prst="rect">
              <a:avLst/>
            </a:prstGeom>
            <a:noFill/>
            <a:ln w="9525">
              <a:noFill/>
              <a:miter/>
            </a:ln>
          </p:spPr>
        </p:pic>
      </p:grpSp>
      <p:sp>
        <p:nvSpPr>
          <p:cNvPr id="10" name="Right Arrow 9"/>
          <p:cNvSpPr/>
          <p:nvPr/>
        </p:nvSpPr>
        <p:spPr>
          <a:xfrm>
            <a:off x="2359660" y="5961380"/>
            <a:ext cx="2354580" cy="39941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x-none" altLang="en-IN"/>
              <a:t>Another load</a:t>
            </a:r>
            <a:endParaRPr lang="x-none" altLang="en-IN"/>
          </a:p>
        </p:txBody>
      </p:sp>
      <p:sp>
        <p:nvSpPr>
          <p:cNvPr id="11" name="Down Arrow 10"/>
          <p:cNvSpPr/>
          <p:nvPr/>
        </p:nvSpPr>
        <p:spPr>
          <a:xfrm>
            <a:off x="5422583" y="4507230"/>
            <a:ext cx="334645" cy="34798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IN" altLang="en-US"/>
          </a:p>
        </p:txBody>
      </p:sp>
      <p:sp>
        <p:nvSpPr>
          <p:cNvPr id="12" name="Up Arrow 11"/>
          <p:cNvSpPr/>
          <p:nvPr/>
        </p:nvSpPr>
        <p:spPr>
          <a:xfrm>
            <a:off x="5448300" y="6283325"/>
            <a:ext cx="283210" cy="373380"/>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IN" altLang="en-US"/>
          </a:p>
        </p:txBody>
      </p:sp>
      <p:sp>
        <p:nvSpPr>
          <p:cNvPr id="13" name="TextBox 12"/>
          <p:cNvSpPr txBox="1"/>
          <p:nvPr/>
        </p:nvSpPr>
        <p:spPr>
          <a:xfrm>
            <a:off x="8459470" y="4688205"/>
            <a:ext cx="3434715" cy="657860"/>
          </a:xfrm>
          <a:prstGeom prst="rect">
            <a:avLst/>
          </a:prstGeom>
          <a:noFill/>
        </p:spPr>
        <p:txBody>
          <a:bodyPr wrap="square" rtlCol="0">
            <a:spAutoFit/>
          </a:bodyPr>
          <a:p>
            <a:pPr marL="285750" indent="-285750">
              <a:buFont typeface="Arial" charset="0"/>
              <a:buChar char="•"/>
            </a:pPr>
            <a:r>
              <a:rPr lang="x-none" altLang="en-IN"/>
              <a:t>May need multiple copies of components.</a:t>
            </a:r>
            <a:endParaRPr lang="x-none" alt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3"/>
          <p:cNvSpPr/>
          <p:nvPr/>
        </p:nvSpPr>
        <p:spPr>
          <a:xfrm>
            <a:off x="-3175" y="-11430"/>
            <a:ext cx="12186920" cy="102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IN" altLang="en-US"/>
          </a:p>
        </p:txBody>
      </p:sp>
      <p:sp>
        <p:nvSpPr>
          <p:cNvPr id="5" name="Rectangle 4"/>
          <p:cNvSpPr/>
          <p:nvPr/>
        </p:nvSpPr>
        <p:spPr>
          <a:xfrm>
            <a:off x="-4445" y="6741160"/>
            <a:ext cx="12186920" cy="102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IN" altLang="en-US"/>
          </a:p>
        </p:txBody>
      </p:sp>
      <p:pic>
        <p:nvPicPr>
          <p:cNvPr id="6" name="Picture 5" descr="images"/>
          <p:cNvPicPr>
            <a:picLocks noChangeAspect="1"/>
          </p:cNvPicPr>
          <p:nvPr/>
        </p:nvPicPr>
        <p:blipFill>
          <a:blip r:embed="rId1"/>
          <a:stretch>
            <a:fillRect/>
          </a:stretch>
        </p:blipFill>
        <p:spPr>
          <a:xfrm>
            <a:off x="11468100" y="106680"/>
            <a:ext cx="715645" cy="626110"/>
          </a:xfrm>
          <a:prstGeom prst="rect">
            <a:avLst/>
          </a:prstGeom>
        </p:spPr>
      </p:pic>
      <p:sp>
        <p:nvSpPr>
          <p:cNvPr id="3" name="TextBox 2"/>
          <p:cNvSpPr txBox="1"/>
          <p:nvPr/>
        </p:nvSpPr>
        <p:spPr>
          <a:xfrm>
            <a:off x="114300" y="223520"/>
            <a:ext cx="11232515" cy="383540"/>
          </a:xfrm>
          <a:prstGeom prst="rect">
            <a:avLst/>
          </a:prstGeom>
          <a:noFill/>
        </p:spPr>
        <p:txBody>
          <a:bodyPr wrap="square" rtlCol="0">
            <a:spAutoFit/>
          </a:bodyPr>
          <a:p>
            <a:r>
              <a:rPr lang="x-none" altLang="en-IN"/>
              <a:t>Data Hazard</a:t>
            </a:r>
            <a:endParaRPr lang="x-none" altLang="en-IN">
              <a:solidFill>
                <a:srgbClr val="FF0000"/>
              </a:solidFill>
            </a:endParaRPr>
          </a:p>
        </p:txBody>
      </p:sp>
      <p:sp>
        <p:nvSpPr>
          <p:cNvPr id="2" name="TextBox 1"/>
          <p:cNvSpPr txBox="1"/>
          <p:nvPr/>
        </p:nvSpPr>
        <p:spPr>
          <a:xfrm>
            <a:off x="442595" y="764540"/>
            <a:ext cx="11490325" cy="383540"/>
          </a:xfrm>
          <a:prstGeom prst="rect">
            <a:avLst/>
          </a:prstGeom>
          <a:noFill/>
        </p:spPr>
        <p:txBody>
          <a:bodyPr wrap="square" rtlCol="0">
            <a:spAutoFit/>
          </a:bodyPr>
          <a:p>
            <a:pPr marL="285750" indent="-285750" algn="just">
              <a:buFont typeface="Arial" charset="0"/>
              <a:buChar char="•"/>
            </a:pPr>
            <a:endParaRPr lang="x-none" altLang="en-IN"/>
          </a:p>
        </p:txBody>
      </p:sp>
      <p:sp>
        <p:nvSpPr>
          <p:cNvPr id="7" name="TextBox 6"/>
          <p:cNvSpPr txBox="1"/>
          <p:nvPr/>
        </p:nvSpPr>
        <p:spPr>
          <a:xfrm>
            <a:off x="274955" y="711835"/>
            <a:ext cx="11682730" cy="1206500"/>
          </a:xfrm>
          <a:prstGeom prst="rect">
            <a:avLst/>
          </a:prstGeom>
          <a:noFill/>
        </p:spPr>
        <p:txBody>
          <a:bodyPr wrap="square" rtlCol="0">
            <a:spAutoFit/>
          </a:bodyPr>
          <a:p>
            <a:pPr marL="285750" indent="-285750">
              <a:buFont typeface="Arial" charset="0"/>
              <a:buChar char="•"/>
            </a:pPr>
            <a:r>
              <a:rPr lang="x-none" altLang="en-IN"/>
              <a:t>Data hazards occur when an instruction needs the "result" of a previous instruction which has not completed</a:t>
            </a:r>
            <a:endParaRPr lang="x-none" altLang="en-IN"/>
          </a:p>
          <a:p>
            <a:pPr marL="285750" indent="-285750">
              <a:buFont typeface="Arial" charset="0"/>
              <a:buChar char="•"/>
            </a:pPr>
            <a:r>
              <a:rPr lang="x-none" altLang="en-IN"/>
              <a:t>For example</a:t>
            </a:r>
            <a:endParaRPr lang="x-none" altLang="en-IN"/>
          </a:p>
          <a:p>
            <a:pPr lvl="1" indent="0">
              <a:buFont typeface="Arial" charset="0"/>
              <a:buNone/>
            </a:pPr>
            <a:r>
              <a:rPr lang="x-none" altLang="en-IN"/>
              <a:t>add r1, r2, r3 // r1 = r2 + r3</a:t>
            </a:r>
            <a:endParaRPr lang="x-none" altLang="en-IN"/>
          </a:p>
          <a:p>
            <a:pPr lvl="1" indent="0">
              <a:buFont typeface="Arial" charset="0"/>
              <a:buNone/>
            </a:pPr>
            <a:r>
              <a:rPr lang="x-none" altLang="en-IN"/>
              <a:t>sub r4, r1, r5 // r4 = r1 - r5</a:t>
            </a:r>
            <a:endParaRPr lang="x-none" altLang="en-IN"/>
          </a:p>
        </p:txBody>
      </p:sp>
      <p:grpSp>
        <p:nvGrpSpPr>
          <p:cNvPr id="10" name="Group 9"/>
          <p:cNvGrpSpPr/>
          <p:nvPr/>
        </p:nvGrpSpPr>
        <p:grpSpPr>
          <a:xfrm>
            <a:off x="4367530" y="2222500"/>
            <a:ext cx="3148330" cy="843915"/>
            <a:chOff x="7182" y="3579"/>
            <a:chExt cx="4676" cy="1126"/>
          </a:xfrm>
        </p:grpSpPr>
        <p:pic>
          <p:nvPicPr>
            <p:cNvPr id="8" name="Picture 6" descr="f04-27-9780124077263"/>
            <p:cNvPicPr>
              <a:picLocks noChangeAspect="1"/>
            </p:cNvPicPr>
            <p:nvPr/>
          </p:nvPicPr>
          <p:blipFill>
            <a:blip r:embed="rId2"/>
            <a:srcRect l="34492" t="85068" r="25081" b="6180"/>
            <a:stretch>
              <a:fillRect/>
            </a:stretch>
          </p:blipFill>
          <p:spPr>
            <a:xfrm>
              <a:off x="7182" y="3579"/>
              <a:ext cx="3849" cy="583"/>
            </a:xfrm>
            <a:prstGeom prst="rect">
              <a:avLst/>
            </a:prstGeom>
            <a:noFill/>
            <a:ln w="9525">
              <a:noFill/>
              <a:miter/>
            </a:ln>
          </p:spPr>
        </p:pic>
        <p:pic>
          <p:nvPicPr>
            <p:cNvPr id="9" name="Picture 6" descr="f04-27-9780124077263"/>
            <p:cNvPicPr>
              <a:picLocks noChangeAspect="1"/>
            </p:cNvPicPr>
            <p:nvPr/>
          </p:nvPicPr>
          <p:blipFill>
            <a:blip r:embed="rId3"/>
            <a:srcRect l="34492" t="85068" r="25081" b="6180"/>
            <a:stretch>
              <a:fillRect/>
            </a:stretch>
          </p:blipFill>
          <p:spPr>
            <a:xfrm>
              <a:off x="8010" y="4123"/>
              <a:ext cx="3849" cy="583"/>
            </a:xfrm>
            <a:prstGeom prst="rect">
              <a:avLst/>
            </a:prstGeom>
            <a:noFill/>
            <a:ln w="9525">
              <a:noFill/>
              <a:miter/>
            </a:ln>
          </p:spPr>
        </p:pic>
      </p:grpSp>
      <p:sp>
        <p:nvSpPr>
          <p:cNvPr id="11" name="Right Arrow 10"/>
          <p:cNvSpPr/>
          <p:nvPr/>
        </p:nvSpPr>
        <p:spPr>
          <a:xfrm>
            <a:off x="2835275" y="2178685"/>
            <a:ext cx="1428115" cy="4375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en-IN"/>
              <a:t>add</a:t>
            </a:r>
            <a:endParaRPr lang="x-none" altLang="en-IN"/>
          </a:p>
        </p:txBody>
      </p:sp>
      <p:sp>
        <p:nvSpPr>
          <p:cNvPr id="12" name="Right Arrow 11"/>
          <p:cNvSpPr/>
          <p:nvPr/>
        </p:nvSpPr>
        <p:spPr>
          <a:xfrm>
            <a:off x="3386455" y="2691765"/>
            <a:ext cx="1428115" cy="4375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en-IN"/>
              <a:t>sub</a:t>
            </a:r>
            <a:endParaRPr lang="x-none" altLang="en-IN"/>
          </a:p>
        </p:txBody>
      </p:sp>
      <p:grpSp>
        <p:nvGrpSpPr>
          <p:cNvPr id="22" name="Group 21"/>
          <p:cNvGrpSpPr/>
          <p:nvPr/>
        </p:nvGrpSpPr>
        <p:grpSpPr>
          <a:xfrm>
            <a:off x="4623435" y="1703070"/>
            <a:ext cx="735330" cy="488315"/>
            <a:chOff x="7281" y="2682"/>
            <a:chExt cx="1158" cy="769"/>
          </a:xfrm>
        </p:grpSpPr>
        <p:sp>
          <p:nvSpPr>
            <p:cNvPr id="13" name="Down Arrow 12"/>
            <p:cNvSpPr/>
            <p:nvPr/>
          </p:nvSpPr>
          <p:spPr>
            <a:xfrm>
              <a:off x="7955" y="2761"/>
              <a:ext cx="485" cy="6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x-none" altLang="en-IN"/>
            </a:p>
          </p:txBody>
        </p:sp>
        <p:sp>
          <p:nvSpPr>
            <p:cNvPr id="15" name="TextBox 14"/>
            <p:cNvSpPr txBox="1"/>
            <p:nvPr/>
          </p:nvSpPr>
          <p:spPr>
            <a:xfrm>
              <a:off x="7281" y="2682"/>
              <a:ext cx="1155" cy="451"/>
            </a:xfrm>
            <a:prstGeom prst="rect">
              <a:avLst/>
            </a:prstGeom>
            <a:noFill/>
          </p:spPr>
          <p:txBody>
            <a:bodyPr wrap="square" rtlCol="0">
              <a:spAutoFit/>
            </a:bodyPr>
            <a:p>
              <a:r>
                <a:rPr lang="x-none" altLang="en-IN" sz="1200"/>
                <a:t>r2, r3</a:t>
              </a:r>
              <a:endParaRPr lang="x-none" altLang="en-IN" sz="1200"/>
            </a:p>
          </p:txBody>
        </p:sp>
      </p:grpSp>
      <p:grpSp>
        <p:nvGrpSpPr>
          <p:cNvPr id="23" name="Group 22"/>
          <p:cNvGrpSpPr/>
          <p:nvPr/>
        </p:nvGrpSpPr>
        <p:grpSpPr>
          <a:xfrm>
            <a:off x="5497195" y="1431925"/>
            <a:ext cx="963930" cy="758190"/>
            <a:chOff x="8657" y="2255"/>
            <a:chExt cx="1518" cy="1194"/>
          </a:xfrm>
        </p:grpSpPr>
        <p:sp>
          <p:nvSpPr>
            <p:cNvPr id="16" name="TextBox 15"/>
            <p:cNvSpPr txBox="1"/>
            <p:nvPr/>
          </p:nvSpPr>
          <p:spPr>
            <a:xfrm>
              <a:off x="8657" y="2255"/>
              <a:ext cx="1518" cy="451"/>
            </a:xfrm>
            <a:prstGeom prst="rect">
              <a:avLst/>
            </a:prstGeom>
            <a:noFill/>
          </p:spPr>
          <p:txBody>
            <a:bodyPr wrap="square" rtlCol="0">
              <a:spAutoFit/>
            </a:bodyPr>
            <a:p>
              <a:r>
                <a:rPr lang="x-none" altLang="en-IN" sz="1200"/>
                <a:t>r2 + r3</a:t>
              </a:r>
              <a:endParaRPr lang="x-none" altLang="en-IN" sz="1200"/>
            </a:p>
          </p:txBody>
        </p:sp>
        <p:sp>
          <p:nvSpPr>
            <p:cNvPr id="17" name="Down Arrow 16"/>
            <p:cNvSpPr/>
            <p:nvPr/>
          </p:nvSpPr>
          <p:spPr>
            <a:xfrm>
              <a:off x="8925" y="2759"/>
              <a:ext cx="485" cy="6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x-none" altLang="en-IN"/>
            </a:p>
          </p:txBody>
        </p:sp>
      </p:grpSp>
      <p:grpSp>
        <p:nvGrpSpPr>
          <p:cNvPr id="24" name="Group 23"/>
          <p:cNvGrpSpPr/>
          <p:nvPr/>
        </p:nvGrpSpPr>
        <p:grpSpPr>
          <a:xfrm>
            <a:off x="6630670" y="1738630"/>
            <a:ext cx="1347470" cy="449580"/>
            <a:chOff x="10442" y="2738"/>
            <a:chExt cx="2122" cy="708"/>
          </a:xfrm>
        </p:grpSpPr>
        <p:sp>
          <p:nvSpPr>
            <p:cNvPr id="18" name="Down Arrow 17"/>
            <p:cNvSpPr/>
            <p:nvPr/>
          </p:nvSpPr>
          <p:spPr>
            <a:xfrm>
              <a:off x="10442" y="2756"/>
              <a:ext cx="485" cy="6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x-none" altLang="en-IN"/>
            </a:p>
          </p:txBody>
        </p:sp>
        <p:sp>
          <p:nvSpPr>
            <p:cNvPr id="19" name="TextBox 18"/>
            <p:cNvSpPr txBox="1"/>
            <p:nvPr/>
          </p:nvSpPr>
          <p:spPr>
            <a:xfrm>
              <a:off x="11046" y="2738"/>
              <a:ext cx="1518" cy="451"/>
            </a:xfrm>
            <a:prstGeom prst="rect">
              <a:avLst/>
            </a:prstGeom>
            <a:noFill/>
          </p:spPr>
          <p:txBody>
            <a:bodyPr wrap="square" rtlCol="0">
              <a:spAutoFit/>
            </a:bodyPr>
            <a:p>
              <a:r>
                <a:rPr lang="x-none" altLang="en-IN" sz="1200"/>
                <a:t>r1 = r2 + r3</a:t>
              </a:r>
              <a:endParaRPr lang="x-none" altLang="en-IN" sz="1200"/>
            </a:p>
          </p:txBody>
        </p:sp>
      </p:grpSp>
      <p:grpSp>
        <p:nvGrpSpPr>
          <p:cNvPr id="25" name="Group 24"/>
          <p:cNvGrpSpPr/>
          <p:nvPr/>
        </p:nvGrpSpPr>
        <p:grpSpPr>
          <a:xfrm>
            <a:off x="5665470" y="3143885"/>
            <a:ext cx="1040130" cy="436880"/>
            <a:chOff x="8922" y="4951"/>
            <a:chExt cx="1638" cy="688"/>
          </a:xfrm>
        </p:grpSpPr>
        <p:sp>
          <p:nvSpPr>
            <p:cNvPr id="20" name="Up Arrow 19"/>
            <p:cNvSpPr/>
            <p:nvPr/>
          </p:nvSpPr>
          <p:spPr>
            <a:xfrm>
              <a:off x="8922" y="4951"/>
              <a:ext cx="426" cy="689"/>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IN" altLang="en-US"/>
            </a:p>
          </p:txBody>
        </p:sp>
        <p:sp>
          <p:nvSpPr>
            <p:cNvPr id="21" name="TextBox 20"/>
            <p:cNvSpPr txBox="1"/>
            <p:nvPr/>
          </p:nvSpPr>
          <p:spPr>
            <a:xfrm>
              <a:off x="9406" y="5131"/>
              <a:ext cx="1155" cy="451"/>
            </a:xfrm>
            <a:prstGeom prst="rect">
              <a:avLst/>
            </a:prstGeom>
            <a:noFill/>
          </p:spPr>
          <p:txBody>
            <a:bodyPr wrap="square" rtlCol="0">
              <a:spAutoFit/>
            </a:bodyPr>
            <a:p>
              <a:r>
                <a:rPr lang="x-none" altLang="en-IN" sz="1200">
                  <a:solidFill>
                    <a:srgbClr val="FF0000"/>
                  </a:solidFill>
                </a:rPr>
                <a:t>r1, r5</a:t>
              </a:r>
              <a:endParaRPr lang="x-none" altLang="en-IN" sz="1200">
                <a:solidFill>
                  <a:srgbClr val="FF0000"/>
                </a:solidFill>
              </a:endParaRPr>
            </a:p>
          </p:txBody>
        </p:sp>
      </p:grpSp>
      <p:sp>
        <p:nvSpPr>
          <p:cNvPr id="26" name="TextBox 25"/>
          <p:cNvSpPr txBox="1"/>
          <p:nvPr/>
        </p:nvSpPr>
        <p:spPr>
          <a:xfrm>
            <a:off x="252095" y="3864610"/>
            <a:ext cx="11490325" cy="383540"/>
          </a:xfrm>
          <a:prstGeom prst="rect">
            <a:avLst/>
          </a:prstGeom>
          <a:noFill/>
        </p:spPr>
        <p:txBody>
          <a:bodyPr wrap="square" rtlCol="0">
            <a:spAutoFit/>
          </a:bodyPr>
          <a:p>
            <a:r>
              <a:rPr lang="x-none" altLang="en-IN"/>
              <a:t>Pipeline stall</a:t>
            </a:r>
            <a:endParaRPr lang="x-none" altLang="en-IN"/>
          </a:p>
        </p:txBody>
      </p:sp>
      <p:pic>
        <p:nvPicPr>
          <p:cNvPr id="82946" name="Picture 6" descr="data-hazard-bubble-no-forwarding"/>
          <p:cNvPicPr>
            <a:picLocks noChangeAspect="1"/>
          </p:cNvPicPr>
          <p:nvPr/>
        </p:nvPicPr>
        <p:blipFill>
          <a:blip r:embed="rId4"/>
          <a:srcRect l="15458" t="10712" r="-664" b="656"/>
          <a:stretch>
            <a:fillRect/>
          </a:stretch>
        </p:blipFill>
        <p:spPr>
          <a:xfrm>
            <a:off x="3586480" y="4469765"/>
            <a:ext cx="4966970" cy="1802130"/>
          </a:xfrm>
          <a:prstGeom prst="rect">
            <a:avLst/>
          </a:prstGeom>
          <a:noFill/>
          <a:ln w="9525">
            <a:noFill/>
            <a:miter/>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29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2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3"/>
          <p:cNvSpPr/>
          <p:nvPr/>
        </p:nvSpPr>
        <p:spPr>
          <a:xfrm>
            <a:off x="-3175" y="-11430"/>
            <a:ext cx="12186920" cy="102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IN" altLang="en-US"/>
          </a:p>
        </p:txBody>
      </p:sp>
      <p:sp>
        <p:nvSpPr>
          <p:cNvPr id="5" name="Rectangle 4"/>
          <p:cNvSpPr/>
          <p:nvPr/>
        </p:nvSpPr>
        <p:spPr>
          <a:xfrm>
            <a:off x="-4445" y="6741160"/>
            <a:ext cx="12186920" cy="102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IN" altLang="en-US"/>
          </a:p>
        </p:txBody>
      </p:sp>
      <p:pic>
        <p:nvPicPr>
          <p:cNvPr id="6" name="Picture 5" descr="images"/>
          <p:cNvPicPr>
            <a:picLocks noChangeAspect="1"/>
          </p:cNvPicPr>
          <p:nvPr/>
        </p:nvPicPr>
        <p:blipFill>
          <a:blip r:embed="rId1"/>
          <a:stretch>
            <a:fillRect/>
          </a:stretch>
        </p:blipFill>
        <p:spPr>
          <a:xfrm>
            <a:off x="11468100" y="106680"/>
            <a:ext cx="715645" cy="626110"/>
          </a:xfrm>
          <a:prstGeom prst="rect">
            <a:avLst/>
          </a:prstGeom>
        </p:spPr>
      </p:pic>
      <p:sp>
        <p:nvSpPr>
          <p:cNvPr id="3" name="TextBox 2"/>
          <p:cNvSpPr txBox="1"/>
          <p:nvPr/>
        </p:nvSpPr>
        <p:spPr>
          <a:xfrm>
            <a:off x="114300" y="223520"/>
            <a:ext cx="11232515" cy="383540"/>
          </a:xfrm>
          <a:prstGeom prst="rect">
            <a:avLst/>
          </a:prstGeom>
          <a:noFill/>
        </p:spPr>
        <p:txBody>
          <a:bodyPr wrap="square" rtlCol="0">
            <a:spAutoFit/>
          </a:bodyPr>
          <a:p>
            <a:r>
              <a:rPr lang="x-none" altLang="en-IN"/>
              <a:t>Data Hazard</a:t>
            </a:r>
            <a:endParaRPr lang="x-none" altLang="en-IN">
              <a:solidFill>
                <a:srgbClr val="FF0000"/>
              </a:solidFill>
            </a:endParaRPr>
          </a:p>
        </p:txBody>
      </p:sp>
      <p:sp>
        <p:nvSpPr>
          <p:cNvPr id="2" name="TextBox 1"/>
          <p:cNvSpPr txBox="1"/>
          <p:nvPr/>
        </p:nvSpPr>
        <p:spPr>
          <a:xfrm>
            <a:off x="403860" y="764540"/>
            <a:ext cx="11490325" cy="383540"/>
          </a:xfrm>
          <a:prstGeom prst="rect">
            <a:avLst/>
          </a:prstGeom>
          <a:noFill/>
        </p:spPr>
        <p:txBody>
          <a:bodyPr wrap="square" rtlCol="0">
            <a:spAutoFit/>
          </a:bodyPr>
          <a:p>
            <a:pPr marL="285750" indent="-285750" algn="just">
              <a:buFont typeface="Arial" charset="0"/>
              <a:buChar char="•"/>
            </a:pPr>
            <a:endParaRPr lang="x-none" altLang="en-IN"/>
          </a:p>
        </p:txBody>
      </p:sp>
      <p:sp>
        <p:nvSpPr>
          <p:cNvPr id="26" name="TextBox 25"/>
          <p:cNvSpPr txBox="1"/>
          <p:nvPr/>
        </p:nvSpPr>
        <p:spPr>
          <a:xfrm>
            <a:off x="213995" y="802640"/>
            <a:ext cx="11490325" cy="383540"/>
          </a:xfrm>
          <a:prstGeom prst="rect">
            <a:avLst/>
          </a:prstGeom>
          <a:noFill/>
        </p:spPr>
        <p:txBody>
          <a:bodyPr wrap="square" rtlCol="0">
            <a:spAutoFit/>
          </a:bodyPr>
          <a:p>
            <a:r>
              <a:rPr lang="x-none" altLang="en-IN"/>
              <a:t>Avoiding data hazards by forwarding or bypassing</a:t>
            </a:r>
            <a:endParaRPr lang="x-none" altLang="en-IN"/>
          </a:p>
        </p:txBody>
      </p:sp>
      <p:pic>
        <p:nvPicPr>
          <p:cNvPr id="31749" name="Picture 6" descr="f04-29-9780124077263"/>
          <p:cNvPicPr>
            <a:picLocks noChangeAspect="1"/>
          </p:cNvPicPr>
          <p:nvPr>
            <p:ph idx="1"/>
          </p:nvPr>
        </p:nvPicPr>
        <p:blipFill>
          <a:blip r:embed="rId2"/>
          <a:srcRect l="23174" t="25441"/>
          <a:stretch>
            <a:fillRect/>
          </a:stretch>
        </p:blipFill>
        <p:spPr>
          <a:xfrm>
            <a:off x="3589020" y="1173480"/>
            <a:ext cx="4180840" cy="1395730"/>
          </a:xfrm>
          <a:ln w="9525">
            <a:noFill/>
            <a:miter/>
          </a:ln>
        </p:spPr>
      </p:pic>
      <p:sp>
        <p:nvSpPr>
          <p:cNvPr id="7" name="TextBox 6"/>
          <p:cNvSpPr txBox="1"/>
          <p:nvPr/>
        </p:nvSpPr>
        <p:spPr>
          <a:xfrm>
            <a:off x="-20320" y="1239520"/>
            <a:ext cx="3833495" cy="932180"/>
          </a:xfrm>
          <a:prstGeom prst="rect">
            <a:avLst/>
          </a:prstGeom>
          <a:noFill/>
        </p:spPr>
        <p:txBody>
          <a:bodyPr wrap="square" rtlCol="0">
            <a:spAutoFit/>
          </a:bodyPr>
          <a:p>
            <a:pPr lvl="1" indent="0">
              <a:buFont typeface="Arial" charset="0"/>
              <a:buNone/>
            </a:pPr>
            <a:r>
              <a:rPr lang="x-none" altLang="en-IN">
                <a:sym typeface="+mn-ea"/>
              </a:rPr>
              <a:t>add r1, r2, r3 // r1 = r2 + r3</a:t>
            </a:r>
            <a:endParaRPr lang="x-none" altLang="en-IN"/>
          </a:p>
          <a:p>
            <a:pPr lvl="1" indent="0">
              <a:buFont typeface="Arial" charset="0"/>
              <a:buNone/>
            </a:pPr>
            <a:r>
              <a:rPr lang="x-none" altLang="en-IN">
                <a:sym typeface="+mn-ea"/>
              </a:rPr>
              <a:t>sub r4, r1, r5 // r4 = r1 - r5</a:t>
            </a:r>
            <a:endParaRPr lang="x-none" altLang="en-IN"/>
          </a:p>
          <a:p>
            <a:endParaRPr lang="en-IN" altLang="en-US"/>
          </a:p>
        </p:txBody>
      </p:sp>
      <p:sp>
        <p:nvSpPr>
          <p:cNvPr id="8" name="Line Callout 1 7"/>
          <p:cNvSpPr/>
          <p:nvPr/>
        </p:nvSpPr>
        <p:spPr>
          <a:xfrm>
            <a:off x="8261350" y="1458595"/>
            <a:ext cx="2726055" cy="1195705"/>
          </a:xfrm>
          <a:prstGeom prst="borderCallout1">
            <a:avLst>
              <a:gd name="adj1" fmla="val 18750"/>
              <a:gd name="adj2" fmla="val -8333"/>
              <a:gd name="adj3" fmla="val 32554"/>
              <a:gd name="adj4" fmla="val -8867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x-none" altLang="en-IN"/>
              <a:t>The result r1 is available early and can be forwarded to the next instruction</a:t>
            </a:r>
            <a:endParaRPr lang="x-none" altLang="en-IN"/>
          </a:p>
        </p:txBody>
      </p:sp>
      <p:pic>
        <p:nvPicPr>
          <p:cNvPr id="32773" name="Picture 6" descr="f04-30-9780124077263"/>
          <p:cNvPicPr>
            <a:picLocks noChangeAspect="1"/>
          </p:cNvPicPr>
          <p:nvPr/>
        </p:nvPicPr>
        <p:blipFill>
          <a:blip r:embed="rId3"/>
          <a:srcRect l="21039" t="20869"/>
          <a:stretch>
            <a:fillRect/>
          </a:stretch>
        </p:blipFill>
        <p:spPr>
          <a:xfrm>
            <a:off x="2341245" y="4062730"/>
            <a:ext cx="4413885" cy="1718310"/>
          </a:xfrm>
          <a:prstGeom prst="rect">
            <a:avLst/>
          </a:prstGeom>
          <a:noFill/>
          <a:ln w="9525">
            <a:noFill/>
            <a:miter/>
          </a:ln>
        </p:spPr>
      </p:pic>
      <p:sp>
        <p:nvSpPr>
          <p:cNvPr id="9" name="TextBox 8"/>
          <p:cNvSpPr txBox="1"/>
          <p:nvPr/>
        </p:nvSpPr>
        <p:spPr>
          <a:xfrm>
            <a:off x="289560" y="3477260"/>
            <a:ext cx="11490325" cy="383540"/>
          </a:xfrm>
          <a:prstGeom prst="rect">
            <a:avLst/>
          </a:prstGeom>
          <a:noFill/>
        </p:spPr>
        <p:txBody>
          <a:bodyPr wrap="square" rtlCol="0">
            <a:spAutoFit/>
          </a:bodyPr>
          <a:p>
            <a:r>
              <a:rPr lang="x-none" altLang="en-IN"/>
              <a:t>Sometimes a pipeline stall is required even if there is forwarding</a:t>
            </a:r>
            <a:endParaRPr lang="x-none" altLang="en-IN"/>
          </a:p>
        </p:txBody>
      </p:sp>
      <p:sp>
        <p:nvSpPr>
          <p:cNvPr id="11" name="TextBox 10"/>
          <p:cNvSpPr txBox="1"/>
          <p:nvPr/>
        </p:nvSpPr>
        <p:spPr>
          <a:xfrm>
            <a:off x="376555" y="4068445"/>
            <a:ext cx="2354580" cy="657860"/>
          </a:xfrm>
          <a:prstGeom prst="rect">
            <a:avLst/>
          </a:prstGeom>
          <a:noFill/>
        </p:spPr>
        <p:txBody>
          <a:bodyPr wrap="square" rtlCol="0">
            <a:spAutoFit/>
          </a:bodyPr>
          <a:p>
            <a:r>
              <a:rPr lang="x-none" altLang="en-IN">
                <a:sym typeface="+mn-ea"/>
              </a:rPr>
              <a:t>load r1, memloc</a:t>
            </a:r>
            <a:endParaRPr lang="x-none" altLang="en-IN">
              <a:sym typeface="+mn-ea"/>
            </a:endParaRPr>
          </a:p>
          <a:p>
            <a:r>
              <a:rPr lang="x-none" altLang="en-IN"/>
              <a:t>sub r2, r1, r3</a:t>
            </a:r>
            <a:endParaRPr lang="x-none" altLang="en-IN"/>
          </a:p>
        </p:txBody>
      </p:sp>
      <p:grpSp>
        <p:nvGrpSpPr>
          <p:cNvPr id="16" name="Group 15"/>
          <p:cNvGrpSpPr/>
          <p:nvPr/>
        </p:nvGrpSpPr>
        <p:grpSpPr>
          <a:xfrm>
            <a:off x="7023100" y="4036060"/>
            <a:ext cx="4413250" cy="1358900"/>
            <a:chOff x="11060" y="6356"/>
            <a:chExt cx="6950" cy="2140"/>
          </a:xfrm>
        </p:grpSpPr>
        <p:pic>
          <p:nvPicPr>
            <p:cNvPr id="13" name="Picture 6" descr="f04-30-9780124077263"/>
            <p:cNvPicPr>
              <a:picLocks noChangeAspect="1"/>
            </p:cNvPicPr>
            <p:nvPr/>
          </p:nvPicPr>
          <p:blipFill>
            <a:blip r:embed="rId4"/>
            <a:srcRect l="21039" t="20869" b="52140"/>
            <a:stretch>
              <a:fillRect/>
            </a:stretch>
          </p:blipFill>
          <p:spPr>
            <a:xfrm>
              <a:off x="11060" y="6356"/>
              <a:ext cx="6951" cy="923"/>
            </a:xfrm>
            <a:prstGeom prst="rect">
              <a:avLst/>
            </a:prstGeom>
            <a:noFill/>
            <a:ln w="9525">
              <a:noFill/>
              <a:miter/>
            </a:ln>
          </p:spPr>
        </p:pic>
        <p:pic>
          <p:nvPicPr>
            <p:cNvPr id="14" name="Picture 6" descr="f04-30-9780124077263"/>
            <p:cNvPicPr>
              <a:picLocks noChangeAspect="1"/>
            </p:cNvPicPr>
            <p:nvPr/>
          </p:nvPicPr>
          <p:blipFill>
            <a:blip r:embed="rId5"/>
            <a:srcRect l="43633" t="73038" b="-673"/>
            <a:stretch>
              <a:fillRect/>
            </a:stretch>
          </p:blipFill>
          <p:spPr>
            <a:xfrm>
              <a:off x="11915" y="7552"/>
              <a:ext cx="4962" cy="945"/>
            </a:xfrm>
            <a:prstGeom prst="rect">
              <a:avLst/>
            </a:prstGeom>
            <a:noFill/>
            <a:ln w="9525">
              <a:noFill/>
              <a:miter/>
            </a:ln>
          </p:spPr>
        </p:pic>
        <p:cxnSp>
          <p:nvCxnSpPr>
            <p:cNvPr id="15" name="Straight Connector 14"/>
            <p:cNvCxnSpPr/>
            <p:nvPr/>
          </p:nvCxnSpPr>
          <p:spPr>
            <a:xfrm flipV="1">
              <a:off x="13879" y="7281"/>
              <a:ext cx="993" cy="22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77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3"/>
          <p:cNvSpPr/>
          <p:nvPr/>
        </p:nvSpPr>
        <p:spPr>
          <a:xfrm>
            <a:off x="-3175" y="-11430"/>
            <a:ext cx="12186920" cy="102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IN" altLang="en-US"/>
          </a:p>
        </p:txBody>
      </p:sp>
      <p:sp>
        <p:nvSpPr>
          <p:cNvPr id="5" name="Rectangle 4"/>
          <p:cNvSpPr/>
          <p:nvPr/>
        </p:nvSpPr>
        <p:spPr>
          <a:xfrm>
            <a:off x="-4445" y="6741160"/>
            <a:ext cx="12186920" cy="102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IN" altLang="en-US"/>
          </a:p>
        </p:txBody>
      </p:sp>
      <p:pic>
        <p:nvPicPr>
          <p:cNvPr id="6" name="Picture 5" descr="images"/>
          <p:cNvPicPr>
            <a:picLocks noChangeAspect="1"/>
          </p:cNvPicPr>
          <p:nvPr/>
        </p:nvPicPr>
        <p:blipFill>
          <a:blip r:embed="rId1"/>
          <a:stretch>
            <a:fillRect/>
          </a:stretch>
        </p:blipFill>
        <p:spPr>
          <a:xfrm>
            <a:off x="11468100" y="106680"/>
            <a:ext cx="715645" cy="626110"/>
          </a:xfrm>
          <a:prstGeom prst="rect">
            <a:avLst/>
          </a:prstGeom>
        </p:spPr>
      </p:pic>
      <p:sp>
        <p:nvSpPr>
          <p:cNvPr id="3" name="TextBox 2"/>
          <p:cNvSpPr txBox="1"/>
          <p:nvPr/>
        </p:nvSpPr>
        <p:spPr>
          <a:xfrm>
            <a:off x="114300" y="223520"/>
            <a:ext cx="11232515" cy="383540"/>
          </a:xfrm>
          <a:prstGeom prst="rect">
            <a:avLst/>
          </a:prstGeom>
          <a:noFill/>
        </p:spPr>
        <p:txBody>
          <a:bodyPr wrap="square" rtlCol="0">
            <a:spAutoFit/>
          </a:bodyPr>
          <a:p>
            <a:r>
              <a:rPr lang="x-none" altLang="en-IN"/>
              <a:t>Data Hazard</a:t>
            </a:r>
            <a:endParaRPr lang="x-none" altLang="en-IN">
              <a:solidFill>
                <a:srgbClr val="FF0000"/>
              </a:solidFill>
            </a:endParaRPr>
          </a:p>
        </p:txBody>
      </p:sp>
      <p:sp>
        <p:nvSpPr>
          <p:cNvPr id="2" name="TextBox 1"/>
          <p:cNvSpPr txBox="1"/>
          <p:nvPr/>
        </p:nvSpPr>
        <p:spPr>
          <a:xfrm>
            <a:off x="403860" y="764540"/>
            <a:ext cx="11490325" cy="383540"/>
          </a:xfrm>
          <a:prstGeom prst="rect">
            <a:avLst/>
          </a:prstGeom>
          <a:noFill/>
        </p:spPr>
        <p:txBody>
          <a:bodyPr wrap="square" rtlCol="0">
            <a:spAutoFit/>
          </a:bodyPr>
          <a:p>
            <a:pPr marL="285750" indent="-285750" algn="just">
              <a:buFont typeface="Arial" charset="0"/>
              <a:buChar char="•"/>
            </a:pPr>
            <a:endParaRPr lang="x-none" altLang="en-IN"/>
          </a:p>
        </p:txBody>
      </p:sp>
      <p:sp>
        <p:nvSpPr>
          <p:cNvPr id="7" name="TextBox 6"/>
          <p:cNvSpPr txBox="1"/>
          <p:nvPr/>
        </p:nvSpPr>
        <p:spPr>
          <a:xfrm>
            <a:off x="223520" y="776605"/>
            <a:ext cx="11670030" cy="383540"/>
          </a:xfrm>
          <a:prstGeom prst="rect">
            <a:avLst/>
          </a:prstGeom>
          <a:noFill/>
        </p:spPr>
        <p:txBody>
          <a:bodyPr wrap="square" rtlCol="0">
            <a:spAutoFit/>
          </a:bodyPr>
          <a:p>
            <a:pPr marL="285750" indent="-285750">
              <a:buFont typeface="Arial" charset="0"/>
              <a:buChar char="•"/>
            </a:pPr>
            <a:r>
              <a:rPr lang="x-none" altLang="en-IN"/>
              <a:t>Data hazards can be handled to some extent at compile/assembly time</a:t>
            </a:r>
            <a:endParaRPr lang="x-none" altLang="en-IN"/>
          </a:p>
        </p:txBody>
      </p:sp>
      <p:grpSp>
        <p:nvGrpSpPr>
          <p:cNvPr id="8" name="Group 7"/>
          <p:cNvGrpSpPr/>
          <p:nvPr/>
        </p:nvGrpSpPr>
        <p:grpSpPr>
          <a:xfrm>
            <a:off x="2566670" y="1733550"/>
            <a:ext cx="3602355" cy="2604770"/>
            <a:chOff x="1225" y="5080"/>
            <a:chExt cx="5673" cy="4102"/>
          </a:xfrm>
        </p:grpSpPr>
        <p:sp>
          <p:nvSpPr>
            <p:cNvPr id="89092" name="Text Box 4"/>
            <p:cNvSpPr txBox="1"/>
            <p:nvPr/>
          </p:nvSpPr>
          <p:spPr>
            <a:xfrm>
              <a:off x="3380" y="5080"/>
              <a:ext cx="3519" cy="4102"/>
            </a:xfrm>
            <a:prstGeom prst="rect">
              <a:avLst/>
            </a:prstGeom>
          </p:spPr>
          <p:style>
            <a:lnRef idx="2">
              <a:schemeClr val="accent2"/>
            </a:lnRef>
            <a:fillRef idx="1">
              <a:schemeClr val="lt1"/>
            </a:fillRef>
            <a:effectRef idx="0">
              <a:schemeClr val="accent2"/>
            </a:effectRef>
            <a:fontRef idx="minor">
              <a:schemeClr val="dk1"/>
            </a:fontRef>
          </p:style>
          <p:txBody>
            <a:bodyPr wrap="none" anchor="t">
              <a:spAutoFit/>
            </a:bodyPr>
            <a:p>
              <a:pPr lvl="0" algn="l" defTabSz="628650" eaLnBrk="0" hangingPunct="0">
                <a:spcBef>
                  <a:spcPct val="20000"/>
                </a:spcBef>
              </a:pPr>
              <a:r>
                <a:rPr lang="en-US" altLang="x-none" sz="2000" dirty="0">
                  <a:latin typeface="Lucida Console" pitchFamily="49" charset="0"/>
                  <a:ea typeface="Arial" charset="0"/>
                </a:rPr>
                <a:t>l</a:t>
              </a:r>
              <a:r>
                <a:rPr lang="x-none" altLang="en-US" sz="2000" dirty="0">
                  <a:latin typeface="Lucida Console" pitchFamily="49" charset="0"/>
                  <a:ea typeface="Arial" charset="0"/>
                </a:rPr>
                <a:t>oad</a:t>
              </a:r>
              <a:r>
                <a:rPr lang="en-US" altLang="x-none" sz="2000" dirty="0">
                  <a:latin typeface="Lucida Console" pitchFamily="49" charset="0"/>
                  <a:ea typeface="Arial" charset="0"/>
                </a:rPr>
                <a:t>	</a:t>
              </a:r>
              <a:r>
                <a:rPr lang="x-none" altLang="en-US" sz="2000" dirty="0">
                  <a:latin typeface="Lucida Console" pitchFamily="49" charset="0"/>
                  <a:ea typeface="Arial" charset="0"/>
                </a:rPr>
                <a:t>r1</a:t>
              </a:r>
              <a:r>
                <a:rPr lang="en-US" altLang="x-none" sz="2000" dirty="0">
                  <a:latin typeface="Lucida Console" pitchFamily="49" charset="0"/>
                  <a:ea typeface="Arial" charset="0"/>
                </a:rPr>
                <a:t>, </a:t>
              </a:r>
              <a:r>
                <a:rPr lang="x-none" altLang="en-US" sz="2000" dirty="0">
                  <a:latin typeface="Lucida Console" pitchFamily="49" charset="0"/>
                  <a:ea typeface="Arial" charset="0"/>
                </a:rPr>
                <a:t>memloc1</a:t>
              </a:r>
              <a:endParaRPr lang="x-none" altLang="en-US" sz="2000" dirty="0">
                <a:latin typeface="Lucida Console" pitchFamily="49" charset="0"/>
                <a:ea typeface="Arial" charset="0"/>
              </a:endParaRPr>
            </a:p>
            <a:p>
              <a:pPr lvl="0" algn="l" defTabSz="628650" eaLnBrk="0" hangingPunct="0">
                <a:spcBef>
                  <a:spcPct val="20000"/>
                </a:spcBef>
              </a:pPr>
              <a:r>
                <a:rPr lang="x-none" altLang="en-US" sz="2000" dirty="0">
                  <a:latin typeface="Lucida Console" pitchFamily="49" charset="0"/>
                  <a:ea typeface="Arial" charset="0"/>
                </a:rPr>
                <a:t>load</a:t>
              </a:r>
              <a:r>
                <a:rPr lang="en-US" altLang="x-none" sz="2000" dirty="0">
                  <a:latin typeface="Lucida Console" pitchFamily="49" charset="0"/>
                  <a:ea typeface="Arial" charset="0"/>
                </a:rPr>
                <a:t>	</a:t>
              </a:r>
              <a:r>
                <a:rPr lang="x-none" altLang="en-US" sz="2000" dirty="0">
                  <a:latin typeface="Lucida Console" pitchFamily="49" charset="0"/>
                  <a:ea typeface="Arial" charset="0"/>
                </a:rPr>
                <a:t>r2</a:t>
              </a:r>
              <a:r>
                <a:rPr lang="en-US" altLang="x-none" sz="2000" dirty="0">
                  <a:latin typeface="Lucida Console" pitchFamily="49" charset="0"/>
                  <a:ea typeface="Arial" charset="0"/>
                </a:rPr>
                <a:t>, </a:t>
              </a:r>
              <a:r>
                <a:rPr lang="x-none" altLang="en-US" sz="2000" dirty="0">
                  <a:latin typeface="Lucida Console" pitchFamily="49" charset="0"/>
                  <a:ea typeface="Arial" charset="0"/>
                </a:rPr>
                <a:t>memloc2</a:t>
              </a:r>
              <a:endParaRPr lang="x-none" altLang="en-US" sz="2000" dirty="0">
                <a:latin typeface="Lucida Console" pitchFamily="49" charset="0"/>
                <a:ea typeface="Arial" charset="0"/>
              </a:endParaRPr>
            </a:p>
            <a:p>
              <a:pPr lvl="0" algn="l" defTabSz="628650" eaLnBrk="0" hangingPunct="0">
                <a:spcBef>
                  <a:spcPct val="20000"/>
                </a:spcBef>
              </a:pPr>
              <a:r>
                <a:rPr lang="en-US" altLang="x-none" sz="2000" dirty="0">
                  <a:latin typeface="Lucida Console" pitchFamily="49" charset="0"/>
                  <a:ea typeface="Arial" charset="0"/>
                </a:rPr>
                <a:t>add	</a:t>
              </a:r>
              <a:r>
                <a:rPr lang="x-none" altLang="en-US" sz="2000" dirty="0">
                  <a:latin typeface="Lucida Console" pitchFamily="49" charset="0"/>
                  <a:ea typeface="Arial" charset="0"/>
                </a:rPr>
                <a:t>r</a:t>
              </a:r>
              <a:r>
                <a:rPr lang="en-US" altLang="x-none" sz="2000" dirty="0">
                  <a:latin typeface="Lucida Console" pitchFamily="49" charset="0"/>
                  <a:ea typeface="Arial" charset="0"/>
                </a:rPr>
                <a:t>3, </a:t>
              </a:r>
              <a:r>
                <a:rPr lang="x-none" altLang="en-US" sz="2000" dirty="0">
                  <a:latin typeface="Lucida Console" pitchFamily="49" charset="0"/>
                  <a:ea typeface="Arial" charset="0"/>
                </a:rPr>
                <a:t>r</a:t>
              </a:r>
              <a:r>
                <a:rPr lang="en-US" altLang="x-none" sz="2000" dirty="0">
                  <a:latin typeface="Lucida Console" pitchFamily="49" charset="0"/>
                  <a:ea typeface="Arial" charset="0"/>
                </a:rPr>
                <a:t>1, </a:t>
              </a:r>
              <a:r>
                <a:rPr lang="x-none" altLang="en-US" sz="2000" dirty="0">
                  <a:latin typeface="Lucida Console" pitchFamily="49" charset="0"/>
                  <a:ea typeface="Arial" charset="0"/>
                </a:rPr>
                <a:t>r2</a:t>
              </a:r>
              <a:endParaRPr lang="en-US" altLang="x-none" sz="2000" dirty="0">
                <a:solidFill>
                  <a:srgbClr val="FF0000"/>
                </a:solidFill>
                <a:latin typeface="Lucida Console" pitchFamily="49" charset="0"/>
                <a:ea typeface="Arial" charset="0"/>
              </a:endParaRPr>
            </a:p>
            <a:p>
              <a:pPr lvl="0" algn="l" defTabSz="628650" eaLnBrk="0" hangingPunct="0">
                <a:spcBef>
                  <a:spcPct val="20000"/>
                </a:spcBef>
              </a:pPr>
              <a:r>
                <a:rPr lang="en-US" altLang="x-none" sz="2000" dirty="0">
                  <a:latin typeface="Lucida Console" pitchFamily="49" charset="0"/>
                  <a:ea typeface="Arial" charset="0"/>
                </a:rPr>
                <a:t>sw	</a:t>
              </a:r>
              <a:r>
                <a:rPr lang="x-none" altLang="en-US" sz="2000" dirty="0">
                  <a:latin typeface="Lucida Console" pitchFamily="49" charset="0"/>
                  <a:ea typeface="Arial" charset="0"/>
                </a:rPr>
                <a:t>r</a:t>
              </a:r>
              <a:r>
                <a:rPr lang="en-US" altLang="x-none" sz="2000" dirty="0">
                  <a:latin typeface="Lucida Console" pitchFamily="49" charset="0"/>
                  <a:ea typeface="Arial" charset="0"/>
                </a:rPr>
                <a:t>3, </a:t>
              </a:r>
              <a:r>
                <a:rPr lang="x-none" altLang="en-US" sz="2000" dirty="0">
                  <a:latin typeface="Lucida Console" pitchFamily="49" charset="0"/>
                  <a:ea typeface="Arial" charset="0"/>
                </a:rPr>
                <a:t>memloc3</a:t>
              </a:r>
              <a:endParaRPr lang="x-none" altLang="en-US" sz="2000" dirty="0">
                <a:latin typeface="Lucida Console" pitchFamily="49" charset="0"/>
                <a:ea typeface="Arial" charset="0"/>
              </a:endParaRPr>
            </a:p>
            <a:p>
              <a:pPr lvl="0" algn="l" defTabSz="628650" eaLnBrk="0" hangingPunct="0">
                <a:spcBef>
                  <a:spcPct val="20000"/>
                </a:spcBef>
              </a:pPr>
              <a:r>
                <a:rPr lang="x-none" altLang="en-US" sz="2000" dirty="0">
                  <a:latin typeface="Lucida Console" pitchFamily="49" charset="0"/>
                  <a:ea typeface="Arial" charset="0"/>
                </a:rPr>
                <a:t>load</a:t>
              </a:r>
              <a:r>
                <a:rPr lang="en-US" altLang="x-none" sz="2000" dirty="0">
                  <a:latin typeface="Lucida Console" pitchFamily="49" charset="0"/>
                  <a:ea typeface="Arial" charset="0"/>
                </a:rPr>
                <a:t>	</a:t>
              </a:r>
              <a:r>
                <a:rPr lang="x-none" altLang="en-US" sz="2000" dirty="0">
                  <a:latin typeface="Lucida Console" pitchFamily="49" charset="0"/>
                  <a:ea typeface="Arial" charset="0"/>
                </a:rPr>
                <a:t>r4</a:t>
              </a:r>
              <a:r>
                <a:rPr lang="en-US" altLang="x-none" sz="2000" dirty="0">
                  <a:latin typeface="Lucida Console" pitchFamily="49" charset="0"/>
                  <a:ea typeface="Arial" charset="0"/>
                </a:rPr>
                <a:t>, </a:t>
              </a:r>
              <a:r>
                <a:rPr lang="x-none" altLang="en-US" sz="2000" dirty="0">
                  <a:latin typeface="Lucida Console" pitchFamily="49" charset="0"/>
                  <a:ea typeface="Arial" charset="0"/>
                </a:rPr>
                <a:t>memloc4</a:t>
              </a:r>
              <a:endParaRPr lang="x-none" altLang="en-US" sz="2000" dirty="0">
                <a:latin typeface="Lucida Console" pitchFamily="49" charset="0"/>
                <a:ea typeface="Arial" charset="0"/>
              </a:endParaRPr>
            </a:p>
            <a:p>
              <a:pPr lvl="0" algn="l" defTabSz="628650" eaLnBrk="0" hangingPunct="0">
                <a:spcBef>
                  <a:spcPct val="20000"/>
                </a:spcBef>
              </a:pPr>
              <a:r>
                <a:rPr lang="en-US" altLang="x-none" sz="2000" dirty="0">
                  <a:latin typeface="Lucida Console" pitchFamily="49" charset="0"/>
                  <a:ea typeface="Arial" charset="0"/>
                </a:rPr>
                <a:t>add	</a:t>
              </a:r>
              <a:r>
                <a:rPr lang="x-none" altLang="en-US" sz="2000" dirty="0">
                  <a:latin typeface="Lucida Console" pitchFamily="49" charset="0"/>
                  <a:ea typeface="Arial" charset="0"/>
                </a:rPr>
                <a:t>r</a:t>
              </a:r>
              <a:r>
                <a:rPr lang="en-US" altLang="x-none" sz="2000" dirty="0">
                  <a:latin typeface="Lucida Console" pitchFamily="49" charset="0"/>
                  <a:ea typeface="Arial" charset="0"/>
                </a:rPr>
                <a:t>5, </a:t>
              </a:r>
              <a:r>
                <a:rPr lang="x-none" altLang="en-US" sz="2000" dirty="0">
                  <a:latin typeface="Lucida Console" pitchFamily="49" charset="0"/>
                  <a:ea typeface="Arial" charset="0"/>
                </a:rPr>
                <a:t>r</a:t>
              </a:r>
              <a:r>
                <a:rPr lang="en-US" altLang="x-none" sz="2000" dirty="0">
                  <a:latin typeface="Lucida Console" pitchFamily="49" charset="0"/>
                  <a:ea typeface="Arial" charset="0"/>
                </a:rPr>
                <a:t>1, </a:t>
              </a:r>
              <a:r>
                <a:rPr lang="x-none" altLang="en-US" sz="2000" dirty="0">
                  <a:latin typeface="Lucida Console" pitchFamily="49" charset="0"/>
                  <a:ea typeface="Arial" charset="0"/>
                </a:rPr>
                <a:t>r4</a:t>
              </a:r>
              <a:endParaRPr lang="en-US" altLang="x-none" sz="2000" dirty="0">
                <a:solidFill>
                  <a:srgbClr val="FF0000"/>
                </a:solidFill>
                <a:latin typeface="Lucida Console" pitchFamily="49" charset="0"/>
                <a:ea typeface="Arial" charset="0"/>
              </a:endParaRPr>
            </a:p>
            <a:p>
              <a:pPr lvl="0" algn="l" defTabSz="628650" eaLnBrk="0" hangingPunct="0">
                <a:spcBef>
                  <a:spcPct val="20000"/>
                </a:spcBef>
              </a:pPr>
              <a:endParaRPr sz="2000" dirty="0">
                <a:latin typeface="Lucida Console" pitchFamily="49" charset="0"/>
                <a:ea typeface="Arial" charset="0"/>
              </a:endParaRPr>
            </a:p>
          </p:txBody>
        </p:sp>
        <p:sp>
          <p:nvSpPr>
            <p:cNvPr id="89093" name="AutoShape 5"/>
            <p:cNvSpPr/>
            <p:nvPr/>
          </p:nvSpPr>
          <p:spPr>
            <a:xfrm>
              <a:off x="1225" y="6423"/>
              <a:ext cx="1440" cy="632"/>
            </a:xfrm>
            <a:prstGeom prst="borderCallout1">
              <a:avLst>
                <a:gd name="adj1" fmla="val 28458"/>
                <a:gd name="adj2" fmla="val 108333"/>
                <a:gd name="adj3" fmla="val 25296"/>
                <a:gd name="adj4" fmla="val 147917"/>
              </a:avLst>
            </a:prstGeom>
            <a:solidFill>
              <a:schemeClr val="hlink"/>
            </a:solidFill>
            <a:ln w="9525" cap="flat" cmpd="sng">
              <a:solidFill>
                <a:schemeClr val="tx1"/>
              </a:solidFill>
              <a:prstDash val="solid"/>
              <a:miter/>
              <a:headEnd type="none" w="med" len="med"/>
              <a:tailEnd type="triangle" w="med" len="med"/>
            </a:ln>
          </p:spPr>
          <p:txBody>
            <a:bodyPr anchor="t"/>
            <a:p>
              <a:pPr lvl="0" algn="ctr" eaLnBrk="0" hangingPunct="0"/>
              <a:r>
                <a:rPr lang="en-US" altLang="x-none" sz="1800" dirty="0">
                  <a:latin typeface="Arial" charset="0"/>
                  <a:ea typeface="Arial" charset="0"/>
                </a:rPr>
                <a:t>stall</a:t>
              </a:r>
              <a:endParaRPr sz="1800" dirty="0">
                <a:latin typeface="Arial" charset="0"/>
                <a:ea typeface="Arial" charset="0"/>
              </a:endParaRPr>
            </a:p>
          </p:txBody>
        </p:sp>
        <p:sp>
          <p:nvSpPr>
            <p:cNvPr id="89094" name="AutoShape 6"/>
            <p:cNvSpPr/>
            <p:nvPr/>
          </p:nvSpPr>
          <p:spPr>
            <a:xfrm>
              <a:off x="1225" y="8123"/>
              <a:ext cx="1440" cy="632"/>
            </a:xfrm>
            <a:prstGeom prst="borderCallout1">
              <a:avLst>
                <a:gd name="adj1" fmla="val 28458"/>
                <a:gd name="adj2" fmla="val 108333"/>
                <a:gd name="adj3" fmla="val 25296"/>
                <a:gd name="adj4" fmla="val 147917"/>
              </a:avLst>
            </a:prstGeom>
            <a:solidFill>
              <a:schemeClr val="hlink"/>
            </a:solidFill>
            <a:ln w="9525" cap="flat" cmpd="sng">
              <a:solidFill>
                <a:schemeClr val="tx1"/>
              </a:solidFill>
              <a:prstDash val="solid"/>
              <a:miter/>
              <a:headEnd type="none" w="med" len="med"/>
              <a:tailEnd type="triangle" w="med" len="med"/>
            </a:ln>
          </p:spPr>
          <p:txBody>
            <a:bodyPr anchor="t"/>
            <a:p>
              <a:pPr lvl="0" algn="ctr" eaLnBrk="0" hangingPunct="0"/>
              <a:r>
                <a:rPr lang="en-US" altLang="x-none" sz="1800" dirty="0">
                  <a:latin typeface="Arial" charset="0"/>
                  <a:ea typeface="Arial" charset="0"/>
                </a:rPr>
                <a:t>stall</a:t>
              </a:r>
              <a:endParaRPr sz="1800" dirty="0">
                <a:latin typeface="Arial" charset="0"/>
                <a:ea typeface="Arial" charset="0"/>
              </a:endParaRPr>
            </a:p>
          </p:txBody>
        </p:sp>
        <p:sp>
          <p:nvSpPr>
            <p:cNvPr id="89097" name="Oval 9"/>
            <p:cNvSpPr/>
            <p:nvPr/>
          </p:nvSpPr>
          <p:spPr>
            <a:xfrm>
              <a:off x="4365" y="5628"/>
              <a:ext cx="676" cy="660"/>
            </a:xfrm>
            <a:prstGeom prst="ellipse">
              <a:avLst/>
            </a:prstGeom>
            <a:noFill/>
            <a:ln w="19050" cap="flat" cmpd="sng">
              <a:solidFill>
                <a:srgbClr val="FF0000"/>
              </a:solidFill>
              <a:prstDash val="solid"/>
              <a:round/>
              <a:headEnd type="none" w="med" len="med"/>
              <a:tailEnd type="none" w="med" len="med"/>
            </a:ln>
          </p:spPr>
          <p:txBody>
            <a:bodyPr wrap="none" anchor="ctr"/>
            <a:p>
              <a:pPr lvl="0" algn="ctr" eaLnBrk="0" hangingPunct="0"/>
              <a:endParaRPr lang="en-US" altLang="x-none" dirty="0">
                <a:latin typeface="Arial" charset="0"/>
                <a:ea typeface="Arial" charset="0"/>
              </a:endParaRPr>
            </a:p>
          </p:txBody>
        </p:sp>
        <p:sp>
          <p:nvSpPr>
            <p:cNvPr id="89098" name="Oval 10"/>
            <p:cNvSpPr/>
            <p:nvPr/>
          </p:nvSpPr>
          <p:spPr>
            <a:xfrm>
              <a:off x="5593" y="6215"/>
              <a:ext cx="696" cy="680"/>
            </a:xfrm>
            <a:prstGeom prst="ellipse">
              <a:avLst/>
            </a:prstGeom>
            <a:noFill/>
            <a:ln w="19050" cap="flat" cmpd="sng">
              <a:solidFill>
                <a:srgbClr val="FF0000"/>
              </a:solidFill>
              <a:prstDash val="solid"/>
              <a:round/>
              <a:headEnd type="none" w="med" len="med"/>
              <a:tailEnd type="none" w="med" len="med"/>
            </a:ln>
          </p:spPr>
          <p:txBody>
            <a:bodyPr wrap="none" anchor="ctr"/>
            <a:p>
              <a:pPr lvl="0" algn="ctr" eaLnBrk="0" hangingPunct="0"/>
              <a:endParaRPr lang="en-US" altLang="x-none" dirty="0">
                <a:latin typeface="Arial" charset="0"/>
                <a:ea typeface="Arial" charset="0"/>
              </a:endParaRPr>
            </a:p>
          </p:txBody>
        </p:sp>
        <p:sp>
          <p:nvSpPr>
            <p:cNvPr id="89099" name="Oval 11"/>
            <p:cNvSpPr/>
            <p:nvPr/>
          </p:nvSpPr>
          <p:spPr>
            <a:xfrm>
              <a:off x="4365" y="7328"/>
              <a:ext cx="656" cy="680"/>
            </a:xfrm>
            <a:prstGeom prst="ellipse">
              <a:avLst/>
            </a:prstGeom>
            <a:noFill/>
            <a:ln w="19050" cap="flat" cmpd="sng">
              <a:solidFill>
                <a:srgbClr val="FF0000"/>
              </a:solidFill>
              <a:prstDash val="solid"/>
              <a:round/>
              <a:headEnd type="none" w="med" len="med"/>
              <a:tailEnd type="none" w="med" len="med"/>
            </a:ln>
          </p:spPr>
          <p:txBody>
            <a:bodyPr wrap="none" anchor="ctr"/>
            <a:p>
              <a:pPr lvl="0" algn="ctr" eaLnBrk="0" hangingPunct="0"/>
              <a:endParaRPr lang="en-US" altLang="x-none" dirty="0">
                <a:latin typeface="Arial" charset="0"/>
                <a:ea typeface="Arial" charset="0"/>
              </a:endParaRPr>
            </a:p>
          </p:txBody>
        </p:sp>
        <p:sp>
          <p:nvSpPr>
            <p:cNvPr id="89100" name="Oval 12"/>
            <p:cNvSpPr/>
            <p:nvPr/>
          </p:nvSpPr>
          <p:spPr>
            <a:xfrm>
              <a:off x="5634" y="7996"/>
              <a:ext cx="736" cy="620"/>
            </a:xfrm>
            <a:prstGeom prst="ellipse">
              <a:avLst/>
            </a:prstGeom>
            <a:noFill/>
            <a:ln w="19050" cap="flat" cmpd="sng">
              <a:solidFill>
                <a:srgbClr val="FF0000"/>
              </a:solidFill>
              <a:prstDash val="solid"/>
              <a:round/>
              <a:headEnd type="none" w="med" len="med"/>
              <a:tailEnd type="none" w="med" len="med"/>
            </a:ln>
          </p:spPr>
          <p:txBody>
            <a:bodyPr wrap="none" anchor="ctr"/>
            <a:p>
              <a:pPr lvl="0" algn="ctr" eaLnBrk="0" hangingPunct="0"/>
              <a:endParaRPr lang="en-US" altLang="x-none" dirty="0">
                <a:latin typeface="Arial" charset="0"/>
                <a:ea typeface="Arial" charset="0"/>
              </a:endParaRPr>
            </a:p>
          </p:txBody>
        </p:sp>
        <p:sp>
          <p:nvSpPr>
            <p:cNvPr id="89105" name="Line 17"/>
            <p:cNvSpPr/>
            <p:nvPr/>
          </p:nvSpPr>
          <p:spPr>
            <a:xfrm>
              <a:off x="5009" y="6140"/>
              <a:ext cx="615" cy="297"/>
            </a:xfrm>
            <a:prstGeom prst="line">
              <a:avLst/>
            </a:prstGeom>
            <a:ln w="19050" cap="flat" cmpd="sng">
              <a:solidFill>
                <a:srgbClr val="FF0000"/>
              </a:solidFill>
              <a:prstDash val="solid"/>
              <a:round/>
              <a:headEnd type="none" w="med" len="med"/>
              <a:tailEnd type="none" w="med" len="med"/>
            </a:ln>
          </p:spPr>
          <p:txBody>
            <a:bodyPr anchor="t"/>
            <a:p>
              <a:pPr lvl="0" algn="ctr" eaLnBrk="0" hangingPunct="0"/>
              <a:endParaRPr lang="en-IN" altLang="en-US">
                <a:latin typeface="Arial" charset="0"/>
                <a:ea typeface="Arial" charset="0"/>
              </a:endParaRPr>
            </a:p>
          </p:txBody>
        </p:sp>
        <p:sp>
          <p:nvSpPr>
            <p:cNvPr id="89106" name="Line 18"/>
            <p:cNvSpPr/>
            <p:nvPr/>
          </p:nvSpPr>
          <p:spPr>
            <a:xfrm>
              <a:off x="4950" y="7888"/>
              <a:ext cx="653" cy="340"/>
            </a:xfrm>
            <a:prstGeom prst="line">
              <a:avLst/>
            </a:prstGeom>
            <a:ln w="19050" cap="flat" cmpd="sng">
              <a:solidFill>
                <a:srgbClr val="FF0000"/>
              </a:solidFill>
              <a:prstDash val="solid"/>
              <a:round/>
              <a:headEnd type="none" w="med" len="med"/>
              <a:tailEnd type="none" w="med" len="med"/>
            </a:ln>
          </p:spPr>
          <p:txBody>
            <a:bodyPr anchor="t"/>
            <a:p>
              <a:pPr lvl="0" algn="ctr" eaLnBrk="0" hangingPunct="0"/>
              <a:endParaRPr lang="en-IN" altLang="en-US">
                <a:latin typeface="Arial" charset="0"/>
                <a:ea typeface="Arial" charset="0"/>
              </a:endParaRPr>
            </a:p>
          </p:txBody>
        </p:sp>
      </p:grpSp>
      <p:grpSp>
        <p:nvGrpSpPr>
          <p:cNvPr id="9" name="Group 8"/>
          <p:cNvGrpSpPr/>
          <p:nvPr/>
        </p:nvGrpSpPr>
        <p:grpSpPr>
          <a:xfrm>
            <a:off x="6828790" y="1744345"/>
            <a:ext cx="2234565" cy="2604770"/>
            <a:chOff x="3441" y="5120"/>
            <a:chExt cx="3519" cy="4102"/>
          </a:xfrm>
        </p:grpSpPr>
        <p:sp>
          <p:nvSpPr>
            <p:cNvPr id="10" name="Text Box 4"/>
            <p:cNvSpPr txBox="1"/>
            <p:nvPr/>
          </p:nvSpPr>
          <p:spPr>
            <a:xfrm>
              <a:off x="3441" y="5120"/>
              <a:ext cx="3519" cy="4102"/>
            </a:xfrm>
            <a:prstGeom prst="rect">
              <a:avLst/>
            </a:prstGeom>
          </p:spPr>
          <p:style>
            <a:lnRef idx="2">
              <a:schemeClr val="accent2"/>
            </a:lnRef>
            <a:fillRef idx="1">
              <a:schemeClr val="lt1"/>
            </a:fillRef>
            <a:effectRef idx="0">
              <a:schemeClr val="accent2"/>
            </a:effectRef>
            <a:fontRef idx="minor">
              <a:schemeClr val="dk1"/>
            </a:fontRef>
          </p:style>
          <p:txBody>
            <a:bodyPr wrap="none" anchor="t">
              <a:spAutoFit/>
            </a:bodyPr>
            <a:p>
              <a:pPr lvl="0" algn="l" defTabSz="628650" eaLnBrk="0" hangingPunct="0">
                <a:spcBef>
                  <a:spcPct val="20000"/>
                </a:spcBef>
              </a:pPr>
              <a:r>
                <a:rPr lang="en-US" altLang="x-none" sz="2000" dirty="0">
                  <a:latin typeface="Lucida Console" pitchFamily="49" charset="0"/>
                  <a:ea typeface="Arial" charset="0"/>
                </a:rPr>
                <a:t>l</a:t>
              </a:r>
              <a:r>
                <a:rPr lang="x-none" altLang="en-US" sz="2000" dirty="0">
                  <a:latin typeface="Lucida Console" pitchFamily="49" charset="0"/>
                  <a:ea typeface="Arial" charset="0"/>
                </a:rPr>
                <a:t>oad</a:t>
              </a:r>
              <a:r>
                <a:rPr lang="en-US" altLang="x-none" sz="2000" dirty="0">
                  <a:latin typeface="Lucida Console" pitchFamily="49" charset="0"/>
                  <a:ea typeface="Arial" charset="0"/>
                </a:rPr>
                <a:t>	</a:t>
              </a:r>
              <a:r>
                <a:rPr lang="x-none" altLang="en-US" sz="2000" dirty="0">
                  <a:latin typeface="Lucida Console" pitchFamily="49" charset="0"/>
                  <a:ea typeface="Arial" charset="0"/>
                </a:rPr>
                <a:t>r1</a:t>
              </a:r>
              <a:r>
                <a:rPr lang="en-US" altLang="x-none" sz="2000" dirty="0">
                  <a:latin typeface="Lucida Console" pitchFamily="49" charset="0"/>
                  <a:ea typeface="Arial" charset="0"/>
                </a:rPr>
                <a:t>, </a:t>
              </a:r>
              <a:r>
                <a:rPr lang="x-none" altLang="en-US" sz="2000" dirty="0">
                  <a:latin typeface="Lucida Console" pitchFamily="49" charset="0"/>
                  <a:ea typeface="Arial" charset="0"/>
                </a:rPr>
                <a:t>memloc1</a:t>
              </a:r>
              <a:endParaRPr lang="x-none" altLang="en-US" sz="2000" dirty="0">
                <a:latin typeface="Lucida Console" pitchFamily="49" charset="0"/>
                <a:ea typeface="Arial" charset="0"/>
              </a:endParaRPr>
            </a:p>
            <a:p>
              <a:pPr lvl="0" algn="l" defTabSz="628650" eaLnBrk="0" hangingPunct="0">
                <a:spcBef>
                  <a:spcPct val="20000"/>
                </a:spcBef>
              </a:pPr>
              <a:r>
                <a:rPr lang="x-none" altLang="en-US" sz="2000" dirty="0">
                  <a:latin typeface="Lucida Console" pitchFamily="49" charset="0"/>
                  <a:ea typeface="Arial" charset="0"/>
                </a:rPr>
                <a:t>load</a:t>
              </a:r>
              <a:r>
                <a:rPr lang="en-US" altLang="x-none" sz="2000" dirty="0">
                  <a:latin typeface="Lucida Console" pitchFamily="49" charset="0"/>
                  <a:ea typeface="Arial" charset="0"/>
                </a:rPr>
                <a:t>	</a:t>
              </a:r>
              <a:r>
                <a:rPr lang="x-none" altLang="en-US" sz="2000" dirty="0">
                  <a:latin typeface="Lucida Console" pitchFamily="49" charset="0"/>
                  <a:ea typeface="Arial" charset="0"/>
                </a:rPr>
                <a:t>r2</a:t>
              </a:r>
              <a:r>
                <a:rPr lang="en-US" altLang="x-none" sz="2000" dirty="0">
                  <a:latin typeface="Lucida Console" pitchFamily="49" charset="0"/>
                  <a:ea typeface="Arial" charset="0"/>
                </a:rPr>
                <a:t>, </a:t>
              </a:r>
              <a:r>
                <a:rPr lang="x-none" altLang="en-US" sz="2000" dirty="0">
                  <a:latin typeface="Lucida Console" pitchFamily="49" charset="0"/>
                  <a:ea typeface="Arial" charset="0"/>
                </a:rPr>
                <a:t>memloc2</a:t>
              </a:r>
              <a:endParaRPr lang="x-none" altLang="en-US" sz="2000" dirty="0">
                <a:latin typeface="Lucida Console" pitchFamily="49" charset="0"/>
                <a:ea typeface="Arial" charset="0"/>
              </a:endParaRPr>
            </a:p>
            <a:p>
              <a:pPr lvl="0" algn="l" defTabSz="628650" eaLnBrk="0" hangingPunct="0">
                <a:spcBef>
                  <a:spcPct val="20000"/>
                </a:spcBef>
              </a:pPr>
              <a:r>
                <a:rPr lang="x-none" altLang="en-US" sz="2000" dirty="0">
                  <a:latin typeface="Lucida Console" pitchFamily="49" charset="0"/>
                  <a:ea typeface="Arial" charset="0"/>
                  <a:sym typeface="+mn-ea"/>
                </a:rPr>
                <a:t>load</a:t>
              </a:r>
              <a:r>
                <a:rPr lang="en-US" altLang="x-none" sz="2000" dirty="0">
                  <a:latin typeface="Lucida Console" pitchFamily="49" charset="0"/>
                  <a:ea typeface="Arial" charset="0"/>
                  <a:sym typeface="+mn-ea"/>
                </a:rPr>
                <a:t>	</a:t>
              </a:r>
              <a:r>
                <a:rPr lang="x-none" altLang="en-US" sz="2000" dirty="0">
                  <a:latin typeface="Lucida Console" pitchFamily="49" charset="0"/>
                  <a:ea typeface="Arial" charset="0"/>
                  <a:sym typeface="+mn-ea"/>
                </a:rPr>
                <a:t>r4</a:t>
              </a:r>
              <a:r>
                <a:rPr lang="en-US" altLang="x-none" sz="2000" dirty="0">
                  <a:latin typeface="Lucida Console" pitchFamily="49" charset="0"/>
                  <a:ea typeface="Arial" charset="0"/>
                  <a:sym typeface="+mn-ea"/>
                </a:rPr>
                <a:t>, </a:t>
              </a:r>
              <a:r>
                <a:rPr lang="x-none" altLang="en-US" sz="2000" dirty="0">
                  <a:latin typeface="Lucida Console" pitchFamily="49" charset="0"/>
                  <a:ea typeface="Arial" charset="0"/>
                  <a:sym typeface="+mn-ea"/>
                </a:rPr>
                <a:t>memloc4</a:t>
              </a:r>
              <a:endParaRPr lang="x-none" altLang="en-US" sz="2000" dirty="0">
                <a:latin typeface="Lucida Console" pitchFamily="49" charset="0"/>
                <a:ea typeface="Arial" charset="0"/>
              </a:endParaRPr>
            </a:p>
            <a:p>
              <a:pPr lvl="0" algn="l" defTabSz="628650" eaLnBrk="0" hangingPunct="0">
                <a:spcBef>
                  <a:spcPct val="20000"/>
                </a:spcBef>
              </a:pPr>
              <a:r>
                <a:rPr lang="en-US" altLang="x-none" sz="2000" dirty="0">
                  <a:latin typeface="Lucida Console" pitchFamily="49" charset="0"/>
                  <a:ea typeface="Arial" charset="0"/>
                </a:rPr>
                <a:t>add	</a:t>
              </a:r>
              <a:r>
                <a:rPr lang="x-none" altLang="en-US" sz="2000" dirty="0">
                  <a:latin typeface="Lucida Console" pitchFamily="49" charset="0"/>
                  <a:ea typeface="Arial" charset="0"/>
                </a:rPr>
                <a:t>r</a:t>
              </a:r>
              <a:r>
                <a:rPr lang="en-US" altLang="x-none" sz="2000" dirty="0">
                  <a:latin typeface="Lucida Console" pitchFamily="49" charset="0"/>
                  <a:ea typeface="Arial" charset="0"/>
                </a:rPr>
                <a:t>3, </a:t>
              </a:r>
              <a:r>
                <a:rPr lang="x-none" altLang="en-US" sz="2000" dirty="0">
                  <a:latin typeface="Lucida Console" pitchFamily="49" charset="0"/>
                  <a:ea typeface="Arial" charset="0"/>
                </a:rPr>
                <a:t>r</a:t>
              </a:r>
              <a:r>
                <a:rPr lang="en-US" altLang="x-none" sz="2000" dirty="0">
                  <a:latin typeface="Lucida Console" pitchFamily="49" charset="0"/>
                  <a:ea typeface="Arial" charset="0"/>
                </a:rPr>
                <a:t>1, </a:t>
              </a:r>
              <a:r>
                <a:rPr lang="x-none" altLang="en-US" sz="2000" dirty="0">
                  <a:latin typeface="Lucida Console" pitchFamily="49" charset="0"/>
                  <a:ea typeface="Arial" charset="0"/>
                </a:rPr>
                <a:t>r2</a:t>
              </a:r>
              <a:endParaRPr lang="en-US" altLang="x-none" sz="2000" dirty="0">
                <a:solidFill>
                  <a:srgbClr val="FF0000"/>
                </a:solidFill>
                <a:latin typeface="Lucida Console" pitchFamily="49" charset="0"/>
                <a:ea typeface="Arial" charset="0"/>
              </a:endParaRPr>
            </a:p>
            <a:p>
              <a:pPr lvl="0" algn="l" defTabSz="628650" eaLnBrk="0" hangingPunct="0">
                <a:spcBef>
                  <a:spcPct val="20000"/>
                </a:spcBef>
              </a:pPr>
              <a:r>
                <a:rPr lang="en-US" altLang="x-none" sz="2000" dirty="0">
                  <a:latin typeface="Lucida Console" pitchFamily="49" charset="0"/>
                  <a:ea typeface="Arial" charset="0"/>
                </a:rPr>
                <a:t>sw	</a:t>
              </a:r>
              <a:r>
                <a:rPr lang="x-none" altLang="en-US" sz="2000" dirty="0">
                  <a:latin typeface="Lucida Console" pitchFamily="49" charset="0"/>
                  <a:ea typeface="Arial" charset="0"/>
                </a:rPr>
                <a:t>r</a:t>
              </a:r>
              <a:r>
                <a:rPr lang="en-US" altLang="x-none" sz="2000" dirty="0">
                  <a:latin typeface="Lucida Console" pitchFamily="49" charset="0"/>
                  <a:ea typeface="Arial" charset="0"/>
                </a:rPr>
                <a:t>3, </a:t>
              </a:r>
              <a:r>
                <a:rPr lang="x-none" altLang="en-US" sz="2000" dirty="0">
                  <a:latin typeface="Lucida Console" pitchFamily="49" charset="0"/>
                  <a:ea typeface="Arial" charset="0"/>
                </a:rPr>
                <a:t>memloc3</a:t>
              </a:r>
              <a:endParaRPr lang="x-none" altLang="en-US" sz="2000" dirty="0">
                <a:latin typeface="Lucida Console" pitchFamily="49" charset="0"/>
                <a:ea typeface="Arial" charset="0"/>
              </a:endParaRPr>
            </a:p>
            <a:p>
              <a:pPr lvl="0" algn="l" defTabSz="628650" eaLnBrk="0" hangingPunct="0">
                <a:spcBef>
                  <a:spcPct val="20000"/>
                </a:spcBef>
              </a:pPr>
              <a:r>
                <a:rPr lang="en-US" altLang="x-none" sz="2000" dirty="0">
                  <a:latin typeface="Lucida Console" pitchFamily="49" charset="0"/>
                  <a:ea typeface="Arial" charset="0"/>
                </a:rPr>
                <a:t>add	</a:t>
              </a:r>
              <a:r>
                <a:rPr lang="x-none" altLang="en-US" sz="2000" dirty="0">
                  <a:latin typeface="Lucida Console" pitchFamily="49" charset="0"/>
                  <a:ea typeface="Arial" charset="0"/>
                </a:rPr>
                <a:t>r</a:t>
              </a:r>
              <a:r>
                <a:rPr lang="en-US" altLang="x-none" sz="2000" dirty="0">
                  <a:latin typeface="Lucida Console" pitchFamily="49" charset="0"/>
                  <a:ea typeface="Arial" charset="0"/>
                </a:rPr>
                <a:t>5, </a:t>
              </a:r>
              <a:r>
                <a:rPr lang="x-none" altLang="en-US" sz="2000" dirty="0">
                  <a:latin typeface="Lucida Console" pitchFamily="49" charset="0"/>
                  <a:ea typeface="Arial" charset="0"/>
                </a:rPr>
                <a:t>r</a:t>
              </a:r>
              <a:r>
                <a:rPr lang="en-US" altLang="x-none" sz="2000" dirty="0">
                  <a:latin typeface="Lucida Console" pitchFamily="49" charset="0"/>
                  <a:ea typeface="Arial" charset="0"/>
                </a:rPr>
                <a:t>1, </a:t>
              </a:r>
              <a:r>
                <a:rPr lang="x-none" altLang="en-US" sz="2000" dirty="0">
                  <a:latin typeface="Lucida Console" pitchFamily="49" charset="0"/>
                  <a:ea typeface="Arial" charset="0"/>
                </a:rPr>
                <a:t>r4</a:t>
              </a:r>
              <a:endParaRPr lang="en-US" altLang="x-none" sz="2000" dirty="0">
                <a:solidFill>
                  <a:srgbClr val="FF0000"/>
                </a:solidFill>
                <a:latin typeface="Lucida Console" pitchFamily="49" charset="0"/>
                <a:ea typeface="Arial" charset="0"/>
              </a:endParaRPr>
            </a:p>
            <a:p>
              <a:pPr lvl="0" algn="l" defTabSz="628650" eaLnBrk="0" hangingPunct="0">
                <a:spcBef>
                  <a:spcPct val="20000"/>
                </a:spcBef>
              </a:pPr>
              <a:endParaRPr sz="2000" dirty="0">
                <a:latin typeface="Lucida Console" pitchFamily="49" charset="0"/>
                <a:ea typeface="Arial" charset="0"/>
              </a:endParaRPr>
            </a:p>
          </p:txBody>
        </p:sp>
        <p:sp>
          <p:nvSpPr>
            <p:cNvPr id="13" name="Oval 9"/>
            <p:cNvSpPr/>
            <p:nvPr/>
          </p:nvSpPr>
          <p:spPr>
            <a:xfrm>
              <a:off x="4365" y="5628"/>
              <a:ext cx="676" cy="660"/>
            </a:xfrm>
            <a:prstGeom prst="ellipse">
              <a:avLst/>
            </a:prstGeom>
            <a:noFill/>
            <a:ln w="19050" cap="flat" cmpd="sng">
              <a:solidFill>
                <a:srgbClr val="FF0000"/>
              </a:solidFill>
              <a:prstDash val="solid"/>
              <a:round/>
              <a:headEnd type="none" w="med" len="med"/>
              <a:tailEnd type="none" w="med" len="med"/>
            </a:ln>
          </p:spPr>
          <p:txBody>
            <a:bodyPr wrap="none" anchor="ctr"/>
            <a:p>
              <a:pPr lvl="0" algn="ctr" eaLnBrk="0" hangingPunct="0"/>
              <a:endParaRPr lang="en-US" altLang="x-none" dirty="0">
                <a:latin typeface="Arial" charset="0"/>
                <a:ea typeface="Arial" charset="0"/>
              </a:endParaRPr>
            </a:p>
          </p:txBody>
        </p:sp>
        <p:sp>
          <p:nvSpPr>
            <p:cNvPr id="14" name="Oval 10"/>
            <p:cNvSpPr/>
            <p:nvPr/>
          </p:nvSpPr>
          <p:spPr>
            <a:xfrm>
              <a:off x="5694" y="6823"/>
              <a:ext cx="696" cy="680"/>
            </a:xfrm>
            <a:prstGeom prst="ellipse">
              <a:avLst/>
            </a:prstGeom>
            <a:noFill/>
            <a:ln w="19050" cap="flat" cmpd="sng">
              <a:solidFill>
                <a:srgbClr val="FF0000"/>
              </a:solidFill>
              <a:prstDash val="solid"/>
              <a:round/>
              <a:headEnd type="none" w="med" len="med"/>
              <a:tailEnd type="none" w="med" len="med"/>
            </a:ln>
          </p:spPr>
          <p:txBody>
            <a:bodyPr wrap="none" anchor="ctr"/>
            <a:p>
              <a:pPr lvl="0" algn="ctr" eaLnBrk="0" hangingPunct="0"/>
              <a:endParaRPr lang="en-US" altLang="x-none" dirty="0">
                <a:latin typeface="Arial" charset="0"/>
                <a:ea typeface="Arial" charset="0"/>
              </a:endParaRPr>
            </a:p>
          </p:txBody>
        </p:sp>
        <p:sp>
          <p:nvSpPr>
            <p:cNvPr id="15" name="Oval 11"/>
            <p:cNvSpPr/>
            <p:nvPr/>
          </p:nvSpPr>
          <p:spPr>
            <a:xfrm>
              <a:off x="4406" y="6315"/>
              <a:ext cx="656" cy="680"/>
            </a:xfrm>
            <a:prstGeom prst="ellipse">
              <a:avLst/>
            </a:prstGeom>
            <a:noFill/>
            <a:ln w="19050" cap="flat" cmpd="sng">
              <a:solidFill>
                <a:srgbClr val="FF0000"/>
              </a:solidFill>
              <a:prstDash val="solid"/>
              <a:round/>
              <a:headEnd type="none" w="med" len="med"/>
              <a:tailEnd type="none" w="med" len="med"/>
            </a:ln>
          </p:spPr>
          <p:txBody>
            <a:bodyPr wrap="none" anchor="ctr"/>
            <a:p>
              <a:pPr lvl="0" algn="ctr" eaLnBrk="0" hangingPunct="0"/>
              <a:endParaRPr lang="en-US" altLang="x-none" dirty="0">
                <a:latin typeface="Arial" charset="0"/>
                <a:ea typeface="Arial" charset="0"/>
              </a:endParaRPr>
            </a:p>
          </p:txBody>
        </p:sp>
        <p:sp>
          <p:nvSpPr>
            <p:cNvPr id="16" name="Oval 12"/>
            <p:cNvSpPr/>
            <p:nvPr/>
          </p:nvSpPr>
          <p:spPr>
            <a:xfrm>
              <a:off x="5634" y="7996"/>
              <a:ext cx="736" cy="620"/>
            </a:xfrm>
            <a:prstGeom prst="ellipse">
              <a:avLst/>
            </a:prstGeom>
            <a:noFill/>
            <a:ln w="19050" cap="flat" cmpd="sng">
              <a:solidFill>
                <a:srgbClr val="FF0000"/>
              </a:solidFill>
              <a:prstDash val="solid"/>
              <a:round/>
              <a:headEnd type="none" w="med" len="med"/>
              <a:tailEnd type="none" w="med" len="med"/>
            </a:ln>
          </p:spPr>
          <p:txBody>
            <a:bodyPr wrap="none" anchor="ctr"/>
            <a:p>
              <a:pPr lvl="0" algn="ctr" eaLnBrk="0" hangingPunct="0"/>
              <a:endParaRPr lang="en-US" altLang="x-none" dirty="0">
                <a:latin typeface="Arial" charset="0"/>
                <a:ea typeface="Arial" charset="0"/>
              </a:endParaRPr>
            </a:p>
          </p:txBody>
        </p:sp>
        <p:sp>
          <p:nvSpPr>
            <p:cNvPr id="17" name="Line 17"/>
            <p:cNvSpPr/>
            <p:nvPr/>
          </p:nvSpPr>
          <p:spPr>
            <a:xfrm>
              <a:off x="5009" y="6140"/>
              <a:ext cx="736" cy="844"/>
            </a:xfrm>
            <a:prstGeom prst="line">
              <a:avLst/>
            </a:prstGeom>
            <a:ln w="19050" cap="flat" cmpd="sng">
              <a:solidFill>
                <a:srgbClr val="FF0000"/>
              </a:solidFill>
              <a:prstDash val="solid"/>
              <a:round/>
              <a:headEnd type="none" w="med" len="med"/>
              <a:tailEnd type="none" w="med" len="med"/>
            </a:ln>
          </p:spPr>
          <p:txBody>
            <a:bodyPr anchor="t"/>
            <a:p>
              <a:pPr lvl="0" algn="ctr" eaLnBrk="0" hangingPunct="0"/>
              <a:endParaRPr lang="en-IN" altLang="en-US">
                <a:latin typeface="Arial" charset="0"/>
                <a:ea typeface="Arial" charset="0"/>
              </a:endParaRPr>
            </a:p>
          </p:txBody>
        </p:sp>
        <p:sp>
          <p:nvSpPr>
            <p:cNvPr id="18" name="Line 18"/>
            <p:cNvSpPr/>
            <p:nvPr/>
          </p:nvSpPr>
          <p:spPr>
            <a:xfrm>
              <a:off x="5031" y="6855"/>
              <a:ext cx="572" cy="1374"/>
            </a:xfrm>
            <a:prstGeom prst="line">
              <a:avLst/>
            </a:prstGeom>
            <a:ln w="19050" cap="flat" cmpd="sng">
              <a:solidFill>
                <a:srgbClr val="FF0000"/>
              </a:solidFill>
              <a:prstDash val="solid"/>
              <a:round/>
              <a:headEnd type="none" w="med" len="med"/>
              <a:tailEnd type="none" w="med" len="med"/>
            </a:ln>
          </p:spPr>
          <p:txBody>
            <a:bodyPr anchor="t"/>
            <a:p>
              <a:pPr lvl="0" algn="ctr" eaLnBrk="0" hangingPunct="0"/>
              <a:endParaRPr lang="en-IN" altLang="en-US">
                <a:latin typeface="Arial" charset="0"/>
                <a:ea typeface="Arial" charset="0"/>
              </a:endParaRPr>
            </a:p>
          </p:txBody>
        </p:sp>
      </p:grpSp>
      <p:sp>
        <p:nvSpPr>
          <p:cNvPr id="19" name="TextBox 18"/>
          <p:cNvSpPr txBox="1"/>
          <p:nvPr/>
        </p:nvSpPr>
        <p:spPr>
          <a:xfrm>
            <a:off x="287655" y="4726305"/>
            <a:ext cx="11283950" cy="932180"/>
          </a:xfrm>
          <a:prstGeom prst="rect">
            <a:avLst/>
          </a:prstGeom>
          <a:noFill/>
        </p:spPr>
        <p:txBody>
          <a:bodyPr wrap="square" rtlCol="0">
            <a:spAutoFit/>
          </a:bodyPr>
          <a:p>
            <a:pPr marL="285750" indent="-285750">
              <a:buFont typeface="Arial" charset="0"/>
              <a:buChar char="•"/>
            </a:pPr>
            <a:r>
              <a:rPr lang="x-none" altLang="en-IN"/>
              <a:t>Here the sequence of instructions on the left lead to two stalls even with forwarding.</a:t>
            </a:r>
            <a:endParaRPr lang="x-none" altLang="en-IN"/>
          </a:p>
          <a:p>
            <a:pPr marL="285750" indent="-285750">
              <a:buFont typeface="Arial" charset="0"/>
              <a:buChar char="•"/>
            </a:pPr>
            <a:r>
              <a:rPr lang="x-none" altLang="en-IN"/>
              <a:t>A good assembler (compiler if this is obtained from say C code) would reorder the code so that there are no stalls.</a:t>
            </a:r>
            <a:endParaRPr lang="x-none" altLang="en-IN"/>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4522</Words>
  <Application>Kingsoft Office WPP</Application>
  <PresentationFormat>Widescreen</PresentationFormat>
  <Paragraphs>153</Paragraphs>
  <Slides>11</Slides>
  <Notes>0</Notes>
  <HiddenSlides>0</HiddenSlides>
  <MMClips>0</MMClips>
  <ScaleCrop>false</ScaleCrop>
  <HeadingPairs>
    <vt:vector size="4" baseType="variant">
      <vt:variant>
        <vt:lpstr>主题</vt:lpstr>
      </vt:variant>
      <vt:variant>
        <vt:i4>1</vt:i4>
      </vt:variant>
      <vt:variant>
        <vt:lpstr>幻灯片标题</vt:lpstr>
      </vt:variant>
      <vt:variant>
        <vt:i4>11</vt:i4>
      </vt:variant>
    </vt:vector>
  </HeadingPairs>
  <TitlesOfParts>
    <vt:vector size="12" baseType="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 Presentation</dc:title>
  <dc:creator>vineeth</dc:creator>
  <cp:lastModifiedBy>vineeth</cp:lastModifiedBy>
  <cp:revision>595</cp:revision>
  <dcterms:created xsi:type="dcterms:W3CDTF">2017-02-19T06:40:10Z</dcterms:created>
  <dcterms:modified xsi:type="dcterms:W3CDTF">2017-02-19T06:40:10Z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16393Ꮻ-10.1.0.5672</vt:lpwstr>
  </property>
</Properties>
</file>