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18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load instruction (note what needs to be stored!)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19810" name="Picture 6" descr="f04-4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212215"/>
            <a:ext cx="10890250" cy="5019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store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09570" name="Picture 7" descr="f04-36-P374493-IF"/>
          <p:cNvPicPr>
            <a:picLocks noChangeAspect="1"/>
          </p:cNvPicPr>
          <p:nvPr/>
        </p:nvPicPr>
        <p:blipFill>
          <a:blip r:embed="rId2"/>
          <a:srcRect t="2323"/>
          <a:stretch>
            <a:fillRect/>
          </a:stretch>
        </p:blipFill>
        <p:spPr>
          <a:xfrm>
            <a:off x="967105" y="924560"/>
            <a:ext cx="10335260" cy="54203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11618" name="Picture 7" descr="f04-36-P374493-ID"/>
          <p:cNvPicPr>
            <a:picLocks noChangeAspect="1"/>
          </p:cNvPicPr>
          <p:nvPr/>
        </p:nvPicPr>
        <p:blipFill>
          <a:blip r:embed="rId2"/>
          <a:srcRect t="1827"/>
          <a:stretch>
            <a:fillRect/>
          </a:stretch>
        </p:blipFill>
        <p:spPr>
          <a:xfrm>
            <a:off x="891540" y="848995"/>
            <a:ext cx="10512425" cy="55276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store instruction</a:t>
            </a:r>
            <a:endParaRPr lang="x-none" alt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store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21858" name="Picture 6" descr="f04-3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" y="702945"/>
            <a:ext cx="10594340" cy="58204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store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23906" name="Picture 6" descr="f04-40-P374493-M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681355"/>
            <a:ext cx="10442575" cy="564769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store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25954" name="Picture 5" descr="f04-40-P374493-W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774700"/>
            <a:ext cx="10776585" cy="56330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Graphical illustration of pipelining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28002" name="Picture 7" descr="f04-43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3183890"/>
            <a:ext cx="4778375" cy="332295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2098" name="Picture 5" descr="f04-45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90" y="869950"/>
            <a:ext cx="6720840" cy="365252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Right Arrow 6"/>
          <p:cNvSpPr/>
          <p:nvPr/>
        </p:nvSpPr>
        <p:spPr>
          <a:xfrm>
            <a:off x="2734945" y="1471295"/>
            <a:ext cx="2082165" cy="744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Single cycle</a:t>
            </a:r>
            <a:endParaRPr lang="x-none" altLang="en-IN"/>
          </a:p>
        </p:txBody>
      </p:sp>
      <p:sp>
        <p:nvSpPr>
          <p:cNvPr id="8" name="Left Arrow 7"/>
          <p:cNvSpPr/>
          <p:nvPr/>
        </p:nvSpPr>
        <p:spPr>
          <a:xfrm>
            <a:off x="5923915" y="5227955"/>
            <a:ext cx="2804795" cy="810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Multi cycle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Control signals for pipelining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36194" name="Picture 6" descr="f04-50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755015"/>
            <a:ext cx="3867785" cy="240919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8242" name="Picture 5" descr="f04-51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38" y="1244283"/>
            <a:ext cx="7362825" cy="52276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TextBox 8"/>
          <p:cNvSpPr txBox="1"/>
          <p:nvPr/>
        </p:nvSpPr>
        <p:spPr>
          <a:xfrm>
            <a:off x="249555" y="3529965"/>
            <a:ext cx="369316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Note that control signals are derived from the instruction.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However, the control signals have to be propagated to the different stages in the pipeline using the registers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Data hazards and adding forwarding in the datapath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443230" y="842010"/>
            <a:ext cx="451675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x-none" dirty="0">
                <a:sym typeface="+mn-ea"/>
              </a:rPr>
              <a:t>Consider the following code </a:t>
            </a:r>
            <a:endParaRPr lang="x-none" dirty="0">
              <a:sym typeface="+mn-ea"/>
            </a:endParaRPr>
          </a:p>
          <a:p>
            <a:pPr marL="0" lvl="1"/>
            <a:endParaRPr dirty="0">
              <a:sym typeface="+mn-ea"/>
            </a:endParaRPr>
          </a:p>
          <a:p>
            <a:pPr marL="0" lvl="1"/>
            <a:r>
              <a:rPr dirty="0">
                <a:sym typeface="+mn-ea"/>
              </a:rPr>
              <a:t>sub </a:t>
            </a:r>
            <a:r>
              <a:rPr lang="x-none" dirty="0">
                <a:solidFill>
                  <a:srgbClr val="FF0000"/>
                </a:solidFill>
                <a:sym typeface="+mn-ea"/>
              </a:rPr>
              <a:t>r</a:t>
            </a:r>
            <a:r>
              <a:rPr dirty="0">
                <a:solidFill>
                  <a:srgbClr val="FF0000"/>
                </a:solidFill>
                <a:sym typeface="+mn-ea"/>
              </a:rPr>
              <a:t>2</a:t>
            </a:r>
            <a:r>
              <a:rPr dirty="0">
                <a:sym typeface="+mn-ea"/>
              </a:rPr>
              <a:t>, 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1,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3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and 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12,</a:t>
            </a:r>
            <a:r>
              <a:rPr lang="x-none" dirty="0">
                <a:solidFill>
                  <a:srgbClr val="FF0000"/>
                </a:solidFill>
                <a:sym typeface="+mn-ea"/>
              </a:rPr>
              <a:t>r</a:t>
            </a:r>
            <a:r>
              <a:rPr dirty="0">
                <a:solidFill>
                  <a:srgbClr val="FF0000"/>
                </a:solidFill>
                <a:sym typeface="+mn-ea"/>
              </a:rPr>
              <a:t>2</a:t>
            </a:r>
            <a:r>
              <a:rPr dirty="0">
                <a:sym typeface="+mn-ea"/>
              </a:rPr>
              <a:t>,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5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or  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13,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6,</a:t>
            </a:r>
            <a:r>
              <a:rPr lang="x-none" dirty="0">
                <a:solidFill>
                  <a:srgbClr val="FF0000"/>
                </a:solidFill>
                <a:sym typeface="+mn-ea"/>
              </a:rPr>
              <a:t>r</a:t>
            </a:r>
            <a:r>
              <a:rPr dirty="0">
                <a:solidFill>
                  <a:srgbClr val="FF0000"/>
                </a:solidFill>
                <a:sym typeface="+mn-ea"/>
              </a:rPr>
              <a:t>2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add 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14,</a:t>
            </a:r>
            <a:r>
              <a:rPr lang="x-none" dirty="0">
                <a:solidFill>
                  <a:srgbClr val="FF0000"/>
                </a:solidFill>
                <a:sym typeface="+mn-ea"/>
              </a:rPr>
              <a:t>r</a:t>
            </a:r>
            <a:r>
              <a:rPr dirty="0">
                <a:solidFill>
                  <a:srgbClr val="FF0000"/>
                </a:solidFill>
                <a:sym typeface="+mn-ea"/>
              </a:rPr>
              <a:t>2</a:t>
            </a:r>
            <a:r>
              <a:rPr dirty="0">
                <a:sym typeface="+mn-ea"/>
              </a:rPr>
              <a:t>,</a:t>
            </a:r>
            <a:r>
              <a:rPr lang="x-none" dirty="0">
                <a:solidFill>
                  <a:srgbClr val="FF0000"/>
                </a:solidFill>
                <a:sym typeface="+mn-ea"/>
              </a:rPr>
              <a:t>r</a:t>
            </a:r>
            <a:r>
              <a:rPr dirty="0">
                <a:solidFill>
                  <a:srgbClr val="FF0000"/>
                </a:solidFill>
                <a:sym typeface="+mn-ea"/>
              </a:rPr>
              <a:t>2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sw  </a:t>
            </a:r>
            <a:r>
              <a:rPr lang="x-none" dirty="0">
                <a:sym typeface="+mn-ea"/>
              </a:rPr>
              <a:t>r</a:t>
            </a:r>
            <a:r>
              <a:rPr dirty="0">
                <a:sym typeface="+mn-ea"/>
              </a:rPr>
              <a:t>15,</a:t>
            </a:r>
            <a:r>
              <a:rPr lang="x-none" dirty="0">
                <a:sym typeface="+mn-ea"/>
              </a:rPr>
              <a:t>[</a:t>
            </a:r>
            <a:r>
              <a:rPr lang="x-none" dirty="0">
                <a:solidFill>
                  <a:srgbClr val="FF0000"/>
                </a:solidFill>
                <a:sym typeface="+mn-ea"/>
              </a:rPr>
              <a:t>r2</a:t>
            </a:r>
            <a:r>
              <a:rPr lang="x-none" dirty="0">
                <a:sym typeface="+mn-ea"/>
              </a:rPr>
              <a:t> + </a:t>
            </a:r>
            <a:r>
              <a:rPr dirty="0">
                <a:sym typeface="+mn-ea"/>
              </a:rPr>
              <a:t>100</a:t>
            </a:r>
            <a:r>
              <a:rPr lang="x-none" dirty="0">
                <a:sym typeface="+mn-ea"/>
              </a:rPr>
              <a:t>]</a:t>
            </a:r>
            <a:endParaRPr lang="x-none" dirty="0">
              <a:sym typeface="+mn-ea"/>
            </a:endParaRPr>
          </a:p>
          <a:p>
            <a:pPr marL="0" lvl="1"/>
            <a:endParaRPr lang="x-none" dirty="0">
              <a:sym typeface="+mn-ea"/>
            </a:endParaRPr>
          </a:p>
          <a:p>
            <a:pPr marL="0" lvl="1"/>
            <a:r>
              <a:rPr lang="x-none" dirty="0">
                <a:sym typeface="+mn-ea"/>
              </a:rPr>
              <a:t>Suppose the value is 10 and after the first sub operation is completed it becomes - 20.</a:t>
            </a:r>
            <a:endParaRPr lang="x-none" dirty="0">
              <a:sym typeface="+mn-ea"/>
            </a:endParaRPr>
          </a:p>
          <a:p>
            <a:endParaRPr lang="en-IN" altLang="en-US"/>
          </a:p>
        </p:txBody>
      </p:sp>
      <p:pic>
        <p:nvPicPr>
          <p:cNvPr id="142338" name="Picture 7" descr="f04-52-P374493"/>
          <p:cNvPicPr>
            <a:picLocks noChangeAspect="1"/>
          </p:cNvPicPr>
          <p:nvPr/>
        </p:nvPicPr>
        <p:blipFill>
          <a:blip r:embed="rId2"/>
          <a:srcRect l="16175"/>
          <a:stretch>
            <a:fillRect/>
          </a:stretch>
        </p:blipFill>
        <p:spPr>
          <a:xfrm>
            <a:off x="5281930" y="998220"/>
            <a:ext cx="5867400" cy="48818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of Pipelining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26" name="TextBox 25"/>
          <p:cNvSpPr txBox="1"/>
          <p:nvPr/>
        </p:nvSpPr>
        <p:spPr>
          <a:xfrm>
            <a:off x="213995" y="802640"/>
            <a:ext cx="1149032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Pipelining does not decrease the execution time of an instruction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Pipelining decreases the total time it takes to execute a large number of instructions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speedup is the number of pipeline stages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Instruction sets play a major role in pipeline implementation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Pipelining may not always be possible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Structural hazards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hazards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Control hazards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176530" y="3438525"/>
            <a:ext cx="1123251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Today's class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Pipelined data path and control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Pipelined data path and control for handling hazards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for the single cycle data path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35845" name="Picture 6" descr="f04-33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8355" y="1040130"/>
            <a:ext cx="7165340" cy="5177155"/>
          </a:xfrm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8606155" y="1085215"/>
            <a:ext cx="320357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Divide the data path into five stages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IF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ID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EX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MEM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WB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Note that data goes from left to right but there are two exceptions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Updated PC is fed back - causes control hazards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Data is written back - causes data hazards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for the single cycle data path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37893" name="Picture 6" descr="f04-3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6710" y="925830"/>
            <a:ext cx="6461760" cy="3651250"/>
          </a:xfrm>
          <a:ln w="9525">
            <a:noFill/>
            <a:miter/>
          </a:ln>
        </p:spPr>
      </p:pic>
      <p:sp>
        <p:nvSpPr>
          <p:cNvPr id="9" name="TextBox 8"/>
          <p:cNvSpPr txBox="1"/>
          <p:nvPr/>
        </p:nvSpPr>
        <p:spPr>
          <a:xfrm>
            <a:off x="7615555" y="1021080"/>
            <a:ext cx="441325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Registers are used in between stages to hold </a:t>
            </a:r>
            <a:r>
              <a:rPr lang="x-none" altLang="en-IN">
                <a:solidFill>
                  <a:srgbClr val="FF0000"/>
                </a:solidFill>
              </a:rPr>
              <a:t>values</a:t>
            </a:r>
            <a:r>
              <a:rPr lang="x-none" altLang="en-IN"/>
              <a:t> to be used in further pipeline stages. Values could be contents of registers, register indices, memory addresses, offsets etc.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These intermediate registers need to be large enough to hold all these values.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load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09570" name="Picture 7" descr="f04-36-P374493-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795655"/>
            <a:ext cx="10335260" cy="55492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11618" name="Picture 7" descr="f04-36-P374493-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746125"/>
            <a:ext cx="10512425" cy="563054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load instruction</a:t>
            </a:r>
            <a:endParaRPr lang="x-none" alt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13666" name="Picture 6" descr="f04-37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840105"/>
            <a:ext cx="10170795" cy="557720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load instruction</a:t>
            </a:r>
            <a:endParaRPr lang="x-none" alt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15714" name="Picture 7" descr="f04-38-P374493-M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871855"/>
            <a:ext cx="10460355" cy="5657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load instruction</a:t>
            </a:r>
            <a:endParaRPr lang="x-none" alt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" y="764540"/>
            <a:ext cx="11490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17762" name="Picture 10" descr="f04-38-P374493-W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958850"/>
            <a:ext cx="10192385" cy="53727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Pipelining - single cycle - load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501265" y="5190490"/>
            <a:ext cx="1375410" cy="1222375"/>
          </a:xfrm>
          <a:prstGeom prst="borderCallout1">
            <a:avLst>
              <a:gd name="adj1" fmla="val -4207"/>
              <a:gd name="adj2" fmla="val 51260"/>
              <a:gd name="adj3" fmla="val -59688"/>
              <a:gd name="adj4" fmla="val 1419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Write</a:t>
            </a:r>
            <a:endParaRPr lang="x-none" altLang="en-IN"/>
          </a:p>
          <a:p>
            <a:pPr algn="ctr"/>
            <a:r>
              <a:rPr lang="x-none" altLang="en-IN"/>
              <a:t>Register</a:t>
            </a:r>
            <a:endParaRPr lang="x-none" altLang="en-IN"/>
          </a:p>
          <a:p>
            <a:pPr algn="ctr"/>
            <a:r>
              <a:rPr lang="x-none" altLang="en-IN"/>
              <a:t>Index from?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Kingsoft Office WPP</Application>
  <PresentationFormat>Widescreen</PresentationFormat>
  <Paragraphs>95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652</cp:revision>
  <dcterms:created xsi:type="dcterms:W3CDTF">2017-02-20T04:09:38Z</dcterms:created>
  <dcterms:modified xsi:type="dcterms:W3CDTF">2017-02-20T04:09:38Z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