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3"/>
    <p:sldId id="300" r:id="rId4"/>
    <p:sldId id="317" r:id="rId6"/>
    <p:sldId id="318" r:id="rId7"/>
    <p:sldId id="319" r:id="rId8"/>
    <p:sldId id="321" r:id="rId9"/>
    <p:sldId id="323" r:id="rId10"/>
    <p:sldId id="322" r:id="rId11"/>
    <p:sldId id="325" r:id="rId12"/>
    <p:sldId id="326" r:id="rId13"/>
    <p:sldId id="327" r:id="rId14"/>
    <p:sldId id="329" r:id="rId15"/>
    <p:sldId id="330" r:id="rId16"/>
    <p:sldId id="331" r:id="rId17"/>
    <p:sldId id="332" r:id="rId18"/>
    <p:sldId id="33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8.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23.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26.jpeg"/><Relationship Id="rId1" Type="http://schemas.openxmlformats.org/officeDocument/2006/relationships/image" Target="../media/image25.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28.jpeg"/><Relationship Id="rId1" Type="http://schemas.openxmlformats.org/officeDocument/2006/relationships/image" Target="../media/image27.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29.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11.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2" name="TextBox 1"/>
          <p:cNvSpPr txBox="1"/>
          <p:nvPr/>
        </p:nvSpPr>
        <p:spPr>
          <a:xfrm>
            <a:off x="1129665" y="1330325"/>
            <a:ext cx="9933305" cy="4504690"/>
          </a:xfrm>
          <a:prstGeom prst="rect">
            <a:avLst/>
          </a:prstGeom>
          <a:noFill/>
        </p:spPr>
        <p:txBody>
          <a:bodyPr wrap="square" rtlCol="0">
            <a:spAutoFit/>
          </a:bodyPr>
          <a:p>
            <a:pPr algn="ctr"/>
            <a:r>
              <a:rPr lang="x-none" altLang="en-IN" sz="2400">
                <a:solidFill>
                  <a:schemeClr val="accent1"/>
                </a:solidFill>
                <a:effectLst>
                  <a:outerShdw blurRad="38100" dist="25400" dir="5400000" algn="ctr" rotWithShape="0">
                    <a:srgbClr val="6E747A">
                      <a:alpha val="43000"/>
                    </a:srgbClr>
                  </a:outerShdw>
                </a:effectLst>
              </a:rPr>
              <a:t>Department of Avionics,</a:t>
            </a: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Indian Institute of Space Science and Technology</a:t>
            </a:r>
            <a:endParaRPr lang="x-none" altLang="en-IN" sz="2400">
              <a:solidFill>
                <a:schemeClr val="accent1"/>
              </a:solidFill>
              <a:effectLst>
                <a:outerShdw blurRad="38100" dist="25400" dir="5400000" algn="ctr" rotWithShape="0">
                  <a:srgbClr val="6E747A">
                    <a:alpha val="43000"/>
                  </a:srgbClr>
                </a:outerShdw>
              </a:effectLst>
            </a:endParaRPr>
          </a:p>
          <a:p>
            <a:pPr algn="ct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3200">
                <a:solidFill>
                  <a:schemeClr val="accent1"/>
                </a:solidFill>
                <a:effectLst>
                  <a:outerShdw blurRad="38100" dist="25400" dir="5400000" algn="ctr" rotWithShape="0">
                    <a:srgbClr val="6E747A">
                      <a:alpha val="43000"/>
                    </a:srgbClr>
                  </a:outerShdw>
                </a:effectLst>
              </a:rPr>
              <a:t>AV224 - Computer Organization &amp; Operating Systems</a:t>
            </a:r>
            <a:endParaRPr lang="x-none" altLang="en-IN" sz="3200">
              <a:solidFill>
                <a:schemeClr val="accent1"/>
              </a:solidFill>
              <a:effectLst>
                <a:outerShdw blurRad="38100" dist="25400" dir="5400000" algn="ctr" rotWithShape="0">
                  <a:srgbClr val="6E747A">
                    <a:alpha val="43000"/>
                  </a:srgbClr>
                </a:outerShdw>
              </a:effectLst>
            </a:endParaRPr>
          </a:p>
          <a:p>
            <a:pPr algn="ctr"/>
            <a:endParaRPr lang="x-none" altLang="en-IN" sz="3200">
              <a:solidFill>
                <a:schemeClr val="accent1"/>
              </a:solidFill>
              <a:effectLst>
                <a:outerShdw blurRad="38100" dist="25400" dir="5400000" algn="ctr" rotWithShape="0">
                  <a:srgbClr val="6E747A">
                    <a:alpha val="43000"/>
                  </a:srgbClr>
                </a:outerShdw>
              </a:effectLst>
            </a:endParaRPr>
          </a:p>
          <a:p>
            <a:pPr algn="ctr"/>
            <a:endParaRPr lang="x-none" altLang="en-IN" sz="32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Instructor: Vineeth B. S. (vineethbs@iist.ac.in)</a:t>
            </a:r>
            <a:endParaRPr lang="x-none" altLang="en-IN" sz="2400">
              <a:solidFill>
                <a:schemeClr val="accent1"/>
              </a:solidFill>
              <a:effectLst>
                <a:outerShdw blurRad="38100" dist="25400" dir="5400000" algn="ctr" rotWithShape="0">
                  <a:srgbClr val="6E747A">
                    <a:alpha val="43000"/>
                  </a:srgbClr>
                </a:outerShdw>
              </a:effectLst>
            </a:endParaRPr>
          </a:p>
          <a:p>
            <a:pPr algn="ctr"/>
            <a:endParaRPr lang="x-none" altLang="en-IN" sz="2400">
              <a:solidFill>
                <a:schemeClr val="accent1"/>
              </a:solidFill>
              <a:effectLst>
                <a:outerShdw blurRad="38100" dist="25400" dir="5400000" algn="ctr" rotWithShape="0">
                  <a:srgbClr val="6E747A">
                    <a:alpha val="43000"/>
                  </a:srgbClr>
                </a:outerShdw>
              </a:effectLst>
            </a:endParaRPr>
          </a:p>
          <a:p>
            <a:pPr algn="ct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Lecture 19</a:t>
            </a: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22/02/2017</a:t>
            </a:r>
            <a:endParaRPr lang="x-none" altLang="en-IN" sz="2400">
              <a:solidFill>
                <a:schemeClr val="accent1"/>
              </a:solidFill>
              <a:effectLst>
                <a:outerShdw blurRad="38100" dist="25400" dir="5400000" algn="ctr" rotWithShape="0">
                  <a:srgbClr val="6E747A">
                    <a:alpha val="43000"/>
                  </a:srgbClr>
                </a:outerShdw>
              </a:effectLst>
            </a:endParaRPr>
          </a:p>
        </p:txBody>
      </p:sp>
      <p:sp>
        <p:nvSpPr>
          <p:cNvPr id="3075" name="Footer Placeholder 7"/>
          <p:cNvSpPr txBox="1">
            <a:spLocks noGrp="1"/>
          </p:cNvSpPr>
          <p:nvPr/>
        </p:nvSpPr>
        <p:spPr>
          <a:xfrm>
            <a:off x="1492885" y="6081395"/>
            <a:ext cx="9144000" cy="365125"/>
          </a:xfrm>
          <a:prstGeom prst="rect">
            <a:avLst/>
          </a:prstGeom>
          <a:noFill/>
          <a:ln w="9525">
            <a:noFill/>
            <a:miter/>
          </a:ln>
        </p:spPr>
        <p:txBody>
          <a:bodyPr anchor="ctr"/>
          <a:p>
            <a:pPr lvl="0" algn="ctr" eaLnBrk="1" hangingPunct="1"/>
            <a:r>
              <a:rPr lang="x-none" sz="1600" b="1" dirty="0">
                <a:solidFill>
                  <a:srgbClr val="FF0000"/>
                </a:solidFill>
                <a:latin typeface="Arial" charset="0"/>
                <a:ea typeface="Arial" charset="0"/>
              </a:rPr>
              <a:t>Figures in these lecture slides are taken from Hennessy and Patterson's</a:t>
            </a:r>
            <a:endParaRPr lang="x-none" sz="1600" b="1" dirty="0">
              <a:solidFill>
                <a:srgbClr val="FF0000"/>
              </a:solidFill>
              <a:latin typeface="Arial" charset="0"/>
              <a:ea typeface="Arial" charset="0"/>
            </a:endParaRPr>
          </a:p>
          <a:p>
            <a:pPr lvl="0" algn="ctr" eaLnBrk="1" hangingPunct="1"/>
            <a:r>
              <a:rPr lang="x-none" sz="1600" b="1" dirty="0">
                <a:solidFill>
                  <a:srgbClr val="FF0000"/>
                </a:solidFill>
                <a:latin typeface="Arial" charset="0"/>
                <a:ea typeface="Arial" charset="0"/>
              </a:rPr>
              <a:t>Computer Organization and Design</a:t>
            </a:r>
            <a:endParaRPr lang="x-none" sz="1600" b="1" dirty="0">
              <a:solidFill>
                <a:srgbClr val="FF0000"/>
              </a:solidFill>
              <a:latin typeface="Arial" charset="0"/>
              <a:ea typeface="Arial" charset="0"/>
            </a:endParaRPr>
          </a:p>
          <a:p>
            <a:pPr lvl="0" algn="ctr" eaLnBrk="1" hangingPunct="1"/>
            <a:r>
              <a:rPr lang="x-none" sz="1600" b="1" dirty="0">
                <a:solidFill>
                  <a:srgbClr val="FF0000"/>
                </a:solidFill>
                <a:latin typeface="Arial" charset="0"/>
                <a:ea typeface="Arial" charset="0"/>
              </a:rPr>
              <a:t>(</a:t>
            </a:r>
            <a:r>
              <a:rPr sz="1600" b="1" dirty="0">
                <a:solidFill>
                  <a:srgbClr val="FF0000"/>
                </a:solidFill>
                <a:latin typeface="Arial" charset="0"/>
                <a:ea typeface="Arial" charset="0"/>
              </a:rPr>
              <a:t>Copyright © 2014 Elsevier Inc. All rights reserved</a:t>
            </a:r>
            <a:r>
              <a:rPr lang="x-none" sz="1600" b="1" dirty="0">
                <a:solidFill>
                  <a:srgbClr val="FF0000"/>
                </a:solidFill>
                <a:latin typeface="Arial" charset="0"/>
                <a:ea typeface="Arial" charset="0"/>
              </a:rPr>
              <a:t>)</a:t>
            </a:r>
            <a:endParaRPr lang="x-none" sz="1600" b="1" dirty="0">
              <a:solidFill>
                <a:srgbClr val="FF0000"/>
              </a:solidFill>
              <a:latin typeface="Arial" charset="0"/>
              <a:ea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Is this logic enough?</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11" name="TextBox 10"/>
          <p:cNvSpPr txBox="1"/>
          <p:nvPr/>
        </p:nvSpPr>
        <p:spPr>
          <a:xfrm>
            <a:off x="326390" y="879475"/>
            <a:ext cx="6934835" cy="1206500"/>
          </a:xfrm>
          <a:prstGeom prst="rect">
            <a:avLst/>
          </a:prstGeom>
          <a:noFill/>
        </p:spPr>
        <p:txBody>
          <a:bodyPr wrap="square" rtlCol="0">
            <a:spAutoFit/>
          </a:bodyPr>
          <a:p>
            <a:r>
              <a:rPr lang="x-none" altLang="en-IN"/>
              <a:t>Consider the sequence of instructions</a:t>
            </a:r>
            <a:endParaRPr lang="x-none" altLang="en-IN"/>
          </a:p>
          <a:p>
            <a:r>
              <a:rPr lang="x-none" altLang="en-IN"/>
              <a:t>	add </a:t>
            </a:r>
            <a:r>
              <a:rPr lang="x-none" altLang="en-IN">
                <a:solidFill>
                  <a:srgbClr val="FF0000"/>
                </a:solidFill>
              </a:rPr>
              <a:t>r1</a:t>
            </a:r>
            <a:r>
              <a:rPr lang="x-none" altLang="en-IN"/>
              <a:t>, r1, r2</a:t>
            </a:r>
            <a:endParaRPr lang="x-none" altLang="en-IN"/>
          </a:p>
          <a:p>
            <a:r>
              <a:rPr lang="x-none" altLang="en-IN"/>
              <a:t>	add </a:t>
            </a:r>
            <a:r>
              <a:rPr lang="x-none" altLang="en-IN">
                <a:solidFill>
                  <a:srgbClr val="92D050"/>
                </a:solidFill>
              </a:rPr>
              <a:t>r1</a:t>
            </a:r>
            <a:r>
              <a:rPr lang="x-none" altLang="en-IN"/>
              <a:t>, </a:t>
            </a:r>
            <a:r>
              <a:rPr lang="x-none" altLang="en-IN">
                <a:solidFill>
                  <a:srgbClr val="FF0000"/>
                </a:solidFill>
              </a:rPr>
              <a:t>r1</a:t>
            </a:r>
            <a:r>
              <a:rPr lang="x-none" altLang="en-IN"/>
              <a:t>, r3</a:t>
            </a:r>
            <a:endParaRPr lang="x-none" altLang="en-IN"/>
          </a:p>
          <a:p>
            <a:r>
              <a:rPr lang="x-none" altLang="en-IN"/>
              <a:t>	add r1, </a:t>
            </a:r>
            <a:r>
              <a:rPr lang="x-none" altLang="en-IN">
                <a:solidFill>
                  <a:srgbClr val="92D050"/>
                </a:solidFill>
              </a:rPr>
              <a:t>r1</a:t>
            </a:r>
            <a:r>
              <a:rPr lang="x-none" altLang="en-IN"/>
              <a:t>, r4</a:t>
            </a:r>
            <a:endParaRPr lang="x-none" altLang="en-IN"/>
          </a:p>
        </p:txBody>
      </p:sp>
      <p:sp>
        <p:nvSpPr>
          <p:cNvPr id="13" name="Line Callout 1 12"/>
          <p:cNvSpPr/>
          <p:nvPr/>
        </p:nvSpPr>
        <p:spPr>
          <a:xfrm>
            <a:off x="4237990" y="1304290"/>
            <a:ext cx="2611120" cy="1350645"/>
          </a:xfrm>
          <a:prstGeom prst="borderCallout1">
            <a:avLst>
              <a:gd name="adj1" fmla="val 18750"/>
              <a:gd name="adj2" fmla="val -8333"/>
              <a:gd name="adj3" fmla="val 40291"/>
              <a:gd name="adj4" fmla="val -57757"/>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IN"/>
              <a:t>Value of r1 from prev. instruction, but what does our logic do?</a:t>
            </a:r>
            <a:endParaRPr lang="x-none" altLang="en-IN"/>
          </a:p>
        </p:txBody>
      </p:sp>
      <p:sp>
        <p:nvSpPr>
          <p:cNvPr id="14" name="TextBox 13"/>
          <p:cNvSpPr txBox="1"/>
          <p:nvPr/>
        </p:nvSpPr>
        <p:spPr>
          <a:xfrm>
            <a:off x="828040" y="2757805"/>
            <a:ext cx="10768330" cy="4008755"/>
          </a:xfrm>
          <a:prstGeom prst="rect">
            <a:avLst/>
          </a:prstGeom>
          <a:noFill/>
        </p:spPr>
        <p:txBody>
          <a:bodyPr wrap="square" rtlCol="0">
            <a:spAutoFit/>
          </a:bodyPr>
          <a:p>
            <a:pPr marL="285750" indent="-285750">
              <a:buFont typeface="Arial" charset="0"/>
              <a:buChar char="•"/>
            </a:pPr>
            <a:r>
              <a:rPr lang="x-none" altLang="en-IN" sz="1600"/>
              <a:t>From EX/MEM</a:t>
            </a:r>
            <a:endParaRPr lang="x-none" altLang="en-IN" sz="1600"/>
          </a:p>
          <a:p>
            <a:pPr lvl="2" indent="-285750">
              <a:buFont typeface="Arial" charset="0"/>
              <a:buChar char="•"/>
            </a:pPr>
            <a:r>
              <a:rPr sz="1600" dirty="0">
                <a:sym typeface="+mn-ea"/>
              </a:rPr>
              <a:t>if (EX/MEM.RegWrite)</a:t>
            </a:r>
            <a:br>
              <a:rPr sz="1600" dirty="0">
                <a:sym typeface="+mn-ea"/>
              </a:rPr>
            </a:br>
            <a:r>
              <a:rPr sz="1600" dirty="0">
                <a:sym typeface="+mn-ea"/>
              </a:rPr>
              <a:t>    and (EX/MEM.RegisterRd = ID/EX.RegisterRs))</a:t>
            </a:r>
            <a:br>
              <a:rPr sz="1600" dirty="0">
                <a:sym typeface="+mn-ea"/>
              </a:rPr>
            </a:br>
            <a:r>
              <a:rPr sz="1600" dirty="0">
                <a:sym typeface="+mn-ea"/>
              </a:rPr>
              <a:t>  </a:t>
            </a:r>
            <a:r>
              <a:rPr sz="1600" dirty="0">
                <a:solidFill>
                  <a:schemeClr val="hlink"/>
                </a:solidFill>
                <a:sym typeface="+mn-ea"/>
              </a:rPr>
              <a:t>ForwardA = 10</a:t>
            </a:r>
            <a:endParaRPr sz="1600" dirty="0">
              <a:solidFill>
                <a:schemeClr val="hlink"/>
              </a:solidFill>
              <a:sym typeface="+mn-ea"/>
            </a:endParaRPr>
          </a:p>
          <a:p>
            <a:pPr lvl="2" indent="-285750">
              <a:buFont typeface="Arial" charset="0"/>
              <a:buChar char="•"/>
            </a:pPr>
            <a:r>
              <a:rPr sz="1600" dirty="0">
                <a:sym typeface="+mn-ea"/>
              </a:rPr>
              <a:t>if (EX/MEM.RegWrite)</a:t>
            </a:r>
            <a:br>
              <a:rPr sz="1600" dirty="0">
                <a:sym typeface="+mn-ea"/>
              </a:rPr>
            </a:br>
            <a:r>
              <a:rPr sz="1600" dirty="0">
                <a:sym typeface="+mn-ea"/>
              </a:rPr>
              <a:t>    and (EX/MEM.RegisterRd = ID/EX.RegisterR</a:t>
            </a:r>
            <a:r>
              <a:rPr lang="x-none" sz="1600" dirty="0">
                <a:sym typeface="+mn-ea"/>
              </a:rPr>
              <a:t>t</a:t>
            </a:r>
            <a:r>
              <a:rPr sz="1600" dirty="0">
                <a:sym typeface="+mn-ea"/>
              </a:rPr>
              <a:t>))</a:t>
            </a:r>
            <a:br>
              <a:rPr sz="1600" dirty="0">
                <a:sym typeface="+mn-ea"/>
              </a:rPr>
            </a:br>
            <a:r>
              <a:rPr sz="1600" dirty="0">
                <a:sym typeface="+mn-ea"/>
              </a:rPr>
              <a:t>  </a:t>
            </a:r>
            <a:r>
              <a:rPr sz="1600" dirty="0">
                <a:solidFill>
                  <a:schemeClr val="hlink"/>
                </a:solidFill>
                <a:sym typeface="+mn-ea"/>
              </a:rPr>
              <a:t>Forward</a:t>
            </a:r>
            <a:r>
              <a:rPr lang="x-none" sz="1600" dirty="0">
                <a:solidFill>
                  <a:schemeClr val="hlink"/>
                </a:solidFill>
                <a:sym typeface="+mn-ea"/>
              </a:rPr>
              <a:t>B</a:t>
            </a:r>
            <a:r>
              <a:rPr sz="1600" dirty="0">
                <a:solidFill>
                  <a:schemeClr val="hlink"/>
                </a:solidFill>
                <a:sym typeface="+mn-ea"/>
              </a:rPr>
              <a:t> = 10</a:t>
            </a:r>
            <a:endParaRPr lang="x-none" sz="1600" dirty="0">
              <a:solidFill>
                <a:schemeClr val="hlink"/>
              </a:solidFill>
              <a:sym typeface="+mn-ea"/>
            </a:endParaRPr>
          </a:p>
          <a:p>
            <a:pPr marL="285750" lvl="0" indent="-285750">
              <a:buFont typeface="Arial" charset="0"/>
              <a:buChar char="•"/>
            </a:pPr>
            <a:r>
              <a:rPr lang="x-none" altLang="en-IN" sz="1600">
                <a:sym typeface="+mn-ea"/>
              </a:rPr>
              <a:t>From MEM/WB</a:t>
            </a:r>
            <a:endParaRPr lang="x-none" altLang="en-IN" sz="1600">
              <a:sym typeface="+mn-ea"/>
            </a:endParaRPr>
          </a:p>
          <a:p>
            <a:pPr marL="742950" lvl="1" indent="-285750">
              <a:buFont typeface="Arial" charset="0"/>
              <a:buChar char="•"/>
            </a:pPr>
            <a:r>
              <a:rPr sz="1600" dirty="0">
                <a:sym typeface="+mn-ea"/>
              </a:rPr>
              <a:t>if (MEM/WB.RegWrite) </a:t>
            </a:r>
            <a:r>
              <a:rPr lang="x-none" sz="1600" dirty="0">
                <a:sym typeface="+mn-ea"/>
              </a:rPr>
              <a:t>and not </a:t>
            </a:r>
            <a:r>
              <a:rPr lang="x-none" sz="1600" dirty="0">
                <a:solidFill>
                  <a:srgbClr val="92D050"/>
                </a:solidFill>
                <a:sym typeface="+mn-ea"/>
              </a:rPr>
              <a:t>(</a:t>
            </a:r>
            <a:r>
              <a:rPr sz="1600" dirty="0">
                <a:solidFill>
                  <a:srgbClr val="92D050"/>
                </a:solidFill>
                <a:sym typeface="+mn-ea"/>
              </a:rPr>
              <a:t>EX/MEM.RegWrite) and (EX/MEM.RegisterRd = ID/EX.RegisterRs))</a:t>
            </a:r>
            <a:br>
              <a:rPr sz="1600" dirty="0">
                <a:sym typeface="+mn-ea"/>
              </a:rPr>
            </a:br>
            <a:r>
              <a:rPr sz="1600" dirty="0">
                <a:sym typeface="+mn-ea"/>
              </a:rPr>
              <a:t>    and (MEM/WB.RegisterRd = ID/EX.RegisterRs))</a:t>
            </a:r>
            <a:br>
              <a:rPr sz="1600" dirty="0">
                <a:sym typeface="+mn-ea"/>
              </a:rPr>
            </a:br>
            <a:r>
              <a:rPr sz="1600" dirty="0">
                <a:sym typeface="+mn-ea"/>
              </a:rPr>
              <a:t>  </a:t>
            </a:r>
            <a:r>
              <a:rPr sz="1600" dirty="0">
                <a:solidFill>
                  <a:schemeClr val="hlink"/>
                </a:solidFill>
                <a:sym typeface="+mn-ea"/>
              </a:rPr>
              <a:t>ForwardA = 01</a:t>
            </a:r>
            <a:endParaRPr sz="1600" dirty="0">
              <a:solidFill>
                <a:schemeClr val="hlink"/>
              </a:solidFill>
              <a:sym typeface="+mn-ea"/>
            </a:endParaRPr>
          </a:p>
          <a:p>
            <a:pPr marL="742950" lvl="1" indent="-285750">
              <a:buFont typeface="Arial" charset="0"/>
              <a:buChar char="•"/>
            </a:pPr>
            <a:r>
              <a:rPr sz="1600" dirty="0">
                <a:sym typeface="+mn-ea"/>
              </a:rPr>
              <a:t>if (MEM/WB.RegWrite) </a:t>
            </a:r>
            <a:r>
              <a:rPr lang="x-none" sz="1600" dirty="0">
                <a:sym typeface="+mn-ea"/>
              </a:rPr>
              <a:t>and not </a:t>
            </a:r>
            <a:r>
              <a:rPr lang="x-none" sz="1600" dirty="0">
                <a:solidFill>
                  <a:srgbClr val="92D050"/>
                </a:solidFill>
                <a:sym typeface="+mn-ea"/>
              </a:rPr>
              <a:t>(</a:t>
            </a:r>
            <a:r>
              <a:rPr sz="1600" dirty="0">
                <a:solidFill>
                  <a:srgbClr val="92D050"/>
                </a:solidFill>
                <a:sym typeface="+mn-ea"/>
              </a:rPr>
              <a:t>EX/MEM.RegWrite) and (EX/MEM.RegisterRd = ID/EX.RegisterR</a:t>
            </a:r>
            <a:r>
              <a:rPr lang="x-none" sz="1600" dirty="0">
                <a:solidFill>
                  <a:srgbClr val="92D050"/>
                </a:solidFill>
                <a:sym typeface="+mn-ea"/>
              </a:rPr>
              <a:t>t</a:t>
            </a:r>
            <a:r>
              <a:rPr sz="1600" dirty="0">
                <a:solidFill>
                  <a:srgbClr val="92D050"/>
                </a:solidFill>
                <a:sym typeface="+mn-ea"/>
              </a:rPr>
              <a:t>))</a:t>
            </a:r>
            <a:br>
              <a:rPr sz="1600" dirty="0">
                <a:sym typeface="+mn-ea"/>
              </a:rPr>
            </a:br>
            <a:r>
              <a:rPr sz="1600" dirty="0">
                <a:sym typeface="+mn-ea"/>
              </a:rPr>
              <a:t>    and (MEM/WB.RegisterRd = ID/EX.RegisterR</a:t>
            </a:r>
            <a:r>
              <a:rPr lang="x-none" sz="1600" dirty="0">
                <a:sym typeface="+mn-ea"/>
              </a:rPr>
              <a:t>t</a:t>
            </a:r>
            <a:r>
              <a:rPr sz="1600" dirty="0">
                <a:sym typeface="+mn-ea"/>
              </a:rPr>
              <a:t>))</a:t>
            </a:r>
            <a:br>
              <a:rPr sz="1600" dirty="0">
                <a:sym typeface="+mn-ea"/>
              </a:rPr>
            </a:br>
            <a:r>
              <a:rPr sz="1600" dirty="0">
                <a:solidFill>
                  <a:schemeClr val="hlink"/>
                </a:solidFill>
                <a:sym typeface="+mn-ea"/>
              </a:rPr>
              <a:t>Forward</a:t>
            </a:r>
            <a:r>
              <a:rPr lang="x-none" sz="1600" dirty="0">
                <a:solidFill>
                  <a:schemeClr val="hlink"/>
                </a:solidFill>
                <a:sym typeface="+mn-ea"/>
              </a:rPr>
              <a:t>B</a:t>
            </a:r>
            <a:r>
              <a:rPr sz="1600" dirty="0">
                <a:solidFill>
                  <a:schemeClr val="hlink"/>
                </a:solidFill>
                <a:sym typeface="+mn-ea"/>
              </a:rPr>
              <a:t> = 01</a:t>
            </a:r>
            <a:endParaRPr lang="x-none" altLang="en-IN" sz="1600"/>
          </a:p>
          <a:p>
            <a:pPr marL="742950" lvl="1" indent="-285750">
              <a:buFont typeface="Arial" charset="0"/>
              <a:buChar char="•"/>
            </a:pPr>
            <a:endParaRPr lang="x-none" altLang="en-IN" sz="1600"/>
          </a:p>
          <a:p>
            <a:pPr marL="742950" lvl="1" indent="-285750">
              <a:buFont typeface="Arial" charset="0"/>
              <a:buChar char="•"/>
            </a:pPr>
            <a:endParaRPr lang="x-none" altLang="en-IN"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More complete data path to handle hazards via forwarding.</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pic>
        <p:nvPicPr>
          <p:cNvPr id="156675" name="Picture 6" descr="f04-56-P374493"/>
          <p:cNvPicPr>
            <a:picLocks noChangeAspect="1"/>
          </p:cNvPicPr>
          <p:nvPr/>
        </p:nvPicPr>
        <p:blipFill>
          <a:blip r:embed="rId2"/>
          <a:stretch>
            <a:fillRect/>
          </a:stretch>
        </p:blipFill>
        <p:spPr>
          <a:xfrm>
            <a:off x="475615" y="711200"/>
            <a:ext cx="10243820" cy="5698490"/>
          </a:xfrm>
          <a:prstGeom prst="rect">
            <a:avLst/>
          </a:prstGeom>
          <a:noFill/>
          <a:ln w="9525">
            <a:noFill/>
            <a:miter/>
          </a:ln>
        </p:spPr>
      </p:pic>
      <p:sp>
        <p:nvSpPr>
          <p:cNvPr id="7" name="Up Arrow 6"/>
          <p:cNvSpPr/>
          <p:nvPr/>
        </p:nvSpPr>
        <p:spPr>
          <a:xfrm>
            <a:off x="7030085" y="5936615"/>
            <a:ext cx="334645" cy="553085"/>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altLang="en-US"/>
          </a:p>
        </p:txBody>
      </p:sp>
      <p:sp>
        <p:nvSpPr>
          <p:cNvPr id="8" name="Up Arrow 7"/>
          <p:cNvSpPr/>
          <p:nvPr/>
        </p:nvSpPr>
        <p:spPr>
          <a:xfrm>
            <a:off x="6024880" y="5626100"/>
            <a:ext cx="334645" cy="553085"/>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altLang="en-US"/>
          </a:p>
        </p:txBody>
      </p:sp>
      <p:sp>
        <p:nvSpPr>
          <p:cNvPr id="9" name="Up Arrow 8"/>
          <p:cNvSpPr/>
          <p:nvPr/>
        </p:nvSpPr>
        <p:spPr>
          <a:xfrm>
            <a:off x="6023610" y="3977640"/>
            <a:ext cx="334645" cy="553085"/>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altLang="en-US"/>
          </a:p>
        </p:txBody>
      </p:sp>
      <p:sp>
        <p:nvSpPr>
          <p:cNvPr id="10" name="Up Arrow 9"/>
          <p:cNvSpPr/>
          <p:nvPr/>
        </p:nvSpPr>
        <p:spPr>
          <a:xfrm rot="10800000">
            <a:off x="5996305" y="1287145"/>
            <a:ext cx="334645" cy="553085"/>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8"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Is this enough?</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11" name="TextBox 10"/>
          <p:cNvSpPr txBox="1"/>
          <p:nvPr/>
        </p:nvSpPr>
        <p:spPr>
          <a:xfrm>
            <a:off x="236220" y="712470"/>
            <a:ext cx="11527155" cy="932180"/>
          </a:xfrm>
          <a:prstGeom prst="rect">
            <a:avLst/>
          </a:prstGeom>
          <a:noFill/>
        </p:spPr>
        <p:txBody>
          <a:bodyPr wrap="square" rtlCol="0">
            <a:spAutoFit/>
          </a:bodyPr>
          <a:p>
            <a:pPr marL="285750" indent="-285750">
              <a:buFont typeface="Arial" charset="0"/>
              <a:buChar char="•"/>
            </a:pPr>
            <a:r>
              <a:rPr lang="x-none" altLang="en-IN"/>
              <a:t>Well, we have forgotten about the hazard with the load instruction</a:t>
            </a:r>
            <a:endParaRPr lang="x-none" altLang="en-IN"/>
          </a:p>
          <a:p>
            <a:pPr marL="742950" lvl="1" indent="-285750">
              <a:buFont typeface="Arial" charset="0"/>
              <a:buChar char="•"/>
            </a:pPr>
            <a:r>
              <a:rPr lang="x-none" altLang="en-IN"/>
              <a:t>Recall that we needed a pipeline stall even with forwarding, since the required data is available only after the MEM stage of the pipeline</a:t>
            </a:r>
            <a:endParaRPr lang="x-none" altLang="en-IN"/>
          </a:p>
        </p:txBody>
      </p:sp>
      <p:pic>
        <p:nvPicPr>
          <p:cNvPr id="158722" name="Picture 8" descr="f04-58-P374493"/>
          <p:cNvPicPr>
            <a:picLocks noChangeAspect="1"/>
          </p:cNvPicPr>
          <p:nvPr/>
        </p:nvPicPr>
        <p:blipFill>
          <a:blip r:embed="rId2"/>
          <a:srcRect l="18073" t="2407"/>
          <a:stretch>
            <a:fillRect/>
          </a:stretch>
        </p:blipFill>
        <p:spPr>
          <a:xfrm>
            <a:off x="3475355" y="1641475"/>
            <a:ext cx="5598795" cy="4685030"/>
          </a:xfrm>
          <a:prstGeom prst="rect">
            <a:avLst/>
          </a:prstGeom>
          <a:noFill/>
          <a:ln w="9525">
            <a:noFill/>
            <a:miter/>
          </a:ln>
        </p:spPr>
      </p:pic>
      <p:sp>
        <p:nvSpPr>
          <p:cNvPr id="7" name="Right Arrow 6"/>
          <p:cNvSpPr/>
          <p:nvPr/>
        </p:nvSpPr>
        <p:spPr>
          <a:xfrm>
            <a:off x="726440" y="2912110"/>
            <a:ext cx="2431415" cy="450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IN"/>
              <a:t>load r1, [r2 +100]</a:t>
            </a:r>
            <a:endParaRPr lang="x-none" altLang="en-IN"/>
          </a:p>
        </p:txBody>
      </p:sp>
      <p:sp>
        <p:nvSpPr>
          <p:cNvPr id="8" name="Right Arrow 7"/>
          <p:cNvSpPr/>
          <p:nvPr/>
        </p:nvSpPr>
        <p:spPr>
          <a:xfrm>
            <a:off x="1574165" y="3540760"/>
            <a:ext cx="2431415" cy="450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IN"/>
              <a:t>add r3, r1, r4</a:t>
            </a:r>
            <a:endParaRPr lang="x-none" alt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Handling the load hazard</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9" name="TextBox 8"/>
          <p:cNvSpPr txBox="1"/>
          <p:nvPr/>
        </p:nvSpPr>
        <p:spPr>
          <a:xfrm>
            <a:off x="313690" y="737870"/>
            <a:ext cx="11567160" cy="4467860"/>
          </a:xfrm>
          <a:prstGeom prst="rect">
            <a:avLst/>
          </a:prstGeom>
          <a:noFill/>
        </p:spPr>
        <p:txBody>
          <a:bodyPr wrap="square" rtlCol="0">
            <a:spAutoFit/>
          </a:bodyPr>
          <a:p>
            <a:pPr marL="285750" indent="-285750">
              <a:buFont typeface="Arial" charset="0"/>
              <a:buChar char="•"/>
            </a:pPr>
            <a:r>
              <a:rPr lang="x-none" altLang="en-IN"/>
              <a:t>Have to stall the processor</a:t>
            </a:r>
            <a:endParaRPr lang="x-none" altLang="en-IN"/>
          </a:p>
          <a:p>
            <a:pPr marL="285750" indent="-285750">
              <a:buFont typeface="Arial" charset="0"/>
              <a:buChar char="•"/>
            </a:pPr>
            <a:r>
              <a:rPr lang="x-none" altLang="en-IN"/>
              <a:t>We need a hazard detection unit in addition to a forwarding unit in order to do this</a:t>
            </a:r>
            <a:endParaRPr lang="x-none" altLang="en-IN"/>
          </a:p>
          <a:p>
            <a:pPr marL="742950" lvl="1" indent="-285750">
              <a:buFont typeface="Arial" charset="0"/>
              <a:buChar char="•"/>
            </a:pPr>
            <a:r>
              <a:rPr lang="x-none" altLang="en-IN"/>
              <a:t>During instruction decode we have the following in the ID/EX register</a:t>
            </a:r>
            <a:endParaRPr lang="x-none" altLang="en-IN"/>
          </a:p>
          <a:p>
            <a:pPr marL="1200150" lvl="2" indent="-285750">
              <a:buFont typeface="Arial" charset="0"/>
              <a:buChar char="•"/>
            </a:pPr>
            <a:r>
              <a:rPr lang="x-none" altLang="en-IN"/>
              <a:t>ID/EX.MemRead, ID/EX.RegisterRt</a:t>
            </a:r>
            <a:endParaRPr lang="x-none" altLang="en-IN"/>
          </a:p>
          <a:p>
            <a:pPr marL="742950" lvl="1" indent="-285750">
              <a:buFont typeface="Arial" charset="0"/>
              <a:buChar char="•"/>
            </a:pPr>
            <a:r>
              <a:rPr lang="x-none" altLang="en-IN"/>
              <a:t>And for the succeeding instruction in the IF/ID register</a:t>
            </a:r>
            <a:endParaRPr lang="x-none" altLang="en-IN"/>
          </a:p>
          <a:p>
            <a:pPr marL="1200150" lvl="2" indent="-285750">
              <a:buFont typeface="Arial" charset="0"/>
              <a:buChar char="•"/>
            </a:pPr>
            <a:r>
              <a:rPr lang="x-none" altLang="en-IN"/>
              <a:t>IF/ID.RegisterRs, </a:t>
            </a:r>
            <a:r>
              <a:rPr lang="x-none" altLang="en-IN">
                <a:sym typeface="+mn-ea"/>
              </a:rPr>
              <a:t>IF/ID.RegisterRt</a:t>
            </a:r>
            <a:endParaRPr lang="x-none" altLang="en-IN">
              <a:sym typeface="+mn-ea"/>
            </a:endParaRPr>
          </a:p>
          <a:p>
            <a:pPr marL="285750" lvl="0" indent="-285750">
              <a:buFont typeface="Arial" charset="0"/>
              <a:buChar char="•"/>
            </a:pPr>
            <a:r>
              <a:rPr lang="x-none" altLang="en-IN"/>
              <a:t>The hazard detection unit does the following</a:t>
            </a:r>
            <a:endParaRPr lang="x-none" altLang="en-IN"/>
          </a:p>
          <a:p>
            <a:pPr marL="742950" lvl="1" indent="-285750">
              <a:buFont typeface="Arial" charset="0"/>
              <a:buChar char="•"/>
            </a:pPr>
            <a:r>
              <a:rPr lang="x-none" altLang="en-US" dirty="0">
                <a:sym typeface="+mn-ea"/>
              </a:rPr>
              <a:t>If </a:t>
            </a:r>
            <a:r>
              <a:rPr lang="en-US" altLang="x-none" dirty="0">
                <a:sym typeface="+mn-ea"/>
              </a:rPr>
              <a:t>ID/EX.MemRead and</a:t>
            </a:r>
            <a:br>
              <a:rPr lang="en-US" altLang="x-none" dirty="0">
                <a:sym typeface="+mn-ea"/>
              </a:rPr>
            </a:br>
            <a:r>
              <a:rPr lang="en-US" altLang="x-none" dirty="0">
                <a:sym typeface="+mn-ea"/>
              </a:rPr>
              <a:t>  ((ID/EX.RegisterRt = IF/ID.RegisterRs) or</a:t>
            </a:r>
            <a:br>
              <a:rPr lang="en-US" altLang="x-none" dirty="0">
                <a:sym typeface="+mn-ea"/>
              </a:rPr>
            </a:br>
            <a:r>
              <a:rPr lang="en-US" altLang="x-none" dirty="0">
                <a:sym typeface="+mn-ea"/>
              </a:rPr>
              <a:t>   (ID/EX.RegisterRt = IF/ID.RegisterRt))</a:t>
            </a:r>
            <a:endParaRPr lang="en-US" altLang="x-none" dirty="0">
              <a:sym typeface="+mn-ea"/>
            </a:endParaRPr>
          </a:p>
          <a:p>
            <a:pPr lvl="2" indent="0">
              <a:buFont typeface="Arial" charset="0"/>
              <a:buNone/>
            </a:pPr>
            <a:r>
              <a:rPr lang="x-none" altLang="en-IN">
                <a:solidFill>
                  <a:schemeClr val="accent1"/>
                </a:solidFill>
                <a:sym typeface="+mn-ea"/>
              </a:rPr>
              <a:t>then stall the pipeline</a:t>
            </a:r>
            <a:endParaRPr lang="x-none" altLang="en-IN">
              <a:solidFill>
                <a:schemeClr val="accent1"/>
              </a:solidFill>
            </a:endParaRPr>
          </a:p>
          <a:p>
            <a:pPr marL="285750" lvl="0" indent="-285750">
              <a:buFont typeface="Arial" charset="0"/>
              <a:buChar char="•"/>
            </a:pPr>
            <a:r>
              <a:rPr lang="x-none" altLang="en-US" dirty="0">
                <a:sym typeface="+mn-ea"/>
              </a:rPr>
              <a:t>Stalling the pipeline</a:t>
            </a:r>
            <a:endParaRPr lang="x-none" altLang="en-US" dirty="0">
              <a:sym typeface="+mn-ea"/>
            </a:endParaRPr>
          </a:p>
          <a:p>
            <a:pPr marL="742950" lvl="1" indent="-285750">
              <a:buFont typeface="Arial" charset="0"/>
              <a:buChar char="•"/>
            </a:pPr>
            <a:r>
              <a:rPr lang="x-none" altLang="en-US" dirty="0">
                <a:sym typeface="+mn-ea"/>
              </a:rPr>
              <a:t>Control signals are not asserted - no read or write</a:t>
            </a:r>
            <a:endParaRPr lang="x-none" altLang="en-US" dirty="0">
              <a:sym typeface="+mn-ea"/>
            </a:endParaRPr>
          </a:p>
          <a:p>
            <a:pPr marL="742950" lvl="1" indent="-285750">
              <a:buFont typeface="Arial" charset="0"/>
              <a:buChar char="•"/>
            </a:pPr>
            <a:r>
              <a:rPr lang="x-none" altLang="en-US" dirty="0">
                <a:sym typeface="+mn-ea"/>
              </a:rPr>
              <a:t>PC is not updated, IF/ID register is not changed</a:t>
            </a:r>
            <a:endParaRPr lang="x-none" altLang="en-US" dirty="0">
              <a:sym typeface="+mn-ea"/>
            </a:endParaRPr>
          </a:p>
          <a:p>
            <a:pPr marL="742950" lvl="1" indent="-285750">
              <a:buFont typeface="Arial" charset="0"/>
              <a:buChar char="•"/>
            </a:pPr>
            <a:r>
              <a:rPr lang="x-none" altLang="en-US" dirty="0">
                <a:sym typeface="+mn-ea"/>
              </a:rPr>
              <a:t>A NOP (no operation) is said to happen</a:t>
            </a:r>
            <a:endParaRPr lang="x-none" altLang="en-US" dirty="0">
              <a:sym typeface="+mn-ea"/>
            </a:endParaRPr>
          </a:p>
          <a:p>
            <a:pPr lvl="2" indent="0">
              <a:buFont typeface="Arial" charset="0"/>
              <a:buNone/>
            </a:pPr>
            <a:endParaRPr lang="x-none" altLang="en-IN" sz="1600">
              <a:solidFill>
                <a:schemeClr val="accent1"/>
              </a:solidFill>
            </a:endParaRPr>
          </a:p>
        </p:txBody>
      </p:sp>
      <p:pic>
        <p:nvPicPr>
          <p:cNvPr id="164866" name="Picture 7" descr="f04-59-P374493"/>
          <p:cNvPicPr>
            <a:picLocks noChangeAspect="1"/>
          </p:cNvPicPr>
          <p:nvPr/>
        </p:nvPicPr>
        <p:blipFill>
          <a:blip r:embed="rId2"/>
          <a:srcRect l="17461" t="3838"/>
          <a:stretch>
            <a:fillRect/>
          </a:stretch>
        </p:blipFill>
        <p:spPr>
          <a:xfrm>
            <a:off x="6586855" y="2319655"/>
            <a:ext cx="5168900" cy="3865880"/>
          </a:xfrm>
          <a:prstGeom prst="rect">
            <a:avLst/>
          </a:prstGeom>
          <a:noFill/>
          <a:ln w="9525">
            <a:noFill/>
            <a:miter/>
          </a:ln>
        </p:spPr>
      </p:pic>
      <p:sp>
        <p:nvSpPr>
          <p:cNvPr id="10" name="Right Arrow 9"/>
          <p:cNvSpPr/>
          <p:nvPr/>
        </p:nvSpPr>
        <p:spPr>
          <a:xfrm>
            <a:off x="9758045" y="3246755"/>
            <a:ext cx="2096770" cy="450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IN"/>
              <a:t>load r1, [r2 +100]</a:t>
            </a:r>
            <a:endParaRPr lang="x-none" altLang="en-IN"/>
          </a:p>
        </p:txBody>
      </p:sp>
      <p:sp>
        <p:nvSpPr>
          <p:cNvPr id="12" name="Right Arrow 11"/>
          <p:cNvSpPr/>
          <p:nvPr/>
        </p:nvSpPr>
        <p:spPr>
          <a:xfrm>
            <a:off x="9923780" y="3823970"/>
            <a:ext cx="2096770" cy="4508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IN"/>
              <a:t>add r3, r1, r4</a:t>
            </a:r>
            <a:endParaRPr lang="x-none" altLang="en-IN"/>
          </a:p>
        </p:txBody>
      </p:sp>
      <p:sp>
        <p:nvSpPr>
          <p:cNvPr id="13" name="Right Arrow 12"/>
          <p:cNvSpPr/>
          <p:nvPr/>
        </p:nvSpPr>
        <p:spPr>
          <a:xfrm>
            <a:off x="10205085" y="4491355"/>
            <a:ext cx="1943100" cy="450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IN"/>
              <a:t>add r3, r1, r4</a:t>
            </a:r>
            <a:endParaRPr lang="x-none" alt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8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More complete data path to handle hazards via forwarding and to detect load hazard.</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pic>
        <p:nvPicPr>
          <p:cNvPr id="63493" name="Picture 6" descr="f04-60-9780124077263"/>
          <p:cNvPicPr>
            <a:picLocks noChangeAspect="1"/>
          </p:cNvPicPr>
          <p:nvPr>
            <p:ph idx="1"/>
          </p:nvPr>
        </p:nvPicPr>
        <p:blipFill>
          <a:blip r:embed="rId2"/>
          <a:srcRect/>
          <a:stretch>
            <a:fillRect/>
          </a:stretch>
        </p:blipFill>
        <p:spPr>
          <a:xfrm>
            <a:off x="1336040" y="813435"/>
            <a:ext cx="8902700" cy="5419725"/>
          </a:xfrm>
          <a:ln w="9525">
            <a:noFill/>
            <a:miter/>
          </a:ln>
        </p:spPr>
      </p:pic>
      <p:sp>
        <p:nvSpPr>
          <p:cNvPr id="11" name="Up Arrow 10"/>
          <p:cNvSpPr/>
          <p:nvPr/>
        </p:nvSpPr>
        <p:spPr>
          <a:xfrm>
            <a:off x="3414395" y="1395095"/>
            <a:ext cx="231140" cy="32131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altLang="en-US"/>
          </a:p>
        </p:txBody>
      </p:sp>
      <p:sp>
        <p:nvSpPr>
          <p:cNvPr id="12" name="Down Arrow 11"/>
          <p:cNvSpPr/>
          <p:nvPr/>
        </p:nvSpPr>
        <p:spPr>
          <a:xfrm>
            <a:off x="2333625" y="1317625"/>
            <a:ext cx="295910" cy="5918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altLang="en-US"/>
          </a:p>
        </p:txBody>
      </p:sp>
      <p:sp>
        <p:nvSpPr>
          <p:cNvPr id="13" name="Down Arrow 12"/>
          <p:cNvSpPr/>
          <p:nvPr/>
        </p:nvSpPr>
        <p:spPr>
          <a:xfrm>
            <a:off x="1057910" y="2229485"/>
            <a:ext cx="295910" cy="5918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altLang="en-US"/>
          </a:p>
        </p:txBody>
      </p:sp>
      <p:sp>
        <p:nvSpPr>
          <p:cNvPr id="14" name="Down Arrow 13"/>
          <p:cNvSpPr/>
          <p:nvPr/>
        </p:nvSpPr>
        <p:spPr>
          <a:xfrm>
            <a:off x="4890135" y="1289050"/>
            <a:ext cx="295910" cy="5918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2"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Handling control hazards</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11" name="TextBox 10"/>
          <p:cNvSpPr txBox="1"/>
          <p:nvPr/>
        </p:nvSpPr>
        <p:spPr>
          <a:xfrm>
            <a:off x="236220" y="712470"/>
            <a:ext cx="11527155" cy="657860"/>
          </a:xfrm>
          <a:prstGeom prst="rect">
            <a:avLst/>
          </a:prstGeom>
          <a:noFill/>
        </p:spPr>
        <p:txBody>
          <a:bodyPr wrap="square" rtlCol="0">
            <a:spAutoFit/>
          </a:bodyPr>
          <a:p>
            <a:pPr marL="285750" indent="-285750">
              <a:buFont typeface="Arial" charset="0"/>
              <a:buChar char="•"/>
            </a:pPr>
            <a:r>
              <a:rPr lang="x-none" altLang="en-IN"/>
              <a:t>Control hazards - the position that we want to branch to, or the right value of updated PC is not available at the right time</a:t>
            </a:r>
            <a:endParaRPr lang="x-none" altLang="en-IN"/>
          </a:p>
        </p:txBody>
      </p:sp>
      <p:pic>
        <p:nvPicPr>
          <p:cNvPr id="64517" name="Picture 6" descr="f04-61-9780124077263"/>
          <p:cNvPicPr>
            <a:picLocks noChangeAspect="1"/>
          </p:cNvPicPr>
          <p:nvPr>
            <p:ph idx="1"/>
          </p:nvPr>
        </p:nvPicPr>
        <p:blipFill>
          <a:blip r:embed="rId2"/>
          <a:srcRect l="19675"/>
          <a:stretch>
            <a:fillRect/>
          </a:stretch>
        </p:blipFill>
        <p:spPr>
          <a:xfrm>
            <a:off x="4978400" y="1268095"/>
            <a:ext cx="5462270" cy="4756150"/>
          </a:xfrm>
          <a:ln w="9525">
            <a:noFill/>
            <a:miter/>
          </a:ln>
        </p:spPr>
      </p:pic>
      <p:sp>
        <p:nvSpPr>
          <p:cNvPr id="9" name="Right Arrow 8"/>
          <p:cNvSpPr/>
          <p:nvPr/>
        </p:nvSpPr>
        <p:spPr>
          <a:xfrm>
            <a:off x="1510030" y="2473960"/>
            <a:ext cx="3409950" cy="669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IN"/>
              <a:t>40: beq r1, r2, 10</a:t>
            </a:r>
            <a:endParaRPr lang="x-none" altLang="en-IN"/>
          </a:p>
        </p:txBody>
      </p:sp>
      <p:sp>
        <p:nvSpPr>
          <p:cNvPr id="10" name="Right Arrow 9"/>
          <p:cNvSpPr/>
          <p:nvPr/>
        </p:nvSpPr>
        <p:spPr>
          <a:xfrm>
            <a:off x="2190750" y="3206115"/>
            <a:ext cx="3409950" cy="669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IN"/>
              <a:t>44: add r10, r12, r13</a:t>
            </a:r>
            <a:endParaRPr lang="x-none" altLang="en-IN"/>
          </a:p>
        </p:txBody>
      </p:sp>
      <p:sp>
        <p:nvSpPr>
          <p:cNvPr id="12" name="Right Arrow 11"/>
          <p:cNvSpPr/>
          <p:nvPr/>
        </p:nvSpPr>
        <p:spPr>
          <a:xfrm>
            <a:off x="2845435" y="3924935"/>
            <a:ext cx="3409950" cy="669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IN"/>
              <a:t>48: add r10, r12, r14</a:t>
            </a:r>
            <a:endParaRPr lang="x-none" altLang="en-IN"/>
          </a:p>
        </p:txBody>
      </p:sp>
      <p:sp>
        <p:nvSpPr>
          <p:cNvPr id="13" name="Right Arrow 12"/>
          <p:cNvSpPr/>
          <p:nvPr/>
        </p:nvSpPr>
        <p:spPr>
          <a:xfrm>
            <a:off x="3525520" y="4605020"/>
            <a:ext cx="3409950" cy="669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IN"/>
              <a:t>52: add r10, r12, r15</a:t>
            </a:r>
            <a:endParaRPr lang="x-none" altLang="en-IN"/>
          </a:p>
        </p:txBody>
      </p:sp>
      <p:sp>
        <p:nvSpPr>
          <p:cNvPr id="14" name="Right Arrow 13"/>
          <p:cNvSpPr/>
          <p:nvPr/>
        </p:nvSpPr>
        <p:spPr>
          <a:xfrm>
            <a:off x="4012565" y="5375275"/>
            <a:ext cx="3409950" cy="669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IN"/>
              <a:t>80: load r3, [r17 + 10]</a:t>
            </a:r>
            <a:endParaRPr lang="x-none" alt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Handling control hazards</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11" name="TextBox 10"/>
          <p:cNvSpPr txBox="1"/>
          <p:nvPr/>
        </p:nvSpPr>
        <p:spPr>
          <a:xfrm>
            <a:off x="236220" y="712470"/>
            <a:ext cx="11527155" cy="2029460"/>
          </a:xfrm>
          <a:prstGeom prst="rect">
            <a:avLst/>
          </a:prstGeom>
          <a:noFill/>
        </p:spPr>
        <p:txBody>
          <a:bodyPr wrap="square" rtlCol="0">
            <a:spAutoFit/>
          </a:bodyPr>
          <a:p>
            <a:pPr marL="285750" indent="-285750">
              <a:buFont typeface="Arial" charset="0"/>
              <a:buChar char="•"/>
            </a:pPr>
            <a:r>
              <a:rPr lang="x-none" altLang="en-IN"/>
              <a:t>We have seen that branch prediction can be used to get some pipelining gain if we have control hazards.</a:t>
            </a:r>
            <a:endParaRPr lang="x-none" altLang="en-IN"/>
          </a:p>
          <a:p>
            <a:pPr marL="285750" indent="-285750">
              <a:buFont typeface="Arial" charset="0"/>
              <a:buChar char="•"/>
            </a:pPr>
            <a:r>
              <a:rPr lang="x-none" altLang="en-IN"/>
              <a:t>Branch prediction - a simple rule that decides how the pipeline should proceed, independent of what actually happens during a conditional branch</a:t>
            </a:r>
            <a:endParaRPr lang="x-none" altLang="en-IN"/>
          </a:p>
          <a:p>
            <a:pPr marL="285750" indent="-285750">
              <a:buFont typeface="Arial" charset="0"/>
              <a:buChar char="•"/>
            </a:pPr>
            <a:r>
              <a:rPr lang="x-none" altLang="en-IN"/>
              <a:t>Assume branch is not taken </a:t>
            </a:r>
            <a:endParaRPr lang="x-none" altLang="en-IN"/>
          </a:p>
          <a:p>
            <a:pPr marL="742950" lvl="1" indent="-285750">
              <a:buFont typeface="Arial" charset="0"/>
              <a:buChar char="•"/>
            </a:pPr>
            <a:r>
              <a:rPr lang="x-none" altLang="en-IN"/>
              <a:t>If branches are not taken half of the time, then the total number of cycles that we would have stalled is reduced by half if the cost in discarding instructions is small.</a:t>
            </a:r>
            <a:endParaRPr lang="x-none" altLang="en-IN"/>
          </a:p>
          <a:p>
            <a:pPr marL="285750" lvl="0" indent="-285750">
              <a:buFont typeface="Arial" charset="0"/>
              <a:buChar char="•"/>
            </a:pPr>
            <a:r>
              <a:rPr lang="x-none" altLang="en-IN"/>
              <a:t>If the prediction is wrong, then we have the flush the registers - all pipeline registers have to be cleared</a:t>
            </a:r>
            <a:endParaRPr lang="x-none" alt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Review of Pipelining</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10" name="TextBox 9"/>
          <p:cNvSpPr txBox="1"/>
          <p:nvPr/>
        </p:nvSpPr>
        <p:spPr>
          <a:xfrm>
            <a:off x="164465" y="685800"/>
            <a:ext cx="4488815" cy="4224020"/>
          </a:xfrm>
          <a:prstGeom prst="rect">
            <a:avLst/>
          </a:prstGeom>
          <a:noFill/>
        </p:spPr>
        <p:txBody>
          <a:bodyPr wrap="square" rtlCol="0">
            <a:spAutoFit/>
          </a:bodyPr>
          <a:p>
            <a:pPr marL="285750" indent="-285750">
              <a:buFont typeface="Arial" charset="0"/>
              <a:buChar char="•"/>
            </a:pPr>
            <a:r>
              <a:rPr lang="x-none" altLang="en-IN"/>
              <a:t>Pipelined data path and control</a:t>
            </a:r>
            <a:endParaRPr lang="x-none" altLang="en-IN"/>
          </a:p>
          <a:p>
            <a:pPr marL="285750" indent="-285750">
              <a:buFont typeface="Arial" charset="0"/>
              <a:buChar char="•"/>
            </a:pPr>
            <a:r>
              <a:rPr lang="x-none" altLang="en-IN"/>
              <a:t>The single cycle data path is modified to get the pipelined data path</a:t>
            </a:r>
            <a:endParaRPr lang="x-none" altLang="en-IN"/>
          </a:p>
          <a:p>
            <a:pPr marL="285750" indent="-285750">
              <a:buFont typeface="Arial" charset="0"/>
              <a:buChar char="•"/>
            </a:pPr>
            <a:r>
              <a:rPr lang="x-none" altLang="en-IN"/>
              <a:t>The data path is split according to the five stages (sub steps) in the execution of an instruction</a:t>
            </a:r>
            <a:endParaRPr lang="x-none" altLang="en-IN"/>
          </a:p>
          <a:p>
            <a:pPr marL="285750" indent="-285750">
              <a:buFont typeface="Arial" charset="0"/>
              <a:buChar char="•"/>
            </a:pPr>
            <a:r>
              <a:rPr lang="x-none" altLang="en-IN">
                <a:solidFill>
                  <a:schemeClr val="tx1"/>
                </a:solidFill>
              </a:rPr>
              <a:t>Pipeline registers - temporary registers at the interface between each stage</a:t>
            </a:r>
            <a:endParaRPr lang="x-none" altLang="en-IN">
              <a:solidFill>
                <a:schemeClr val="tx1"/>
              </a:solidFill>
            </a:endParaRPr>
          </a:p>
          <a:p>
            <a:pPr marL="285750" indent="-285750">
              <a:buFont typeface="Arial" charset="0"/>
              <a:buChar char="•"/>
            </a:pPr>
            <a:r>
              <a:rPr lang="x-none" altLang="en-IN">
                <a:solidFill>
                  <a:schemeClr val="tx1"/>
                </a:solidFill>
              </a:rPr>
              <a:t>Pipeline registers has to hold</a:t>
            </a:r>
            <a:endParaRPr lang="x-none" altLang="en-IN">
              <a:solidFill>
                <a:schemeClr val="tx1"/>
              </a:solidFill>
            </a:endParaRPr>
          </a:p>
          <a:p>
            <a:pPr marL="742950" lvl="1" indent="-285750">
              <a:buFont typeface="Arial" charset="0"/>
              <a:buChar char="•"/>
            </a:pPr>
            <a:r>
              <a:rPr lang="x-none" altLang="en-IN">
                <a:solidFill>
                  <a:schemeClr val="tx1"/>
                </a:solidFill>
              </a:rPr>
              <a:t>Register values</a:t>
            </a:r>
            <a:endParaRPr lang="x-none" altLang="en-IN">
              <a:solidFill>
                <a:schemeClr val="tx1"/>
              </a:solidFill>
            </a:endParaRPr>
          </a:p>
          <a:p>
            <a:pPr marL="742950" lvl="1" indent="-285750">
              <a:buFont typeface="Arial" charset="0"/>
              <a:buChar char="•"/>
            </a:pPr>
            <a:r>
              <a:rPr lang="x-none" altLang="en-IN">
                <a:solidFill>
                  <a:schemeClr val="tx1"/>
                </a:solidFill>
              </a:rPr>
              <a:t>Parts of the instruction and control signals</a:t>
            </a:r>
            <a:endParaRPr lang="x-none" altLang="en-IN">
              <a:solidFill>
                <a:schemeClr val="tx1"/>
              </a:solidFill>
            </a:endParaRPr>
          </a:p>
          <a:p>
            <a:pPr marL="742950" lvl="1" indent="-285750">
              <a:buFont typeface="Arial" charset="0"/>
              <a:buChar char="•"/>
            </a:pPr>
            <a:r>
              <a:rPr lang="x-none" altLang="en-IN">
                <a:solidFill>
                  <a:schemeClr val="tx1"/>
                </a:solidFill>
              </a:rPr>
              <a:t>Register addresses or indices</a:t>
            </a:r>
            <a:endParaRPr lang="x-none" altLang="en-IN">
              <a:solidFill>
                <a:schemeClr val="tx1"/>
              </a:solidFill>
            </a:endParaRPr>
          </a:p>
          <a:p>
            <a:pPr marL="742950" lvl="1" indent="-285750">
              <a:buFont typeface="Arial" charset="0"/>
              <a:buChar char="•"/>
            </a:pPr>
            <a:r>
              <a:rPr lang="x-none" altLang="en-IN">
                <a:solidFill>
                  <a:schemeClr val="tx1"/>
                </a:solidFill>
              </a:rPr>
              <a:t>Control signals are derived as before</a:t>
            </a:r>
            <a:endParaRPr lang="x-none" altLang="en-IN">
              <a:solidFill>
                <a:schemeClr val="tx1"/>
              </a:solidFill>
            </a:endParaRPr>
          </a:p>
        </p:txBody>
      </p:sp>
      <p:pic>
        <p:nvPicPr>
          <p:cNvPr id="138242" name="Picture 5" descr="f04-51-P374493"/>
          <p:cNvPicPr>
            <a:picLocks noChangeAspect="1"/>
          </p:cNvPicPr>
          <p:nvPr/>
        </p:nvPicPr>
        <p:blipFill>
          <a:blip r:embed="rId2"/>
          <a:stretch>
            <a:fillRect/>
          </a:stretch>
        </p:blipFill>
        <p:spPr>
          <a:xfrm>
            <a:off x="4835843" y="742633"/>
            <a:ext cx="7362825" cy="5227637"/>
          </a:xfrm>
          <a:prstGeom prst="rect">
            <a:avLst/>
          </a:prstGeom>
          <a:noFill/>
          <a:ln w="9525">
            <a:noFill/>
            <a:miter/>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Data hazards and adding forwarding in the datapath</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7" name="TextBox 6"/>
          <p:cNvSpPr txBox="1"/>
          <p:nvPr/>
        </p:nvSpPr>
        <p:spPr>
          <a:xfrm>
            <a:off x="443230" y="842010"/>
            <a:ext cx="4516755" cy="3401060"/>
          </a:xfrm>
          <a:prstGeom prst="rect">
            <a:avLst/>
          </a:prstGeom>
          <a:noFill/>
        </p:spPr>
        <p:txBody>
          <a:bodyPr wrap="square" rtlCol="0">
            <a:spAutoFit/>
          </a:bodyPr>
          <a:p>
            <a:pPr marL="0" lvl="1"/>
            <a:r>
              <a:rPr lang="x-none" dirty="0">
                <a:sym typeface="+mn-ea"/>
              </a:rPr>
              <a:t>Consider the following code </a:t>
            </a:r>
            <a:endParaRPr lang="x-none" dirty="0">
              <a:sym typeface="+mn-ea"/>
            </a:endParaRPr>
          </a:p>
          <a:p>
            <a:pPr marL="0" lvl="1"/>
            <a:endParaRPr dirty="0">
              <a:sym typeface="+mn-ea"/>
            </a:endParaRPr>
          </a:p>
          <a:p>
            <a:pPr marL="0" lvl="1"/>
            <a:r>
              <a:rPr dirty="0">
                <a:sym typeface="+mn-ea"/>
              </a:rPr>
              <a:t>sub </a:t>
            </a:r>
            <a:r>
              <a:rPr lang="x-none" dirty="0">
                <a:solidFill>
                  <a:srgbClr val="FF0000"/>
                </a:solidFill>
                <a:sym typeface="+mn-ea"/>
              </a:rPr>
              <a:t>r</a:t>
            </a:r>
            <a:r>
              <a:rPr dirty="0">
                <a:solidFill>
                  <a:srgbClr val="FF0000"/>
                </a:solidFill>
                <a:sym typeface="+mn-ea"/>
              </a:rPr>
              <a:t>2</a:t>
            </a:r>
            <a:r>
              <a:rPr dirty="0">
                <a:sym typeface="+mn-ea"/>
              </a:rPr>
              <a:t>, </a:t>
            </a:r>
            <a:r>
              <a:rPr lang="x-none" dirty="0">
                <a:sym typeface="+mn-ea"/>
              </a:rPr>
              <a:t>r</a:t>
            </a:r>
            <a:r>
              <a:rPr dirty="0">
                <a:sym typeface="+mn-ea"/>
              </a:rPr>
              <a:t>1,</a:t>
            </a:r>
            <a:r>
              <a:rPr lang="x-none" dirty="0">
                <a:sym typeface="+mn-ea"/>
              </a:rPr>
              <a:t>r</a:t>
            </a:r>
            <a:r>
              <a:rPr dirty="0">
                <a:sym typeface="+mn-ea"/>
              </a:rPr>
              <a:t>3</a:t>
            </a:r>
            <a:br>
              <a:rPr dirty="0">
                <a:sym typeface="+mn-ea"/>
              </a:rPr>
            </a:br>
            <a:r>
              <a:rPr dirty="0">
                <a:sym typeface="+mn-ea"/>
              </a:rPr>
              <a:t>and </a:t>
            </a:r>
            <a:r>
              <a:rPr lang="x-none" dirty="0">
                <a:sym typeface="+mn-ea"/>
              </a:rPr>
              <a:t>r</a:t>
            </a:r>
            <a:r>
              <a:rPr dirty="0">
                <a:sym typeface="+mn-ea"/>
              </a:rPr>
              <a:t>12,</a:t>
            </a:r>
            <a:r>
              <a:rPr lang="x-none" dirty="0">
                <a:solidFill>
                  <a:srgbClr val="FF0000"/>
                </a:solidFill>
                <a:sym typeface="+mn-ea"/>
              </a:rPr>
              <a:t>r</a:t>
            </a:r>
            <a:r>
              <a:rPr dirty="0">
                <a:solidFill>
                  <a:srgbClr val="FF0000"/>
                </a:solidFill>
                <a:sym typeface="+mn-ea"/>
              </a:rPr>
              <a:t>2</a:t>
            </a:r>
            <a:r>
              <a:rPr dirty="0">
                <a:sym typeface="+mn-ea"/>
              </a:rPr>
              <a:t>,</a:t>
            </a:r>
            <a:r>
              <a:rPr lang="x-none" dirty="0">
                <a:sym typeface="+mn-ea"/>
              </a:rPr>
              <a:t>r</a:t>
            </a:r>
            <a:r>
              <a:rPr dirty="0">
                <a:sym typeface="+mn-ea"/>
              </a:rPr>
              <a:t>5</a:t>
            </a:r>
            <a:br>
              <a:rPr dirty="0">
                <a:sym typeface="+mn-ea"/>
              </a:rPr>
            </a:br>
            <a:r>
              <a:rPr dirty="0">
                <a:sym typeface="+mn-ea"/>
              </a:rPr>
              <a:t>or  </a:t>
            </a:r>
            <a:r>
              <a:rPr lang="x-none" dirty="0">
                <a:sym typeface="+mn-ea"/>
              </a:rPr>
              <a:t>r</a:t>
            </a:r>
            <a:r>
              <a:rPr dirty="0">
                <a:sym typeface="+mn-ea"/>
              </a:rPr>
              <a:t>13,</a:t>
            </a:r>
            <a:r>
              <a:rPr lang="x-none" dirty="0">
                <a:sym typeface="+mn-ea"/>
              </a:rPr>
              <a:t>r</a:t>
            </a:r>
            <a:r>
              <a:rPr dirty="0">
                <a:sym typeface="+mn-ea"/>
              </a:rPr>
              <a:t>6,</a:t>
            </a:r>
            <a:r>
              <a:rPr lang="x-none" dirty="0">
                <a:solidFill>
                  <a:srgbClr val="FF0000"/>
                </a:solidFill>
                <a:sym typeface="+mn-ea"/>
              </a:rPr>
              <a:t>r</a:t>
            </a:r>
            <a:r>
              <a:rPr dirty="0">
                <a:solidFill>
                  <a:srgbClr val="FF0000"/>
                </a:solidFill>
                <a:sym typeface="+mn-ea"/>
              </a:rPr>
              <a:t>2</a:t>
            </a:r>
            <a:br>
              <a:rPr dirty="0">
                <a:sym typeface="+mn-ea"/>
              </a:rPr>
            </a:br>
            <a:r>
              <a:rPr dirty="0">
                <a:sym typeface="+mn-ea"/>
              </a:rPr>
              <a:t>add </a:t>
            </a:r>
            <a:r>
              <a:rPr lang="x-none" dirty="0">
                <a:sym typeface="+mn-ea"/>
              </a:rPr>
              <a:t>r</a:t>
            </a:r>
            <a:r>
              <a:rPr dirty="0">
                <a:sym typeface="+mn-ea"/>
              </a:rPr>
              <a:t>14,</a:t>
            </a:r>
            <a:r>
              <a:rPr lang="x-none" dirty="0">
                <a:solidFill>
                  <a:srgbClr val="FF0000"/>
                </a:solidFill>
                <a:sym typeface="+mn-ea"/>
              </a:rPr>
              <a:t>r</a:t>
            </a:r>
            <a:r>
              <a:rPr dirty="0">
                <a:solidFill>
                  <a:srgbClr val="FF0000"/>
                </a:solidFill>
                <a:sym typeface="+mn-ea"/>
              </a:rPr>
              <a:t>2</a:t>
            </a:r>
            <a:r>
              <a:rPr dirty="0">
                <a:sym typeface="+mn-ea"/>
              </a:rPr>
              <a:t>,</a:t>
            </a:r>
            <a:r>
              <a:rPr lang="x-none" dirty="0">
                <a:solidFill>
                  <a:srgbClr val="FF0000"/>
                </a:solidFill>
                <a:sym typeface="+mn-ea"/>
              </a:rPr>
              <a:t>r</a:t>
            </a:r>
            <a:r>
              <a:rPr dirty="0">
                <a:solidFill>
                  <a:srgbClr val="FF0000"/>
                </a:solidFill>
                <a:sym typeface="+mn-ea"/>
              </a:rPr>
              <a:t>2</a:t>
            </a:r>
            <a:br>
              <a:rPr dirty="0">
                <a:sym typeface="+mn-ea"/>
              </a:rPr>
            </a:br>
            <a:r>
              <a:rPr dirty="0">
                <a:sym typeface="+mn-ea"/>
              </a:rPr>
              <a:t>sw  </a:t>
            </a:r>
            <a:r>
              <a:rPr lang="x-none" dirty="0">
                <a:sym typeface="+mn-ea"/>
              </a:rPr>
              <a:t>r</a:t>
            </a:r>
            <a:r>
              <a:rPr dirty="0">
                <a:sym typeface="+mn-ea"/>
              </a:rPr>
              <a:t>15,</a:t>
            </a:r>
            <a:r>
              <a:rPr lang="x-none" dirty="0">
                <a:sym typeface="+mn-ea"/>
              </a:rPr>
              <a:t>[</a:t>
            </a:r>
            <a:r>
              <a:rPr lang="x-none" dirty="0">
                <a:solidFill>
                  <a:srgbClr val="FF0000"/>
                </a:solidFill>
                <a:sym typeface="+mn-ea"/>
              </a:rPr>
              <a:t>r2</a:t>
            </a:r>
            <a:r>
              <a:rPr lang="x-none" dirty="0">
                <a:sym typeface="+mn-ea"/>
              </a:rPr>
              <a:t> + </a:t>
            </a:r>
            <a:r>
              <a:rPr dirty="0">
                <a:sym typeface="+mn-ea"/>
              </a:rPr>
              <a:t>100</a:t>
            </a:r>
            <a:r>
              <a:rPr lang="x-none" dirty="0">
                <a:sym typeface="+mn-ea"/>
              </a:rPr>
              <a:t>]</a:t>
            </a:r>
            <a:endParaRPr lang="x-none" dirty="0">
              <a:sym typeface="+mn-ea"/>
            </a:endParaRPr>
          </a:p>
          <a:p>
            <a:pPr marL="0" lvl="1"/>
            <a:endParaRPr lang="x-none" dirty="0">
              <a:sym typeface="+mn-ea"/>
            </a:endParaRPr>
          </a:p>
          <a:p>
            <a:pPr marL="0" lvl="1"/>
            <a:r>
              <a:rPr lang="x-none" dirty="0">
                <a:sym typeface="+mn-ea"/>
              </a:rPr>
              <a:t>Suppose the value is 10 and after the first sub operation is completed it becomes - 20.</a:t>
            </a:r>
            <a:endParaRPr lang="x-none" dirty="0">
              <a:sym typeface="+mn-ea"/>
            </a:endParaRPr>
          </a:p>
          <a:p>
            <a:endParaRPr lang="en-IN" altLang="en-US"/>
          </a:p>
        </p:txBody>
      </p:sp>
      <p:pic>
        <p:nvPicPr>
          <p:cNvPr id="142338" name="Picture 7" descr="f04-52-P374493"/>
          <p:cNvPicPr>
            <a:picLocks noChangeAspect="1"/>
          </p:cNvPicPr>
          <p:nvPr/>
        </p:nvPicPr>
        <p:blipFill>
          <a:blip r:embed="rId2"/>
          <a:srcRect l="18561" t="3174"/>
          <a:stretch>
            <a:fillRect/>
          </a:stretch>
        </p:blipFill>
        <p:spPr>
          <a:xfrm>
            <a:off x="5925185" y="1140460"/>
            <a:ext cx="5700395" cy="4726940"/>
          </a:xfrm>
          <a:prstGeom prst="rect">
            <a:avLst/>
          </a:prstGeom>
          <a:noFill/>
          <a:ln w="9525">
            <a:noFill/>
            <a:miter/>
          </a:ln>
        </p:spPr>
      </p:pic>
      <p:sp>
        <p:nvSpPr>
          <p:cNvPr id="8" name="TextBox 7"/>
          <p:cNvSpPr txBox="1"/>
          <p:nvPr/>
        </p:nvSpPr>
        <p:spPr>
          <a:xfrm>
            <a:off x="450850" y="4340225"/>
            <a:ext cx="4052570" cy="657860"/>
          </a:xfrm>
          <a:prstGeom prst="rect">
            <a:avLst/>
          </a:prstGeom>
          <a:noFill/>
        </p:spPr>
        <p:txBody>
          <a:bodyPr wrap="square" rtlCol="0">
            <a:spAutoFit/>
          </a:bodyPr>
          <a:p>
            <a:r>
              <a:rPr lang="x-none" altLang="en-IN"/>
              <a:t>For the last two instructions are there any data hazards?</a:t>
            </a:r>
            <a:endParaRPr lang="x-none" alt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Some notation for thinking about data hazards</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pic>
        <p:nvPicPr>
          <p:cNvPr id="37893" name="Picture 6" descr="f04-35-9780124077263"/>
          <p:cNvPicPr>
            <a:picLocks noChangeAspect="1"/>
          </p:cNvPicPr>
          <p:nvPr>
            <p:ph idx="1"/>
          </p:nvPr>
        </p:nvPicPr>
        <p:blipFill>
          <a:blip r:embed="rId2"/>
          <a:srcRect/>
          <a:stretch>
            <a:fillRect/>
          </a:stretch>
        </p:blipFill>
        <p:spPr>
          <a:xfrm>
            <a:off x="5429250" y="681990"/>
            <a:ext cx="6621780" cy="3742055"/>
          </a:xfrm>
          <a:ln w="9525">
            <a:noFill/>
            <a:miter/>
          </a:ln>
        </p:spPr>
      </p:pic>
      <p:sp>
        <p:nvSpPr>
          <p:cNvPr id="9" name="TextBox 8"/>
          <p:cNvSpPr txBox="1"/>
          <p:nvPr/>
        </p:nvSpPr>
        <p:spPr>
          <a:xfrm>
            <a:off x="410210" y="814705"/>
            <a:ext cx="4773295" cy="3096260"/>
          </a:xfrm>
          <a:prstGeom prst="rect">
            <a:avLst/>
          </a:prstGeom>
          <a:noFill/>
        </p:spPr>
        <p:txBody>
          <a:bodyPr wrap="square" rtlCol="0">
            <a:spAutoFit/>
          </a:bodyPr>
          <a:p>
            <a:pPr marL="285750" indent="-285750">
              <a:buFont typeface="Arial" charset="0"/>
              <a:buChar char="•"/>
            </a:pPr>
            <a:r>
              <a:rPr lang="x-none" altLang="en-IN"/>
              <a:t>Pipeline temporary registers would hold the register indices as an instruction proceeds along the steps in a pipeline</a:t>
            </a:r>
            <a:endParaRPr lang="x-none" altLang="en-IN"/>
          </a:p>
          <a:p>
            <a:pPr marL="285750" indent="-285750">
              <a:buFont typeface="Arial" charset="0"/>
              <a:buChar char="•"/>
            </a:pPr>
            <a:r>
              <a:rPr lang="x-none" altLang="en-IN"/>
              <a:t>Suppose the register index of the first source register is denoted as RegisterRs</a:t>
            </a:r>
            <a:endParaRPr lang="x-none" altLang="en-IN"/>
          </a:p>
          <a:p>
            <a:pPr marL="285750" indent="-285750">
              <a:buFont typeface="Arial" charset="0"/>
              <a:buChar char="•"/>
            </a:pPr>
            <a:r>
              <a:rPr lang="x-none" altLang="en-IN"/>
              <a:t>The index RegisterRs stored in a particular pipeline register is denoted as PipelineRegister.RegisterRs</a:t>
            </a:r>
            <a:endParaRPr lang="x-none" altLang="en-IN"/>
          </a:p>
          <a:p>
            <a:pPr marL="742950" lvl="1" indent="-285750">
              <a:buFont typeface="Arial" charset="0"/>
              <a:buChar char="•"/>
            </a:pPr>
            <a:r>
              <a:rPr lang="x-none" altLang="en-IN"/>
              <a:t>Example: ID/Ex.RegisterRs</a:t>
            </a:r>
            <a:endParaRPr lang="x-none" altLang="en-IN"/>
          </a:p>
          <a:p>
            <a:pPr marL="742950" lvl="1" indent="-285750">
              <a:buFont typeface="Arial" charset="0"/>
              <a:buChar char="•"/>
            </a:pPr>
            <a:endParaRPr lang="x-none" altLang="en-IN"/>
          </a:p>
          <a:p>
            <a:pPr marL="342900" lvl="0" indent="-342900">
              <a:buFont typeface="Arial" charset="0"/>
              <a:buAutoNum type="arabicPeriod"/>
            </a:pPr>
            <a:endParaRPr lang="x-none" altLang="en-IN" sz="1600"/>
          </a:p>
        </p:txBody>
      </p:sp>
      <p:sp>
        <p:nvSpPr>
          <p:cNvPr id="10" name="TextBox 9"/>
          <p:cNvSpPr txBox="1"/>
          <p:nvPr/>
        </p:nvSpPr>
        <p:spPr>
          <a:xfrm>
            <a:off x="412115" y="4161155"/>
            <a:ext cx="9752965" cy="2852420"/>
          </a:xfrm>
          <a:prstGeom prst="rect">
            <a:avLst/>
          </a:prstGeom>
          <a:noFill/>
        </p:spPr>
        <p:txBody>
          <a:bodyPr wrap="square" rtlCol="0">
            <a:spAutoFit/>
          </a:bodyPr>
          <a:p>
            <a:pPr marL="285750" lvl="0" indent="-285750">
              <a:buFont typeface="Arial" charset="0"/>
              <a:buChar char="•"/>
            </a:pPr>
            <a:r>
              <a:rPr lang="x-none" altLang="en-IN">
                <a:sym typeface="+mn-ea"/>
              </a:rPr>
              <a:t>So we have the following </a:t>
            </a:r>
            <a:r>
              <a:rPr lang="x-none" altLang="en-IN">
                <a:solidFill>
                  <a:schemeClr val="accent1"/>
                </a:solidFill>
                <a:sym typeface="+mn-ea"/>
              </a:rPr>
              <a:t>types </a:t>
            </a:r>
            <a:r>
              <a:rPr lang="x-none" altLang="en-IN">
                <a:sym typeface="+mn-ea"/>
              </a:rPr>
              <a:t>of data hazards</a:t>
            </a:r>
            <a:endParaRPr lang="x-none" altLang="en-IN"/>
          </a:p>
          <a:p>
            <a:pPr marL="800100" lvl="1" indent="-342900">
              <a:buFont typeface="Arial" charset="0"/>
              <a:buAutoNum type="arabicPeriod"/>
            </a:pPr>
            <a:r>
              <a:rPr lang="x-none" altLang="en-IN">
                <a:sym typeface="+mn-ea"/>
              </a:rPr>
              <a:t>From EX/MEM to ID/EX</a:t>
            </a:r>
            <a:endParaRPr lang="x-none" altLang="en-IN"/>
          </a:p>
          <a:p>
            <a:pPr marL="1257300" lvl="2" indent="-342900">
              <a:buFont typeface="Arial" charset="0"/>
              <a:buAutoNum type="arabicPeriod"/>
            </a:pPr>
            <a:r>
              <a:rPr lang="x-none" altLang="en-IN">
                <a:sym typeface="+mn-ea"/>
              </a:rPr>
              <a:t>EX/MEM.RegisterRd is needed by ID/EX.RegisterRs</a:t>
            </a:r>
            <a:endParaRPr lang="x-none" altLang="en-IN"/>
          </a:p>
          <a:p>
            <a:pPr marL="1257300" lvl="2" indent="-342900">
              <a:buFont typeface="Arial" charset="0"/>
              <a:buAutoNum type="arabicPeriod"/>
            </a:pPr>
            <a:r>
              <a:rPr lang="x-none" altLang="en-IN">
                <a:sym typeface="+mn-ea"/>
              </a:rPr>
              <a:t>EX/MEM.RegisterRd is needed by ID/EX.RegisterRt</a:t>
            </a:r>
            <a:endParaRPr lang="x-none" altLang="en-IN"/>
          </a:p>
          <a:p>
            <a:pPr marL="800100" lvl="1" indent="-342900">
              <a:buFont typeface="Arial" charset="0"/>
              <a:buAutoNum type="arabicPeriod"/>
            </a:pPr>
            <a:r>
              <a:rPr lang="x-none" altLang="en-IN">
                <a:sym typeface="+mn-ea"/>
              </a:rPr>
              <a:t>From MEM/WB to ID/EX</a:t>
            </a:r>
            <a:endParaRPr lang="x-none" altLang="en-IN"/>
          </a:p>
          <a:p>
            <a:pPr marL="1257300" lvl="2" indent="-342900">
              <a:buFont typeface="Arial" charset="0"/>
              <a:buAutoNum type="arabicPeriod"/>
            </a:pPr>
            <a:r>
              <a:rPr lang="x-none" altLang="en-IN">
                <a:sym typeface="+mn-ea"/>
              </a:rPr>
              <a:t>MEM/WB.RegisterRd is needed by ID/EX.RegisterRs</a:t>
            </a:r>
            <a:endParaRPr lang="x-none" altLang="en-IN"/>
          </a:p>
          <a:p>
            <a:pPr marL="1257300" lvl="2" indent="-342900">
              <a:buFont typeface="Arial" charset="0"/>
              <a:buAutoNum type="arabicPeriod"/>
            </a:pPr>
            <a:r>
              <a:rPr lang="x-none" altLang="en-IN">
                <a:sym typeface="+mn-ea"/>
              </a:rPr>
              <a:t>MEM/WB.RegisterRd is needed by ID/EX.RegisterRt</a:t>
            </a:r>
            <a:endParaRPr lang="x-none" altLang="en-IN"/>
          </a:p>
          <a:p>
            <a:pPr lvl="0" indent="0">
              <a:buFont typeface="Arial" charset="0"/>
              <a:buNone/>
            </a:pPr>
            <a:endParaRPr lang="x-none" altLang="en-IN"/>
          </a:p>
          <a:p>
            <a:pPr lvl="0" indent="0">
              <a:buFont typeface="Arial" charset="0"/>
              <a:buNone/>
            </a:pPr>
            <a:r>
              <a:rPr lang="x-none" altLang="en-IN"/>
              <a:t>The type is decided by the forwarding which needs to be done!</a:t>
            </a:r>
            <a:endParaRPr lang="x-none" altLang="en-IN"/>
          </a:p>
          <a:p>
            <a:endParaRPr lang="en-I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Types of Data hazards (or forwarding)</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7" name="TextBox 6"/>
          <p:cNvSpPr txBox="1"/>
          <p:nvPr/>
        </p:nvSpPr>
        <p:spPr>
          <a:xfrm>
            <a:off x="430530" y="842010"/>
            <a:ext cx="4516755" cy="2578100"/>
          </a:xfrm>
          <a:prstGeom prst="rect">
            <a:avLst/>
          </a:prstGeom>
          <a:noFill/>
        </p:spPr>
        <p:txBody>
          <a:bodyPr wrap="square" rtlCol="0">
            <a:spAutoFit/>
          </a:bodyPr>
          <a:p>
            <a:pPr marL="0" lvl="1"/>
            <a:r>
              <a:rPr lang="x-none" dirty="0">
                <a:sym typeface="+mn-ea"/>
              </a:rPr>
              <a:t>Consider the following code </a:t>
            </a:r>
            <a:endParaRPr lang="x-none" dirty="0">
              <a:sym typeface="+mn-ea"/>
            </a:endParaRPr>
          </a:p>
          <a:p>
            <a:pPr marL="0" lvl="1"/>
            <a:endParaRPr dirty="0">
              <a:sym typeface="+mn-ea"/>
            </a:endParaRPr>
          </a:p>
          <a:p>
            <a:pPr marL="0" lvl="1"/>
            <a:r>
              <a:rPr dirty="0">
                <a:solidFill>
                  <a:schemeClr val="tx1"/>
                </a:solidFill>
                <a:sym typeface="+mn-ea"/>
              </a:rPr>
              <a:t>sub </a:t>
            </a:r>
            <a:r>
              <a:rPr lang="x-none" dirty="0">
                <a:solidFill>
                  <a:schemeClr val="tx1"/>
                </a:solidFill>
                <a:sym typeface="+mn-ea"/>
              </a:rPr>
              <a:t>r</a:t>
            </a:r>
            <a:r>
              <a:rPr dirty="0">
                <a:solidFill>
                  <a:schemeClr val="tx1"/>
                </a:solidFill>
                <a:sym typeface="+mn-ea"/>
              </a:rPr>
              <a:t>2, </a:t>
            </a:r>
            <a:r>
              <a:rPr lang="x-none" dirty="0">
                <a:solidFill>
                  <a:schemeClr val="tx1"/>
                </a:solidFill>
                <a:sym typeface="+mn-ea"/>
              </a:rPr>
              <a:t>r</a:t>
            </a:r>
            <a:r>
              <a:rPr dirty="0">
                <a:solidFill>
                  <a:schemeClr val="tx1"/>
                </a:solidFill>
                <a:sym typeface="+mn-ea"/>
              </a:rPr>
              <a:t>1,</a:t>
            </a:r>
            <a:r>
              <a:rPr lang="x-none" dirty="0">
                <a:solidFill>
                  <a:schemeClr val="tx1"/>
                </a:solidFill>
                <a:sym typeface="+mn-ea"/>
              </a:rPr>
              <a:t>r</a:t>
            </a:r>
            <a:r>
              <a:rPr dirty="0">
                <a:solidFill>
                  <a:schemeClr val="tx1"/>
                </a:solidFill>
                <a:sym typeface="+mn-ea"/>
              </a:rPr>
              <a:t>3</a:t>
            </a:r>
            <a:br>
              <a:rPr dirty="0">
                <a:solidFill>
                  <a:schemeClr val="tx1"/>
                </a:solidFill>
                <a:sym typeface="+mn-ea"/>
              </a:rPr>
            </a:br>
            <a:r>
              <a:rPr dirty="0">
                <a:solidFill>
                  <a:schemeClr val="tx1"/>
                </a:solidFill>
                <a:sym typeface="+mn-ea"/>
              </a:rPr>
              <a:t>and </a:t>
            </a:r>
            <a:r>
              <a:rPr lang="x-none" dirty="0">
                <a:solidFill>
                  <a:schemeClr val="tx1"/>
                </a:solidFill>
                <a:sym typeface="+mn-ea"/>
              </a:rPr>
              <a:t>r</a:t>
            </a:r>
            <a:r>
              <a:rPr dirty="0">
                <a:solidFill>
                  <a:schemeClr val="tx1"/>
                </a:solidFill>
                <a:sym typeface="+mn-ea"/>
              </a:rPr>
              <a:t>12,</a:t>
            </a:r>
            <a:r>
              <a:rPr lang="x-none" dirty="0">
                <a:solidFill>
                  <a:schemeClr val="tx1"/>
                </a:solidFill>
                <a:sym typeface="+mn-ea"/>
              </a:rPr>
              <a:t>r</a:t>
            </a:r>
            <a:r>
              <a:rPr dirty="0">
                <a:solidFill>
                  <a:schemeClr val="tx1"/>
                </a:solidFill>
                <a:sym typeface="+mn-ea"/>
              </a:rPr>
              <a:t>2,</a:t>
            </a:r>
            <a:r>
              <a:rPr lang="x-none" dirty="0">
                <a:solidFill>
                  <a:schemeClr val="tx1"/>
                </a:solidFill>
                <a:sym typeface="+mn-ea"/>
              </a:rPr>
              <a:t>r</a:t>
            </a:r>
            <a:r>
              <a:rPr dirty="0">
                <a:solidFill>
                  <a:schemeClr val="tx1"/>
                </a:solidFill>
                <a:sym typeface="+mn-ea"/>
              </a:rPr>
              <a:t>5</a:t>
            </a:r>
            <a:br>
              <a:rPr dirty="0">
                <a:solidFill>
                  <a:schemeClr val="tx1"/>
                </a:solidFill>
                <a:sym typeface="+mn-ea"/>
              </a:rPr>
            </a:br>
            <a:r>
              <a:rPr dirty="0">
                <a:solidFill>
                  <a:schemeClr val="tx1"/>
                </a:solidFill>
                <a:sym typeface="+mn-ea"/>
              </a:rPr>
              <a:t>or  </a:t>
            </a:r>
            <a:r>
              <a:rPr lang="x-none" dirty="0">
                <a:solidFill>
                  <a:schemeClr val="tx1"/>
                </a:solidFill>
                <a:sym typeface="+mn-ea"/>
              </a:rPr>
              <a:t>r</a:t>
            </a:r>
            <a:r>
              <a:rPr dirty="0">
                <a:solidFill>
                  <a:schemeClr val="tx1"/>
                </a:solidFill>
                <a:sym typeface="+mn-ea"/>
              </a:rPr>
              <a:t>13,</a:t>
            </a:r>
            <a:r>
              <a:rPr lang="x-none" dirty="0">
                <a:solidFill>
                  <a:schemeClr val="tx1"/>
                </a:solidFill>
                <a:sym typeface="+mn-ea"/>
              </a:rPr>
              <a:t>r</a:t>
            </a:r>
            <a:r>
              <a:rPr dirty="0">
                <a:solidFill>
                  <a:schemeClr val="tx1"/>
                </a:solidFill>
                <a:sym typeface="+mn-ea"/>
              </a:rPr>
              <a:t>6,</a:t>
            </a:r>
            <a:r>
              <a:rPr lang="x-none" dirty="0">
                <a:solidFill>
                  <a:schemeClr val="tx1"/>
                </a:solidFill>
                <a:sym typeface="+mn-ea"/>
              </a:rPr>
              <a:t>r</a:t>
            </a:r>
            <a:r>
              <a:rPr dirty="0">
                <a:solidFill>
                  <a:schemeClr val="tx1"/>
                </a:solidFill>
                <a:sym typeface="+mn-ea"/>
              </a:rPr>
              <a:t>2</a:t>
            </a:r>
            <a:br>
              <a:rPr dirty="0">
                <a:solidFill>
                  <a:schemeClr val="tx1"/>
                </a:solidFill>
                <a:sym typeface="+mn-ea"/>
              </a:rPr>
            </a:br>
            <a:r>
              <a:rPr dirty="0">
                <a:solidFill>
                  <a:schemeClr val="tx1"/>
                </a:solidFill>
                <a:sym typeface="+mn-ea"/>
              </a:rPr>
              <a:t>add </a:t>
            </a:r>
            <a:r>
              <a:rPr lang="x-none" dirty="0">
                <a:solidFill>
                  <a:schemeClr val="tx1"/>
                </a:solidFill>
                <a:sym typeface="+mn-ea"/>
              </a:rPr>
              <a:t>r</a:t>
            </a:r>
            <a:r>
              <a:rPr dirty="0">
                <a:solidFill>
                  <a:schemeClr val="tx1"/>
                </a:solidFill>
                <a:sym typeface="+mn-ea"/>
              </a:rPr>
              <a:t>14,</a:t>
            </a:r>
            <a:r>
              <a:rPr lang="x-none" dirty="0">
                <a:solidFill>
                  <a:schemeClr val="tx1"/>
                </a:solidFill>
                <a:sym typeface="+mn-ea"/>
              </a:rPr>
              <a:t>r</a:t>
            </a:r>
            <a:r>
              <a:rPr dirty="0">
                <a:solidFill>
                  <a:schemeClr val="tx1"/>
                </a:solidFill>
                <a:sym typeface="+mn-ea"/>
              </a:rPr>
              <a:t>2,</a:t>
            </a:r>
            <a:r>
              <a:rPr lang="x-none" dirty="0">
                <a:solidFill>
                  <a:schemeClr val="tx1"/>
                </a:solidFill>
                <a:sym typeface="+mn-ea"/>
              </a:rPr>
              <a:t>r</a:t>
            </a:r>
            <a:r>
              <a:rPr dirty="0">
                <a:solidFill>
                  <a:schemeClr val="tx1"/>
                </a:solidFill>
                <a:sym typeface="+mn-ea"/>
              </a:rPr>
              <a:t>2</a:t>
            </a:r>
            <a:br>
              <a:rPr dirty="0">
                <a:solidFill>
                  <a:schemeClr val="tx1"/>
                </a:solidFill>
                <a:sym typeface="+mn-ea"/>
              </a:rPr>
            </a:br>
            <a:r>
              <a:rPr dirty="0">
                <a:solidFill>
                  <a:schemeClr val="tx1"/>
                </a:solidFill>
                <a:sym typeface="+mn-ea"/>
              </a:rPr>
              <a:t>sw  </a:t>
            </a:r>
            <a:r>
              <a:rPr lang="x-none" dirty="0">
                <a:solidFill>
                  <a:schemeClr val="tx1"/>
                </a:solidFill>
                <a:sym typeface="+mn-ea"/>
              </a:rPr>
              <a:t>r</a:t>
            </a:r>
            <a:r>
              <a:rPr dirty="0">
                <a:solidFill>
                  <a:schemeClr val="tx1"/>
                </a:solidFill>
                <a:sym typeface="+mn-ea"/>
              </a:rPr>
              <a:t>15,</a:t>
            </a:r>
            <a:r>
              <a:rPr lang="x-none" dirty="0">
                <a:solidFill>
                  <a:schemeClr val="tx1"/>
                </a:solidFill>
                <a:sym typeface="+mn-ea"/>
              </a:rPr>
              <a:t>[r2 + </a:t>
            </a:r>
            <a:r>
              <a:rPr dirty="0">
                <a:solidFill>
                  <a:schemeClr val="tx1"/>
                </a:solidFill>
                <a:sym typeface="+mn-ea"/>
              </a:rPr>
              <a:t>100</a:t>
            </a:r>
            <a:r>
              <a:rPr lang="x-none" dirty="0">
                <a:solidFill>
                  <a:schemeClr val="tx1"/>
                </a:solidFill>
                <a:sym typeface="+mn-ea"/>
              </a:rPr>
              <a:t>]</a:t>
            </a:r>
            <a:endParaRPr lang="x-none" dirty="0">
              <a:solidFill>
                <a:schemeClr val="tx1"/>
              </a:solidFill>
              <a:sym typeface="+mn-ea"/>
            </a:endParaRPr>
          </a:p>
          <a:p>
            <a:pPr marL="0" lvl="1"/>
            <a:endParaRPr lang="x-none" dirty="0">
              <a:solidFill>
                <a:schemeClr val="tx1"/>
              </a:solidFill>
              <a:sym typeface="+mn-ea"/>
            </a:endParaRPr>
          </a:p>
          <a:p>
            <a:endParaRPr lang="en-IN" altLang="en-US"/>
          </a:p>
        </p:txBody>
      </p:sp>
      <p:pic>
        <p:nvPicPr>
          <p:cNvPr id="142338" name="Picture 7" descr="f04-52-P374493"/>
          <p:cNvPicPr>
            <a:picLocks noChangeAspect="1"/>
          </p:cNvPicPr>
          <p:nvPr/>
        </p:nvPicPr>
        <p:blipFill>
          <a:blip r:embed="rId2"/>
          <a:srcRect l="17654" t="3954"/>
          <a:stretch>
            <a:fillRect/>
          </a:stretch>
        </p:blipFill>
        <p:spPr>
          <a:xfrm>
            <a:off x="5707380" y="908050"/>
            <a:ext cx="5763895" cy="4688840"/>
          </a:xfrm>
          <a:prstGeom prst="rect">
            <a:avLst/>
          </a:prstGeom>
          <a:noFill/>
          <a:ln w="9525">
            <a:noFill/>
            <a:miter/>
          </a:ln>
        </p:spPr>
      </p:pic>
      <p:sp>
        <p:nvSpPr>
          <p:cNvPr id="10" name="TextBox 9"/>
          <p:cNvSpPr txBox="1"/>
          <p:nvPr/>
        </p:nvSpPr>
        <p:spPr>
          <a:xfrm>
            <a:off x="231775" y="3414395"/>
            <a:ext cx="9752965" cy="2029460"/>
          </a:xfrm>
          <a:prstGeom prst="rect">
            <a:avLst/>
          </a:prstGeom>
          <a:noFill/>
        </p:spPr>
        <p:txBody>
          <a:bodyPr wrap="square" rtlCol="0">
            <a:spAutoFit/>
          </a:bodyPr>
          <a:p>
            <a:pPr marL="285750" lvl="0" indent="-285750">
              <a:buFont typeface="Arial" charset="0"/>
              <a:buChar char="•"/>
            </a:pPr>
            <a:r>
              <a:rPr lang="x-none" altLang="en-IN">
                <a:solidFill>
                  <a:schemeClr val="accent1"/>
                </a:solidFill>
                <a:sym typeface="+mn-ea"/>
              </a:rPr>
              <a:t>Types </a:t>
            </a:r>
            <a:r>
              <a:rPr lang="x-none" altLang="en-IN">
                <a:sym typeface="+mn-ea"/>
              </a:rPr>
              <a:t>of data hazards</a:t>
            </a:r>
            <a:endParaRPr lang="x-none" altLang="en-IN"/>
          </a:p>
          <a:p>
            <a:pPr marL="800100" lvl="1" indent="-342900">
              <a:buFont typeface="Arial" charset="0"/>
              <a:buAutoNum type="arabicPeriod"/>
            </a:pPr>
            <a:r>
              <a:rPr lang="x-none" altLang="en-IN">
                <a:sym typeface="+mn-ea"/>
              </a:rPr>
              <a:t>From EX/MEM to ID/EX</a:t>
            </a:r>
            <a:endParaRPr lang="x-none" altLang="en-IN"/>
          </a:p>
          <a:p>
            <a:pPr marL="1257300" lvl="2" indent="-342900">
              <a:buFont typeface="Arial" charset="0"/>
              <a:buAutoNum type="arabicPeriod"/>
            </a:pPr>
            <a:r>
              <a:rPr lang="x-none" altLang="en-IN">
                <a:sym typeface="+mn-ea"/>
              </a:rPr>
              <a:t>EX/MEM.RegisterRd is needed by ID/EX.RegisterRs</a:t>
            </a:r>
            <a:endParaRPr lang="x-none" altLang="en-IN"/>
          </a:p>
          <a:p>
            <a:pPr marL="1257300" lvl="2" indent="-342900">
              <a:buFont typeface="Arial" charset="0"/>
              <a:buAutoNum type="arabicPeriod"/>
            </a:pPr>
            <a:r>
              <a:rPr lang="x-none" altLang="en-IN">
                <a:sym typeface="+mn-ea"/>
              </a:rPr>
              <a:t>EX/MEM.RegisterRd is needed by ID/EX.RegisterRt</a:t>
            </a:r>
            <a:endParaRPr lang="x-none" altLang="en-IN"/>
          </a:p>
          <a:p>
            <a:pPr marL="800100" lvl="1" indent="-342900">
              <a:buFont typeface="Arial" charset="0"/>
              <a:buAutoNum type="arabicPeriod"/>
            </a:pPr>
            <a:r>
              <a:rPr lang="x-none" altLang="en-IN">
                <a:sym typeface="+mn-ea"/>
              </a:rPr>
              <a:t>From MEM/WB to ID/EX</a:t>
            </a:r>
            <a:endParaRPr lang="x-none" altLang="en-IN"/>
          </a:p>
          <a:p>
            <a:pPr marL="1257300" lvl="2" indent="-342900">
              <a:buFont typeface="Arial" charset="0"/>
              <a:buAutoNum type="arabicPeriod"/>
            </a:pPr>
            <a:r>
              <a:rPr lang="x-none" altLang="en-IN">
                <a:sym typeface="+mn-ea"/>
              </a:rPr>
              <a:t>MEM/WB.RegisterRd is needed by ID/EX.RegisterRs</a:t>
            </a:r>
            <a:endParaRPr lang="x-none" altLang="en-IN"/>
          </a:p>
          <a:p>
            <a:pPr marL="1257300" lvl="2" indent="-342900">
              <a:buFont typeface="Arial" charset="0"/>
              <a:buAutoNum type="arabicPeriod"/>
            </a:pPr>
            <a:r>
              <a:rPr lang="x-none" altLang="en-IN">
                <a:sym typeface="+mn-ea"/>
              </a:rPr>
              <a:t>MEM/WB.RegisterRd is needed by ID/EX.RegisterRt</a:t>
            </a:r>
            <a:endParaRPr lang="en-IN" altLang="en-US"/>
          </a:p>
        </p:txBody>
      </p:sp>
      <p:sp>
        <p:nvSpPr>
          <p:cNvPr id="9" name="Left Arrow 8"/>
          <p:cNvSpPr/>
          <p:nvPr/>
        </p:nvSpPr>
        <p:spPr>
          <a:xfrm>
            <a:off x="2076450" y="1639570"/>
            <a:ext cx="1710690" cy="38608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x-none" altLang="en-IN"/>
              <a:t>1.1</a:t>
            </a:r>
            <a:endParaRPr lang="x-none" altLang="en-IN"/>
          </a:p>
        </p:txBody>
      </p:sp>
      <p:sp>
        <p:nvSpPr>
          <p:cNvPr id="11" name="Left Arrow 10"/>
          <p:cNvSpPr/>
          <p:nvPr/>
        </p:nvSpPr>
        <p:spPr>
          <a:xfrm>
            <a:off x="2074545" y="1958975"/>
            <a:ext cx="1710690" cy="38608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x-none" altLang="en-IN"/>
              <a:t>2.2</a:t>
            </a:r>
            <a:endParaRPr lang="x-none" alt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Detecting Data hazards and forwarding</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12" name="TextBox 11"/>
          <p:cNvSpPr txBox="1"/>
          <p:nvPr/>
        </p:nvSpPr>
        <p:spPr>
          <a:xfrm>
            <a:off x="6113145" y="313055"/>
            <a:ext cx="5829300" cy="1598930"/>
          </a:xfrm>
          <a:prstGeom prst="rect">
            <a:avLst/>
          </a:prstGeom>
          <a:noFill/>
        </p:spPr>
        <p:txBody>
          <a:bodyPr wrap="square" rtlCol="0">
            <a:spAutoFit/>
          </a:bodyPr>
          <a:p>
            <a:pPr marL="285750" lvl="0" indent="-285750">
              <a:buFont typeface="Arial" charset="0"/>
              <a:buChar char="•"/>
            </a:pPr>
            <a:r>
              <a:rPr lang="x-none" altLang="en-IN" sz="1400">
                <a:solidFill>
                  <a:schemeClr val="accent1"/>
                </a:solidFill>
                <a:sym typeface="+mn-ea"/>
              </a:rPr>
              <a:t>Types </a:t>
            </a:r>
            <a:r>
              <a:rPr lang="x-none" altLang="en-IN" sz="1400">
                <a:sym typeface="+mn-ea"/>
              </a:rPr>
              <a:t>of data hazards</a:t>
            </a:r>
            <a:endParaRPr lang="x-none" altLang="en-IN" sz="1400"/>
          </a:p>
          <a:p>
            <a:pPr marL="800100" lvl="1" indent="-342900">
              <a:buFont typeface="Arial" charset="0"/>
              <a:buAutoNum type="arabicPeriod"/>
            </a:pPr>
            <a:r>
              <a:rPr lang="x-none" altLang="en-IN" sz="1400">
                <a:sym typeface="+mn-ea"/>
              </a:rPr>
              <a:t>From EX/MEM to ID/EX</a:t>
            </a:r>
            <a:endParaRPr lang="x-none" altLang="en-IN" sz="1400"/>
          </a:p>
          <a:p>
            <a:pPr marL="1257300" lvl="2" indent="-342900">
              <a:buFont typeface="Arial" charset="0"/>
              <a:buAutoNum type="arabicPeriod"/>
            </a:pPr>
            <a:r>
              <a:rPr lang="x-none" altLang="en-IN" sz="1400">
                <a:sym typeface="+mn-ea"/>
              </a:rPr>
              <a:t>EX/MEM.RegisterRd is needed by ID/EX.RegisterRs</a:t>
            </a:r>
            <a:endParaRPr lang="x-none" altLang="en-IN" sz="1400"/>
          </a:p>
          <a:p>
            <a:pPr marL="1257300" lvl="2" indent="-342900">
              <a:buFont typeface="Arial" charset="0"/>
              <a:buAutoNum type="arabicPeriod"/>
            </a:pPr>
            <a:r>
              <a:rPr lang="x-none" altLang="en-IN" sz="1400">
                <a:sym typeface="+mn-ea"/>
              </a:rPr>
              <a:t>EX/MEM.RegisterRd is needed by ID/EX.RegisterRt</a:t>
            </a:r>
            <a:endParaRPr lang="x-none" altLang="en-IN" sz="1400"/>
          </a:p>
          <a:p>
            <a:pPr marL="800100" lvl="1" indent="-342900">
              <a:buFont typeface="Arial" charset="0"/>
              <a:buAutoNum type="arabicPeriod"/>
            </a:pPr>
            <a:r>
              <a:rPr lang="x-none" altLang="en-IN" sz="1400">
                <a:sym typeface="+mn-ea"/>
              </a:rPr>
              <a:t>From MEM/WB to ID/EX</a:t>
            </a:r>
            <a:endParaRPr lang="x-none" altLang="en-IN" sz="1400"/>
          </a:p>
          <a:p>
            <a:pPr marL="1257300" lvl="2" indent="-342900">
              <a:buFont typeface="Arial" charset="0"/>
              <a:buAutoNum type="arabicPeriod"/>
            </a:pPr>
            <a:r>
              <a:rPr lang="x-none" altLang="en-IN" sz="1400">
                <a:sym typeface="+mn-ea"/>
              </a:rPr>
              <a:t>MEM/WB.RegisterRd is needed by ID/EX.RegisterRs</a:t>
            </a:r>
            <a:endParaRPr lang="x-none" altLang="en-IN" sz="1400"/>
          </a:p>
          <a:p>
            <a:pPr marL="1257300" lvl="2" indent="-342900">
              <a:buFont typeface="Arial" charset="0"/>
              <a:buAutoNum type="arabicPeriod"/>
            </a:pPr>
            <a:r>
              <a:rPr lang="x-none" altLang="en-IN" sz="1400">
                <a:sym typeface="+mn-ea"/>
              </a:rPr>
              <a:t>MEM/WB.RegisterRd is needed by ID/EX.RegisterRt</a:t>
            </a:r>
            <a:endParaRPr lang="en-IN" altLang="en-US" sz="1400"/>
          </a:p>
        </p:txBody>
      </p:sp>
      <p:sp>
        <p:nvSpPr>
          <p:cNvPr id="13" name="TextBox 12"/>
          <p:cNvSpPr txBox="1"/>
          <p:nvPr/>
        </p:nvSpPr>
        <p:spPr>
          <a:xfrm>
            <a:off x="248920" y="732790"/>
            <a:ext cx="5983605" cy="2303780"/>
          </a:xfrm>
          <a:prstGeom prst="rect">
            <a:avLst/>
          </a:prstGeom>
          <a:noFill/>
        </p:spPr>
        <p:txBody>
          <a:bodyPr wrap="square" rtlCol="0">
            <a:spAutoFit/>
          </a:bodyPr>
          <a:p>
            <a:pPr marL="285750" indent="-285750">
              <a:buFont typeface="Arial" charset="0"/>
              <a:buChar char="•"/>
            </a:pPr>
            <a:r>
              <a:rPr lang="x-none" altLang="en-IN"/>
              <a:t>Suppose the control logic just checks</a:t>
            </a:r>
            <a:endParaRPr lang="x-none" altLang="en-IN"/>
          </a:p>
          <a:p>
            <a:pPr indent="0">
              <a:buFont typeface="Arial" charset="0"/>
              <a:buNone/>
            </a:pPr>
            <a:r>
              <a:rPr lang="x-none" altLang="en-IN">
                <a:sym typeface="+mn-ea"/>
              </a:rPr>
              <a:t>     EX/MEM.RegisterRd == ID/EX.RegisterRs</a:t>
            </a:r>
            <a:endParaRPr lang="x-none" altLang="en-IN">
              <a:sym typeface="+mn-ea"/>
            </a:endParaRPr>
          </a:p>
          <a:p>
            <a:pPr marL="285750" indent="-285750">
              <a:buFont typeface="Arial" charset="0"/>
              <a:buChar char="•"/>
            </a:pPr>
            <a:r>
              <a:rPr lang="x-none" altLang="en-IN"/>
              <a:t>We could additionally see if the register file will be written. Can check the RegWrite bit being propagated in EX/MEM.</a:t>
            </a:r>
            <a:endParaRPr lang="x-none" altLang="en-IN"/>
          </a:p>
          <a:p>
            <a:pPr marL="285750" indent="-285750">
              <a:buFont typeface="Arial" charset="0"/>
              <a:buChar char="•"/>
            </a:pPr>
            <a:r>
              <a:rPr lang="x-none" altLang="en-IN"/>
              <a:t>Depending on the type of the hazard we need to forward the right data to the right operand at the execution stage</a:t>
            </a:r>
            <a:endParaRPr lang="x-none" alt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Detecting Data hazards and forwarding</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13" name="TextBox 12"/>
          <p:cNvSpPr txBox="1"/>
          <p:nvPr/>
        </p:nvSpPr>
        <p:spPr>
          <a:xfrm>
            <a:off x="248920" y="732790"/>
            <a:ext cx="5983605" cy="2303780"/>
          </a:xfrm>
          <a:prstGeom prst="rect">
            <a:avLst/>
          </a:prstGeom>
          <a:noFill/>
        </p:spPr>
        <p:txBody>
          <a:bodyPr wrap="square" rtlCol="0">
            <a:spAutoFit/>
          </a:bodyPr>
          <a:p>
            <a:pPr marL="285750" indent="-285750">
              <a:buFont typeface="Arial" charset="0"/>
              <a:buChar char="•"/>
            </a:pPr>
            <a:r>
              <a:rPr lang="x-none" altLang="en-IN"/>
              <a:t>Suppose the control logic just checks</a:t>
            </a:r>
            <a:endParaRPr lang="x-none" altLang="en-IN"/>
          </a:p>
          <a:p>
            <a:pPr indent="0">
              <a:buFont typeface="Arial" charset="0"/>
              <a:buNone/>
            </a:pPr>
            <a:r>
              <a:rPr lang="x-none" altLang="en-IN">
                <a:sym typeface="+mn-ea"/>
              </a:rPr>
              <a:t>     EX/MEM.RegisterRd == ID/EX.RegisterRs</a:t>
            </a:r>
            <a:endParaRPr lang="x-none" altLang="en-IN">
              <a:sym typeface="+mn-ea"/>
            </a:endParaRPr>
          </a:p>
          <a:p>
            <a:pPr marL="285750" indent="-285750">
              <a:buFont typeface="Arial" charset="0"/>
              <a:buChar char="•"/>
            </a:pPr>
            <a:r>
              <a:rPr lang="x-none" altLang="en-IN"/>
              <a:t>We could additionally see if the register file will be written. Can check the RegWrite bit being propagated in EX/MEM.</a:t>
            </a:r>
            <a:endParaRPr lang="x-none" altLang="en-IN"/>
          </a:p>
          <a:p>
            <a:pPr marL="285750" indent="-285750">
              <a:buFont typeface="Arial" charset="0"/>
              <a:buChar char="•"/>
            </a:pPr>
            <a:r>
              <a:rPr lang="x-none" altLang="en-IN"/>
              <a:t>Depending on the type of the hazard we need to forward the right data to the right operand at the execution stage</a:t>
            </a:r>
            <a:endParaRPr lang="x-none" altLang="en-IN"/>
          </a:p>
        </p:txBody>
      </p:sp>
      <p:pic>
        <p:nvPicPr>
          <p:cNvPr id="57349" name="Picture 6" descr="f04-54-9780124077263"/>
          <p:cNvPicPr>
            <a:picLocks noChangeAspect="1"/>
          </p:cNvPicPr>
          <p:nvPr>
            <p:ph idx="1"/>
          </p:nvPr>
        </p:nvPicPr>
        <p:blipFill>
          <a:blip r:embed="rId2"/>
          <a:srcRect/>
          <a:stretch>
            <a:fillRect/>
          </a:stretch>
        </p:blipFill>
        <p:spPr>
          <a:xfrm>
            <a:off x="6235700" y="280670"/>
            <a:ext cx="5502275" cy="6321425"/>
          </a:xfrm>
          <a:ln w="9525">
            <a:noFill/>
            <a:miter/>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Detecting Data hazards and forwarding</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13" name="TextBox 12"/>
          <p:cNvSpPr txBox="1"/>
          <p:nvPr/>
        </p:nvSpPr>
        <p:spPr>
          <a:xfrm>
            <a:off x="248920" y="732790"/>
            <a:ext cx="5983605" cy="2303780"/>
          </a:xfrm>
          <a:prstGeom prst="rect">
            <a:avLst/>
          </a:prstGeom>
          <a:noFill/>
        </p:spPr>
        <p:txBody>
          <a:bodyPr wrap="square" rtlCol="0">
            <a:spAutoFit/>
          </a:bodyPr>
          <a:p>
            <a:pPr marL="285750" indent="-285750">
              <a:buFont typeface="Arial" charset="0"/>
              <a:buChar char="•"/>
            </a:pPr>
            <a:r>
              <a:rPr lang="x-none" altLang="en-IN"/>
              <a:t>Suppose the control logic just checks</a:t>
            </a:r>
            <a:endParaRPr lang="x-none" altLang="en-IN"/>
          </a:p>
          <a:p>
            <a:pPr indent="0">
              <a:buFont typeface="Arial" charset="0"/>
              <a:buNone/>
            </a:pPr>
            <a:r>
              <a:rPr lang="x-none" altLang="en-IN">
                <a:sym typeface="+mn-ea"/>
              </a:rPr>
              <a:t>     EX/MEM.RegisterRd == ID/EX.RegisterRs</a:t>
            </a:r>
            <a:endParaRPr lang="x-none" altLang="en-IN">
              <a:sym typeface="+mn-ea"/>
            </a:endParaRPr>
          </a:p>
          <a:p>
            <a:pPr marL="285750" indent="-285750">
              <a:buFont typeface="Arial" charset="0"/>
              <a:buChar char="•"/>
            </a:pPr>
            <a:r>
              <a:rPr lang="x-none" altLang="en-IN"/>
              <a:t>We could additionally see if the register file will be written. Can check the RegWrite bit being propagated in EX/MEM.</a:t>
            </a:r>
            <a:endParaRPr lang="x-none" altLang="en-IN"/>
          </a:p>
          <a:p>
            <a:pPr marL="285750" indent="-285750">
              <a:buFont typeface="Arial" charset="0"/>
              <a:buChar char="•"/>
            </a:pPr>
            <a:r>
              <a:rPr lang="x-none" altLang="en-IN"/>
              <a:t>Depending on the type of the hazard we need to forward the right data to the right operand at the execution stage</a:t>
            </a:r>
            <a:endParaRPr lang="x-none" altLang="en-IN"/>
          </a:p>
        </p:txBody>
      </p:sp>
      <p:sp>
        <p:nvSpPr>
          <p:cNvPr id="14" name="TextBox 13"/>
          <p:cNvSpPr txBox="1"/>
          <p:nvPr/>
        </p:nvSpPr>
        <p:spPr>
          <a:xfrm>
            <a:off x="339090" y="3220720"/>
            <a:ext cx="5429885" cy="3705860"/>
          </a:xfrm>
          <a:prstGeom prst="rect">
            <a:avLst/>
          </a:prstGeom>
          <a:noFill/>
        </p:spPr>
        <p:txBody>
          <a:bodyPr wrap="square" rtlCol="0">
            <a:spAutoFit/>
          </a:bodyPr>
          <a:p>
            <a:pPr marL="285750" indent="-285750">
              <a:buFont typeface="Arial" charset="0"/>
              <a:buChar char="•"/>
            </a:pPr>
            <a:r>
              <a:rPr lang="x-none" altLang="en-IN"/>
              <a:t>From EX/MEM</a:t>
            </a:r>
            <a:endParaRPr lang="x-none" altLang="en-IN"/>
          </a:p>
          <a:p>
            <a:pPr lvl="2" indent="-285750">
              <a:buFont typeface="Arial" charset="0"/>
              <a:buChar char="•"/>
            </a:pPr>
            <a:r>
              <a:rPr sz="1400" dirty="0">
                <a:sym typeface="+mn-ea"/>
              </a:rPr>
              <a:t>if (EX/MEM.RegWrite)</a:t>
            </a:r>
            <a:br>
              <a:rPr sz="1400" dirty="0">
                <a:sym typeface="+mn-ea"/>
              </a:rPr>
            </a:br>
            <a:r>
              <a:rPr sz="1400" dirty="0">
                <a:sym typeface="+mn-ea"/>
              </a:rPr>
              <a:t>    and (EX/MEM.RegisterRd = ID/EX.RegisterRs))</a:t>
            </a:r>
            <a:br>
              <a:rPr sz="1400" dirty="0">
                <a:sym typeface="+mn-ea"/>
              </a:rPr>
            </a:br>
            <a:r>
              <a:rPr sz="1400" dirty="0">
                <a:sym typeface="+mn-ea"/>
              </a:rPr>
              <a:t>  </a:t>
            </a:r>
            <a:r>
              <a:rPr sz="1400" dirty="0">
                <a:solidFill>
                  <a:schemeClr val="hlink"/>
                </a:solidFill>
                <a:sym typeface="+mn-ea"/>
              </a:rPr>
              <a:t>ForwardA = 10</a:t>
            </a:r>
            <a:endParaRPr sz="1400" dirty="0">
              <a:solidFill>
                <a:schemeClr val="hlink"/>
              </a:solidFill>
              <a:sym typeface="+mn-ea"/>
            </a:endParaRPr>
          </a:p>
          <a:p>
            <a:pPr lvl="2" indent="-285750">
              <a:buFont typeface="Arial" charset="0"/>
              <a:buChar char="•"/>
            </a:pPr>
            <a:r>
              <a:rPr sz="1400" dirty="0">
                <a:sym typeface="+mn-ea"/>
              </a:rPr>
              <a:t>if (EX/MEM.RegWrite)</a:t>
            </a:r>
            <a:br>
              <a:rPr sz="1400" dirty="0">
                <a:sym typeface="+mn-ea"/>
              </a:rPr>
            </a:br>
            <a:r>
              <a:rPr sz="1400" dirty="0">
                <a:sym typeface="+mn-ea"/>
              </a:rPr>
              <a:t>    and (EX/MEM.RegisterRd = ID/EX.RegisterR</a:t>
            </a:r>
            <a:r>
              <a:rPr lang="x-none" sz="1400" dirty="0">
                <a:sym typeface="+mn-ea"/>
              </a:rPr>
              <a:t>t</a:t>
            </a:r>
            <a:r>
              <a:rPr sz="1400" dirty="0">
                <a:sym typeface="+mn-ea"/>
              </a:rPr>
              <a:t>))</a:t>
            </a:r>
            <a:br>
              <a:rPr sz="1400" dirty="0">
                <a:sym typeface="+mn-ea"/>
              </a:rPr>
            </a:br>
            <a:r>
              <a:rPr sz="1400" dirty="0">
                <a:sym typeface="+mn-ea"/>
              </a:rPr>
              <a:t>  </a:t>
            </a:r>
            <a:r>
              <a:rPr sz="1400" dirty="0">
                <a:solidFill>
                  <a:schemeClr val="hlink"/>
                </a:solidFill>
                <a:sym typeface="+mn-ea"/>
              </a:rPr>
              <a:t>Forward</a:t>
            </a:r>
            <a:r>
              <a:rPr lang="x-none" sz="1400" dirty="0">
                <a:solidFill>
                  <a:schemeClr val="hlink"/>
                </a:solidFill>
                <a:sym typeface="+mn-ea"/>
              </a:rPr>
              <a:t>B</a:t>
            </a:r>
            <a:r>
              <a:rPr sz="1400" dirty="0">
                <a:solidFill>
                  <a:schemeClr val="hlink"/>
                </a:solidFill>
                <a:sym typeface="+mn-ea"/>
              </a:rPr>
              <a:t> = 10</a:t>
            </a:r>
            <a:endParaRPr lang="x-none" sz="1400" dirty="0">
              <a:solidFill>
                <a:schemeClr val="hlink"/>
              </a:solidFill>
              <a:sym typeface="+mn-ea"/>
            </a:endParaRPr>
          </a:p>
          <a:p>
            <a:pPr marL="285750" lvl="0" indent="-285750">
              <a:buFont typeface="Arial" charset="0"/>
              <a:buChar char="•"/>
            </a:pPr>
            <a:r>
              <a:rPr lang="x-none" altLang="en-IN">
                <a:sym typeface="+mn-ea"/>
              </a:rPr>
              <a:t>From MEM/WB</a:t>
            </a:r>
            <a:endParaRPr lang="x-none" altLang="en-IN" sz="1400">
              <a:sym typeface="+mn-ea"/>
            </a:endParaRPr>
          </a:p>
          <a:p>
            <a:pPr marL="742950" lvl="1" indent="-285750">
              <a:buFont typeface="Arial" charset="0"/>
              <a:buChar char="•"/>
            </a:pPr>
            <a:r>
              <a:rPr sz="1400" dirty="0">
                <a:sym typeface="+mn-ea"/>
              </a:rPr>
              <a:t>if (MEM/WB.RegWrite)</a:t>
            </a:r>
            <a:br>
              <a:rPr sz="1400" dirty="0">
                <a:sym typeface="+mn-ea"/>
              </a:rPr>
            </a:br>
            <a:r>
              <a:rPr sz="1400" dirty="0">
                <a:sym typeface="+mn-ea"/>
              </a:rPr>
              <a:t>    and (MEM/WB.RegisterRd = ID/EX.RegisterRs))</a:t>
            </a:r>
            <a:br>
              <a:rPr sz="1400" dirty="0">
                <a:sym typeface="+mn-ea"/>
              </a:rPr>
            </a:br>
            <a:r>
              <a:rPr sz="1400" dirty="0">
                <a:sym typeface="+mn-ea"/>
              </a:rPr>
              <a:t>  </a:t>
            </a:r>
            <a:r>
              <a:rPr sz="1400" dirty="0">
                <a:solidFill>
                  <a:schemeClr val="hlink"/>
                </a:solidFill>
                <a:sym typeface="+mn-ea"/>
              </a:rPr>
              <a:t>ForwardA = 01</a:t>
            </a:r>
            <a:endParaRPr sz="1400" dirty="0">
              <a:solidFill>
                <a:schemeClr val="hlink"/>
              </a:solidFill>
              <a:sym typeface="+mn-ea"/>
            </a:endParaRPr>
          </a:p>
          <a:p>
            <a:pPr marL="742950" lvl="1" indent="-285750">
              <a:buFont typeface="Arial" charset="0"/>
              <a:buChar char="•"/>
            </a:pPr>
            <a:r>
              <a:rPr sz="1400" dirty="0">
                <a:sym typeface="+mn-ea"/>
              </a:rPr>
              <a:t>if (MEM/WB.RegWrite)</a:t>
            </a:r>
            <a:br>
              <a:rPr sz="1400" dirty="0">
                <a:sym typeface="+mn-ea"/>
              </a:rPr>
            </a:br>
            <a:r>
              <a:rPr sz="1400" dirty="0">
                <a:sym typeface="+mn-ea"/>
              </a:rPr>
              <a:t>    and (MEM/WB.RegisterRd = ID/EX.RegisterR</a:t>
            </a:r>
            <a:r>
              <a:rPr lang="x-none" sz="1400" dirty="0">
                <a:sym typeface="+mn-ea"/>
              </a:rPr>
              <a:t>t</a:t>
            </a:r>
            <a:r>
              <a:rPr sz="1400" dirty="0">
                <a:sym typeface="+mn-ea"/>
              </a:rPr>
              <a:t>))</a:t>
            </a:r>
            <a:br>
              <a:rPr sz="1400" dirty="0">
                <a:sym typeface="+mn-ea"/>
              </a:rPr>
            </a:br>
            <a:r>
              <a:rPr sz="1400" dirty="0">
                <a:solidFill>
                  <a:schemeClr val="hlink"/>
                </a:solidFill>
                <a:sym typeface="+mn-ea"/>
              </a:rPr>
              <a:t>Forward</a:t>
            </a:r>
            <a:r>
              <a:rPr lang="x-none" sz="1400" dirty="0">
                <a:solidFill>
                  <a:schemeClr val="hlink"/>
                </a:solidFill>
                <a:sym typeface="+mn-ea"/>
              </a:rPr>
              <a:t>B</a:t>
            </a:r>
            <a:r>
              <a:rPr sz="1400" dirty="0">
                <a:solidFill>
                  <a:schemeClr val="hlink"/>
                </a:solidFill>
                <a:sym typeface="+mn-ea"/>
              </a:rPr>
              <a:t> = 01</a:t>
            </a:r>
            <a:endParaRPr lang="x-none" altLang="en-IN" sz="1400"/>
          </a:p>
          <a:p>
            <a:pPr marL="742950" lvl="1" indent="-285750">
              <a:buFont typeface="Arial" charset="0"/>
              <a:buChar char="•"/>
            </a:pPr>
            <a:endParaRPr lang="x-none" altLang="en-IN" sz="1400"/>
          </a:p>
          <a:p>
            <a:pPr marL="742950" lvl="1" indent="-285750">
              <a:buFont typeface="Arial" charset="0"/>
              <a:buChar char="•"/>
            </a:pPr>
            <a:endParaRPr lang="x-none" altLang="en-IN"/>
          </a:p>
        </p:txBody>
      </p:sp>
      <p:pic>
        <p:nvPicPr>
          <p:cNvPr id="148482" name="Picture 6" descr="f04-54-P374493-bottom"/>
          <p:cNvPicPr>
            <a:picLocks noChangeAspect="1"/>
          </p:cNvPicPr>
          <p:nvPr/>
        </p:nvPicPr>
        <p:blipFill>
          <a:blip r:embed="rId2"/>
          <a:stretch>
            <a:fillRect/>
          </a:stretch>
        </p:blipFill>
        <p:spPr>
          <a:xfrm>
            <a:off x="6028055" y="1167765"/>
            <a:ext cx="6139180" cy="4924425"/>
          </a:xfrm>
          <a:prstGeom prst="rect">
            <a:avLst/>
          </a:prstGeom>
          <a:noFill/>
          <a:ln w="9525">
            <a:noFill/>
            <a:miter/>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Detecting Data hazards and forwarding</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pic>
        <p:nvPicPr>
          <p:cNvPr id="148482" name="Picture 6" descr="f04-54-P374493-bottom"/>
          <p:cNvPicPr>
            <a:picLocks noChangeAspect="1"/>
          </p:cNvPicPr>
          <p:nvPr/>
        </p:nvPicPr>
        <p:blipFill>
          <a:blip r:embed="rId2"/>
          <a:stretch>
            <a:fillRect/>
          </a:stretch>
        </p:blipFill>
        <p:spPr>
          <a:xfrm>
            <a:off x="6028055" y="1167765"/>
            <a:ext cx="6139180" cy="4924425"/>
          </a:xfrm>
          <a:prstGeom prst="rect">
            <a:avLst/>
          </a:prstGeom>
          <a:noFill/>
          <a:ln w="9525">
            <a:noFill/>
            <a:miter/>
          </a:ln>
        </p:spPr>
      </p:pic>
      <p:pic>
        <p:nvPicPr>
          <p:cNvPr id="56325" name="Picture 6" descr="f04-53-9780124077263"/>
          <p:cNvPicPr>
            <a:picLocks noChangeAspect="1"/>
          </p:cNvPicPr>
          <p:nvPr>
            <p:ph idx="1"/>
          </p:nvPr>
        </p:nvPicPr>
        <p:blipFill>
          <a:blip r:embed="rId3"/>
          <a:srcRect l="20176" t="2836"/>
          <a:stretch>
            <a:fillRect/>
          </a:stretch>
        </p:blipFill>
        <p:spPr>
          <a:xfrm>
            <a:off x="268605" y="892175"/>
            <a:ext cx="5321935" cy="4871720"/>
          </a:xfrm>
          <a:ln w="9525">
            <a:noFill/>
            <a:miter/>
          </a:ln>
        </p:spPr>
      </p:pic>
      <p:sp>
        <p:nvSpPr>
          <p:cNvPr id="7" name="Line Callout 1 6"/>
          <p:cNvSpPr/>
          <p:nvPr/>
        </p:nvSpPr>
        <p:spPr>
          <a:xfrm>
            <a:off x="4365625" y="1806575"/>
            <a:ext cx="1325245" cy="668655"/>
          </a:xfrm>
          <a:prstGeom prst="borderCallout1">
            <a:avLst>
              <a:gd name="adj1" fmla="val 49382"/>
              <a:gd name="adj2" fmla="val -4408"/>
              <a:gd name="adj3" fmla="val 188793"/>
              <a:gd name="adj4" fmla="val -17110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x-none" altLang="en-IN"/>
              <a:t>Which path?</a:t>
            </a:r>
            <a:endParaRPr lang="x-none" altLang="en-IN"/>
          </a:p>
        </p:txBody>
      </p:sp>
      <p:sp>
        <p:nvSpPr>
          <p:cNvPr id="8" name="Line Callout 1 7"/>
          <p:cNvSpPr/>
          <p:nvPr/>
        </p:nvSpPr>
        <p:spPr>
          <a:xfrm>
            <a:off x="4981575" y="2473960"/>
            <a:ext cx="1325245" cy="668655"/>
          </a:xfrm>
          <a:prstGeom prst="borderCallout1">
            <a:avLst>
              <a:gd name="adj1" fmla="val 49382"/>
              <a:gd name="adj2" fmla="val -4408"/>
              <a:gd name="adj3" fmla="val 188793"/>
              <a:gd name="adj4" fmla="val -17110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x-none" altLang="en-IN"/>
              <a:t>Which path?</a:t>
            </a:r>
            <a:endParaRPr lang="x-none" altLang="en-IN"/>
          </a:p>
        </p:txBody>
      </p:sp>
      <p:sp>
        <p:nvSpPr>
          <p:cNvPr id="9" name="Line Callout 1 8"/>
          <p:cNvSpPr/>
          <p:nvPr/>
        </p:nvSpPr>
        <p:spPr>
          <a:xfrm>
            <a:off x="5185410" y="3295650"/>
            <a:ext cx="1325245" cy="668655"/>
          </a:xfrm>
          <a:prstGeom prst="borderCallout1">
            <a:avLst>
              <a:gd name="adj1" fmla="val 49382"/>
              <a:gd name="adj2" fmla="val -4408"/>
              <a:gd name="adj3" fmla="val 188793"/>
              <a:gd name="adj4" fmla="val -17110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x-none" altLang="en-IN"/>
              <a:t>Which path?</a:t>
            </a:r>
            <a:endParaRPr lang="x-none" alt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6487</Words>
  <Application>Kingsoft Office WPP</Application>
  <PresentationFormat>Widescreen</PresentationFormat>
  <Paragraphs>201</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vineeth</dc:creator>
  <cp:lastModifiedBy>vineeth</cp:lastModifiedBy>
  <cp:revision>759</cp:revision>
  <dcterms:created xsi:type="dcterms:W3CDTF">2017-02-22T05:16:41Z</dcterms:created>
  <dcterms:modified xsi:type="dcterms:W3CDTF">2017-02-22T05:16:41Z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16393݄-10.1.0.5672</vt:lpwstr>
  </property>
</Properties>
</file>