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64" r:id="rId5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emf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1330325"/>
            <a:ext cx="9933305" cy="487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Lecture 27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15/03/2017 &amp; </a:t>
            </a:r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16/03/2017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75" name="Footer Placeholder 7"/>
          <p:cNvSpPr txBox="1">
            <a:spLocks noGrp="1"/>
          </p:cNvSpPr>
          <p:nvPr/>
        </p:nvSpPr>
        <p:spPr>
          <a:xfrm>
            <a:off x="1492885" y="6081395"/>
            <a:ext cx="91440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Some of the figures in these lecture slides are taken from Silberschatz et al.'s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Operating System Concepts and the xv6 book.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The boot process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7825" y="751840"/>
            <a:ext cx="11425555" cy="2578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When the processor is switched on</a:t>
            </a:r>
            <a:r>
              <a:rPr dirty="0">
                <a:solidFill>
                  <a:schemeClr val="tx1"/>
                </a:solidFill>
                <a:sym typeface="+mn-ea"/>
              </a:rPr>
              <a:t>, </a:t>
            </a:r>
            <a:r>
              <a:rPr lang="x-none" dirty="0">
                <a:solidFill>
                  <a:schemeClr val="tx1"/>
                </a:solidFill>
                <a:sym typeface="+mn-ea"/>
              </a:rPr>
              <a:t>the microprocessor</a:t>
            </a:r>
            <a:r>
              <a:rPr dirty="0">
                <a:solidFill>
                  <a:schemeClr val="tx1"/>
                </a:solidFill>
                <a:sym typeface="+mn-ea"/>
              </a:rPr>
              <a:t> starts at a fixed </a:t>
            </a:r>
            <a:r>
              <a:rPr lang="x-none" dirty="0">
                <a:solidFill>
                  <a:schemeClr val="tx1"/>
                </a:solidFill>
                <a:sym typeface="+mn-ea"/>
              </a:rPr>
              <a:t>instruction </a:t>
            </a:r>
            <a:r>
              <a:rPr dirty="0">
                <a:solidFill>
                  <a:schemeClr val="tx1"/>
                </a:solidFill>
                <a:sym typeface="+mn-ea"/>
              </a:rPr>
              <a:t>memory location</a:t>
            </a:r>
            <a:endParaRPr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dirty="0">
                <a:solidFill>
                  <a:schemeClr val="tx1"/>
                </a:solidFill>
                <a:sym typeface="+mn-ea"/>
              </a:rPr>
              <a:t>Firmware ROM used to hold initial boot code </a:t>
            </a:r>
            <a:r>
              <a:rPr lang="x-none" dirty="0">
                <a:solidFill>
                  <a:schemeClr val="tx1"/>
                </a:solidFill>
                <a:sym typeface="+mn-ea"/>
              </a:rPr>
              <a:t>- mapped to this fixed location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dirty="0">
                <a:solidFill>
                  <a:schemeClr val="tx1"/>
                </a:solidFill>
                <a:sym typeface="+mn-ea"/>
              </a:rPr>
              <a:t>Operating system must be made available to hardware so hardware can start it</a:t>
            </a:r>
            <a:endParaRPr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B</a:t>
            </a:r>
            <a:r>
              <a:rPr b="1" dirty="0">
                <a:solidFill>
                  <a:schemeClr val="tx1"/>
                </a:solidFill>
                <a:sym typeface="+mn-ea"/>
              </a:rPr>
              <a:t>ootstrap loader</a:t>
            </a:r>
            <a:r>
              <a:rPr dirty="0">
                <a:solidFill>
                  <a:schemeClr val="tx1"/>
                </a:solidFill>
                <a:sym typeface="+mn-ea"/>
              </a:rPr>
              <a:t>, stored in </a:t>
            </a:r>
            <a:r>
              <a:rPr lang="x-none" dirty="0">
                <a:solidFill>
                  <a:schemeClr val="tx1"/>
                </a:solidFill>
                <a:sym typeface="+mn-ea"/>
              </a:rPr>
              <a:t>the above</a:t>
            </a:r>
            <a:r>
              <a:rPr dirty="0">
                <a:solidFill>
                  <a:schemeClr val="tx1"/>
                </a:solidFill>
                <a:sym typeface="+mn-ea"/>
              </a:rPr>
              <a:t> </a:t>
            </a:r>
            <a:r>
              <a:rPr b="1" dirty="0">
                <a:solidFill>
                  <a:schemeClr val="tx1"/>
                </a:solidFill>
                <a:sym typeface="+mn-ea"/>
              </a:rPr>
              <a:t>ROM</a:t>
            </a:r>
            <a:r>
              <a:rPr dirty="0">
                <a:solidFill>
                  <a:schemeClr val="tx1"/>
                </a:solidFill>
                <a:sym typeface="+mn-ea"/>
              </a:rPr>
              <a:t> or </a:t>
            </a:r>
            <a:r>
              <a:rPr b="1" dirty="0">
                <a:solidFill>
                  <a:schemeClr val="tx1"/>
                </a:solidFill>
                <a:sym typeface="+mn-ea"/>
              </a:rPr>
              <a:t>EEPROM</a:t>
            </a:r>
            <a:r>
              <a:rPr dirty="0">
                <a:solidFill>
                  <a:schemeClr val="tx1"/>
                </a:solidFill>
                <a:sym typeface="+mn-ea"/>
              </a:rPr>
              <a:t> locates the kernel, loads it into memory, and starts it</a:t>
            </a:r>
            <a:endParaRPr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Nowadays, this is done by a </a:t>
            </a:r>
            <a:r>
              <a:rPr dirty="0">
                <a:solidFill>
                  <a:schemeClr val="tx1"/>
                </a:solidFill>
                <a:sym typeface="+mn-ea"/>
              </a:rPr>
              <a:t>two-step process where </a:t>
            </a:r>
            <a:r>
              <a:rPr lang="x-none" dirty="0">
                <a:solidFill>
                  <a:schemeClr val="tx1"/>
                </a:solidFill>
                <a:sym typeface="+mn-ea"/>
              </a:rPr>
              <a:t>a stage one bootloader loads a larger stage two loader which</a:t>
            </a:r>
            <a:r>
              <a:rPr dirty="0">
                <a:solidFill>
                  <a:schemeClr val="tx1"/>
                </a:solidFill>
                <a:sym typeface="+mn-ea"/>
              </a:rPr>
              <a:t> </a:t>
            </a:r>
            <a:r>
              <a:rPr lang="x-none" dirty="0">
                <a:solidFill>
                  <a:schemeClr val="tx1"/>
                </a:solidFill>
                <a:sym typeface="+mn-ea"/>
              </a:rPr>
              <a:t>loads the operating system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Example: </a:t>
            </a:r>
            <a:r>
              <a:rPr b="1" dirty="0">
                <a:solidFill>
                  <a:schemeClr val="tx1"/>
                </a:solidFill>
                <a:sym typeface="+mn-ea"/>
              </a:rPr>
              <a:t>GRUB </a:t>
            </a:r>
            <a:r>
              <a:rPr lang="x-none" b="1" dirty="0">
                <a:solidFill>
                  <a:schemeClr val="tx1"/>
                </a:solidFill>
                <a:sym typeface="+mn-ea"/>
              </a:rPr>
              <a:t>- </a:t>
            </a:r>
            <a:r>
              <a:rPr dirty="0">
                <a:solidFill>
                  <a:schemeClr val="tx1"/>
                </a:solidFill>
                <a:sym typeface="+mn-ea"/>
              </a:rPr>
              <a:t>selection </a:t>
            </a:r>
            <a:r>
              <a:rPr lang="x-none" dirty="0">
                <a:solidFill>
                  <a:schemeClr val="tx1"/>
                </a:solidFill>
                <a:sym typeface="+mn-ea"/>
              </a:rPr>
              <a:t>from multiple operating systems </a:t>
            </a:r>
            <a:r>
              <a:rPr dirty="0">
                <a:solidFill>
                  <a:schemeClr val="tx1"/>
                </a:solidFill>
                <a:sym typeface="+mn-ea"/>
              </a:rPr>
              <a:t>from multiple disks, versions, kernel options</a:t>
            </a:r>
            <a:endParaRPr lang="en-IN" altLang="en-US" b="1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Todays class</a:t>
            </a:r>
            <a:endParaRPr lang="x-none" altLang="en-IN"/>
          </a:p>
        </p:txBody>
      </p:sp>
      <p:sp>
        <p:nvSpPr>
          <p:cNvPr id="22" name="TextBox 21"/>
          <p:cNvSpPr txBox="1"/>
          <p:nvPr/>
        </p:nvSpPr>
        <p:spPr>
          <a:xfrm>
            <a:off x="191135" y="668020"/>
            <a:ext cx="11618595" cy="3949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Operating system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Resource manager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Abstraction of low level details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Interprocess communication</a:t>
            </a:r>
            <a:endParaRPr lang="x-none" altLang="en-IN"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System calls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fork(), exec()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I/O - read() and write()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Pipes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Filesystem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References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xv6 book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Syscalls &amp; architecture of OSes - Chapter 2 of </a:t>
            </a:r>
            <a:r>
              <a:rPr lang="x-none" altLang="en-IN">
                <a:sym typeface="+mn-ea"/>
              </a:rPr>
              <a:t>Silberschatz et al.</a:t>
            </a:r>
            <a:endParaRPr lang="x-none" alt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Review ...</a:t>
            </a:r>
            <a:endParaRPr lang="x-none" altLang="en-IN"/>
          </a:p>
        </p:txBody>
      </p:sp>
      <p:sp>
        <p:nvSpPr>
          <p:cNvPr id="22" name="TextBox 21"/>
          <p:cNvSpPr txBox="1"/>
          <p:nvPr/>
        </p:nvSpPr>
        <p:spPr>
          <a:xfrm>
            <a:off x="191135" y="668020"/>
            <a:ext cx="11618595" cy="285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Operating system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Resource manager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Abstraction of low level details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Interprocess communication</a:t>
            </a:r>
            <a:endParaRPr lang="x-none" altLang="en-IN"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System calls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fork(), exec()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Today's class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System calls for abstraction of low level details</a:t>
            </a:r>
            <a:endParaRPr lang="x-none" alt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065" y="1193165"/>
            <a:ext cx="4537710" cy="13995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I/O and file descriptors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0355" y="739775"/>
            <a:ext cx="11683365" cy="3949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read() and write() system calls for reading and writing from devices as well as files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xv6 tries to provide a file like interface to both devices and actual files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For each process, we identify different files (i.e. devices or actual files) using a file descriptor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Each process has a file descriptor table starting with 0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0 is standard input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1 is standard output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2 is standard error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read(fd, buf, n)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write(fd, buf, n)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open()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close()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fork() copies file descriptor tables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parent and child has the same offset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dup() duplicates file descriptors across processes</a:t>
            </a:r>
            <a:endParaRPr lang="x-none" alt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715" y="2373630"/>
            <a:ext cx="3980815" cy="414274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726940" y="2642235"/>
            <a:ext cx="1955800" cy="10420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"cat"</a:t>
            </a:r>
            <a:endParaRPr lang="x-none" altLang="en-IN"/>
          </a:p>
        </p:txBody>
      </p:sp>
      <p:sp>
        <p:nvSpPr>
          <p:cNvPr id="9" name="Left Arrow 8"/>
          <p:cNvSpPr/>
          <p:nvPr/>
        </p:nvSpPr>
        <p:spPr>
          <a:xfrm>
            <a:off x="10941685" y="3401060"/>
            <a:ext cx="476250" cy="231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0" name="Left Arrow 9"/>
          <p:cNvSpPr/>
          <p:nvPr/>
        </p:nvSpPr>
        <p:spPr>
          <a:xfrm>
            <a:off x="10900410" y="5175250"/>
            <a:ext cx="476250" cy="231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695" y="4622800"/>
            <a:ext cx="3190240" cy="2114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Pipes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4955" y="828040"/>
            <a:ext cx="11682730" cy="2029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Plumbing for processes - allows processes to communicate with each other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A pipe is buffer or memory area in the kernel which is exposed to processes as a pair of file descriptors - one for reading and another for writing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Writing data to one end of the pipe makes it available for reading from the other end</a:t>
            </a:r>
            <a:endParaRPr lang="x-none" altLang="en-IN"/>
          </a:p>
          <a:p>
            <a:pPr lvl="1" indent="0">
              <a:buFont typeface="Arial" charset="0"/>
              <a:buNone/>
            </a:pPr>
            <a:r>
              <a:rPr lang="x-none" altLang="en-IN"/>
              <a:t>For example, </a:t>
            </a:r>
            <a:r>
              <a:rPr lang="x-none" altLang="en-IN">
                <a:solidFill>
                  <a:schemeClr val="accent1"/>
                </a:solidFill>
              </a:rPr>
              <a:t>cat names.txt | grep vineeth</a:t>
            </a:r>
            <a:r>
              <a:rPr lang="x-none" altLang="en-IN"/>
              <a:t> in the shell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Pipes are made using the pipe() system call</a:t>
            </a:r>
            <a:endParaRPr lang="x-none" altLang="en-IN"/>
          </a:p>
          <a:p>
            <a:pPr lvl="0" indent="0">
              <a:buFont typeface="Arial" charset="0"/>
              <a:buNone/>
            </a:pP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Filesystem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7655" y="750570"/>
            <a:ext cx="11708765" cy="422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Storage provides a way to store and retrieve blocks of bytes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Users need a better organized way of looking at blocks of bytes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Files - a collection of bytes (which can be interpreted in an appropriate way) with a filename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Directories  - collection of files and other directories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xv6 provides data files and directories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Directories form a tree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Tree starts at a root /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Path is used to specify the location in a tree /a/b/c and /a/b/d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mkdir() - e.g. mkdir("/dir")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chdir()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mknod() - make a device file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Information about each file - using the fstat() syscall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Each file consists of filename(s) or links, and inode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System programs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7655" y="763270"/>
            <a:ext cx="11605895" cy="4498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Programs which make up your computer system and makes running other user programs easier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Example: GNU (a large set of system programs) + Linux kernel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Example: GNU + Hurd (Mach) kernel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ym typeface="+mn-ea"/>
              </a:rPr>
              <a:t>What do system programs do?</a:t>
            </a:r>
            <a:endParaRPr lang="x-none" dirty="0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dirty="0">
                <a:sym typeface="+mn-ea"/>
              </a:rPr>
              <a:t>File manipulation</a:t>
            </a:r>
            <a:endParaRPr dirty="0">
              <a:sym typeface="+mn-ea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dirty="0">
                <a:sym typeface="+mn-ea"/>
              </a:rPr>
              <a:t>touch, head, tail</a:t>
            </a:r>
            <a:endParaRPr lang="x-none" dirty="0">
              <a:sym typeface="+mn-ea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dirty="0">
                <a:sym typeface="+mn-ea"/>
              </a:rPr>
              <a:t>emacs, grep, sed</a:t>
            </a:r>
            <a:endParaRPr lang="x-none" dirty="0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dirty="0">
                <a:sym typeface="+mn-ea"/>
              </a:rPr>
              <a:t>Status information</a:t>
            </a:r>
            <a:endParaRPr dirty="0">
              <a:sym typeface="+mn-ea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dirty="0">
                <a:sym typeface="+mn-ea"/>
              </a:rPr>
              <a:t>du, df</a:t>
            </a:r>
            <a:endParaRPr lang="x-none" dirty="0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dirty="0">
                <a:sym typeface="+mn-ea"/>
              </a:rPr>
              <a:t>Programming language support</a:t>
            </a:r>
            <a:endParaRPr dirty="0">
              <a:sym typeface="+mn-ea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dirty="0">
                <a:sym typeface="+mn-ea"/>
              </a:rPr>
              <a:t>gcc, g++, as</a:t>
            </a:r>
            <a:endParaRPr lang="x-none" dirty="0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dirty="0">
                <a:sym typeface="+mn-ea"/>
              </a:rPr>
              <a:t>Program loading and execution</a:t>
            </a:r>
            <a:endParaRPr lang="x-none" dirty="0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dirty="0">
                <a:sym typeface="+mn-ea"/>
              </a:rPr>
              <a:t>Communications</a:t>
            </a:r>
            <a:endParaRPr dirty="0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dirty="0">
                <a:sym typeface="+mn-ea"/>
              </a:rPr>
              <a:t>Background services</a:t>
            </a:r>
            <a:endParaRPr dirty="0">
              <a:sym typeface="+mn-ea"/>
            </a:endParaRPr>
          </a:p>
          <a:p>
            <a:pPr lvl="1" indent="0">
              <a:buFont typeface="Arial" charset="0"/>
              <a:buNone/>
            </a:pP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Architecture of operating systems</a:t>
            </a:r>
            <a:endParaRPr lang="x-none" altLang="en-IN">
              <a:solidFill>
                <a:schemeClr val="tx1"/>
              </a:solidFill>
            </a:endParaRPr>
          </a:p>
        </p:txBody>
      </p:sp>
      <p:pic>
        <p:nvPicPr>
          <p:cNvPr id="40963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2355850"/>
            <a:ext cx="6923088" cy="420687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41988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620" y="2781935"/>
            <a:ext cx="3629025" cy="36099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TextBox 1"/>
          <p:cNvSpPr txBox="1"/>
          <p:nvPr/>
        </p:nvSpPr>
        <p:spPr>
          <a:xfrm>
            <a:off x="390525" y="699135"/>
            <a:ext cx="11593195" cy="1480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Architecture types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Monolithic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Microkernel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Modular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Monolithic architecture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Microkernel architecture</a:t>
            </a:r>
            <a:endParaRPr lang="x-none" altLang="en-IN">
              <a:solidFill>
                <a:schemeClr val="tx1"/>
              </a:solidFill>
            </a:endParaRPr>
          </a:p>
        </p:txBody>
      </p:sp>
      <p:pic>
        <p:nvPicPr>
          <p:cNvPr id="44035" name="Picture 2" descr="2_14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055" y="1735455"/>
            <a:ext cx="6898640" cy="333819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TextBox 1"/>
          <p:cNvSpPr txBox="1"/>
          <p:nvPr/>
        </p:nvSpPr>
        <p:spPr>
          <a:xfrm>
            <a:off x="287655" y="892175"/>
            <a:ext cx="4542155" cy="3401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Only a small (micro) part of the kernel (which actually requires hardware protection) is implemented in kernel mode. 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Other services are implemented as user programs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Example - Mach (</a:t>
            </a:r>
            <a:r>
              <a:rPr dirty="0">
                <a:solidFill>
                  <a:schemeClr val="tx1"/>
                </a:solidFill>
                <a:sym typeface="+mn-ea"/>
              </a:rPr>
              <a:t>Mac OS X kernel (Darwin) partly based on Mach</a:t>
            </a:r>
            <a:endParaRPr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dirty="0">
                <a:solidFill>
                  <a:schemeClr val="tx1"/>
                </a:solidFill>
                <a:sym typeface="+mn-ea"/>
              </a:rPr>
              <a:t>Communication takes place between user modules using message passing</a:t>
            </a:r>
            <a:endParaRPr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endParaRPr lang="en-I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Modular architecture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3225" y="880110"/>
            <a:ext cx="10563860" cy="1464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dirty="0">
                <a:solidFill>
                  <a:schemeClr val="tx1"/>
                </a:solidFill>
                <a:sym typeface="+mn-ea"/>
              </a:rPr>
              <a:t>Many modern operating systems implement </a:t>
            </a:r>
            <a:r>
              <a:rPr b="1" dirty="0">
                <a:solidFill>
                  <a:schemeClr val="tx1"/>
                </a:solidFill>
                <a:sym typeface="+mn-ea"/>
              </a:rPr>
              <a:t>loadable</a:t>
            </a:r>
            <a:r>
              <a:rPr dirty="0">
                <a:solidFill>
                  <a:schemeClr val="tx1"/>
                </a:solidFill>
                <a:sym typeface="+mn-ea"/>
              </a:rPr>
              <a:t> </a:t>
            </a:r>
            <a:r>
              <a:rPr b="1" dirty="0">
                <a:solidFill>
                  <a:schemeClr val="tx1"/>
                </a:solidFill>
                <a:sym typeface="+mn-ea"/>
              </a:rPr>
              <a:t>kernel modules</a:t>
            </a:r>
            <a:endParaRPr b="1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Kernel loads modules if needed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dirty="0">
                <a:solidFill>
                  <a:schemeClr val="tx1"/>
                </a:solidFill>
                <a:sym typeface="+mn-ea"/>
              </a:rPr>
              <a:t>Linux </a:t>
            </a:r>
            <a:r>
              <a:rPr lang="x-none" dirty="0">
                <a:solidFill>
                  <a:schemeClr val="tx1"/>
                </a:solidFill>
                <a:sym typeface="+mn-ea"/>
              </a:rPr>
              <a:t>- many drivers are loaded as modules only for devices which exist in the system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Solaris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endParaRPr lang="en-IN" altLang="en-US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6083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0" y="2265680"/>
            <a:ext cx="6026150" cy="324739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" name="TextBox 6"/>
          <p:cNvSpPr txBox="1"/>
          <p:nvPr/>
        </p:nvSpPr>
        <p:spPr>
          <a:xfrm>
            <a:off x="416560" y="5871845"/>
            <a:ext cx="1138745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Exercise:</a:t>
            </a:r>
            <a:r>
              <a:rPr lang="x-none" altLang="en-IN"/>
              <a:t> Read about the operating system architecture for Android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4046</Words>
  <Application>Kingsoft Office WPP</Application>
  <PresentationFormat>Widescreen</PresentationFormat>
  <Paragraphs>146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37</cp:revision>
  <dcterms:created xsi:type="dcterms:W3CDTF">2017-03-16T06:18:37Z</dcterms:created>
  <dcterms:modified xsi:type="dcterms:W3CDTF">2017-03-16T06:18:37Z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16393ࢎ-10.1.0.5672</vt:lpwstr>
  </property>
</Properties>
</file>