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3"/>
    <p:sldId id="272" r:id="rId4"/>
    <p:sldId id="287" r:id="rId5"/>
    <p:sldId id="289" r:id="rId6"/>
    <p:sldId id="291" r:id="rId7"/>
    <p:sldId id="273" r:id="rId8"/>
    <p:sldId id="274" r:id="rId9"/>
    <p:sldId id="275" r:id="rId10"/>
    <p:sldId id="276" r:id="rId11"/>
    <p:sldId id="277" r:id="rId12"/>
    <p:sldId id="283" r:id="rId13"/>
    <p:sldId id="278" r:id="rId14"/>
    <p:sldId id="279" r:id="rId15"/>
    <p:sldId id="281" r:id="rId16"/>
    <p:sldId id="282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29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boot process in more detail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26390" y="776605"/>
            <a:ext cx="1155446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boot loader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Starts executing a program called BIOS (basic input output system)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Stored in non-volatile storage on the motherboard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BIOS loads the first sector of the hard disk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first 512 bytes (remember CHS)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This is also called the boot sector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Boot sector contains a boot loader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BIOS loads the boot loader from the boot sector to address 0x7c00 and then jumps to that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When the processor starts it emulates an 8088 processor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Bootloader should change from 8088 to the more modern processor (real to protected mode)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Load xv6 kernel into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Transfer control to the kernel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Booting is usually a two step process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UEFI - unified extensible firmware interface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allows for larger kernels to be read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165" y="2792095"/>
            <a:ext cx="7810500" cy="19564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Real and Protected mode</a:t>
            </a: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224155" y="738505"/>
            <a:ext cx="1163066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Real mode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8 16 bit registers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20 bit address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Segment registers for additional bits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Multiple segment registers by 16 and add to other registers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21 bit segment:offset address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Addressing in x86 is a little complicated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Bootloader does not use paging - linear addresses are physical addresses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Under xv6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x86 logical addresses = xv6 virtual addresses</a:t>
            </a:r>
            <a:endParaRPr lang="x-none" alt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Code overview</a:t>
            </a:r>
            <a:endParaRPr lang="x-none" alt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5" y="247015"/>
            <a:ext cx="5707380" cy="61118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4960" y="1704340"/>
            <a:ext cx="2856230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Disable interrupts</a:t>
            </a:r>
            <a:endParaRPr lang="x-none" altLang="en-IN"/>
          </a:p>
        </p:txBody>
      </p:sp>
      <p:sp>
        <p:nvSpPr>
          <p:cNvPr id="10" name="Right Arrow 9"/>
          <p:cNvSpPr/>
          <p:nvPr/>
        </p:nvSpPr>
        <p:spPr>
          <a:xfrm>
            <a:off x="326390" y="2397125"/>
            <a:ext cx="2856230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400"/>
              <a:t>Initialize to known values</a:t>
            </a:r>
            <a:endParaRPr lang="x-none" altLang="en-IN" sz="1400"/>
          </a:p>
        </p:txBody>
      </p:sp>
      <p:sp>
        <p:nvSpPr>
          <p:cNvPr id="11" name="Left Brace 10"/>
          <p:cNvSpPr/>
          <p:nvPr/>
        </p:nvSpPr>
        <p:spPr>
          <a:xfrm>
            <a:off x="2489200" y="3338195"/>
            <a:ext cx="758825" cy="1994535"/>
          </a:xfrm>
          <a:prstGeom prst="leftBrace">
            <a:avLst>
              <a:gd name="adj1" fmla="val 8333"/>
              <a:gd name="adj2" fmla="val 50015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8460" y="3827145"/>
            <a:ext cx="184023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Hack for handling the 21st bit</a:t>
            </a:r>
            <a:endParaRPr lang="x-none" alt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370" y="2784475"/>
            <a:ext cx="360934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Code overview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485140"/>
            <a:ext cx="5542280" cy="59912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56945" y="661670"/>
            <a:ext cx="2637790" cy="655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Start using GDT</a:t>
            </a:r>
            <a:endParaRPr lang="x-none" altLang="en-IN"/>
          </a:p>
        </p:txBody>
      </p:sp>
      <p:sp>
        <p:nvSpPr>
          <p:cNvPr id="9" name="Right Arrow 8"/>
          <p:cNvSpPr/>
          <p:nvPr/>
        </p:nvSpPr>
        <p:spPr>
          <a:xfrm>
            <a:off x="916940" y="2834005"/>
            <a:ext cx="2637790" cy="655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Setup stack for kernel</a:t>
            </a:r>
            <a:endParaRPr lang="x-none" altLang="en-IN"/>
          </a:p>
        </p:txBody>
      </p:sp>
      <p:sp>
        <p:nvSpPr>
          <p:cNvPr id="10" name="Right Arrow 9"/>
          <p:cNvSpPr/>
          <p:nvPr/>
        </p:nvSpPr>
        <p:spPr>
          <a:xfrm>
            <a:off x="915035" y="4286250"/>
            <a:ext cx="2637790" cy="655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Infinite loop</a:t>
            </a:r>
            <a:endParaRPr lang="x-none" alt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Code overview</a:t>
            </a:r>
            <a:endParaRPr lang="x-none" alt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302895"/>
            <a:ext cx="5458460" cy="629158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10870" y="457200"/>
            <a:ext cx="2779395" cy="1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/>
              <a:t>1st sector bootloadar, </a:t>
            </a:r>
            <a:endParaRPr lang="x-none" altLang="en-IN" sz="1600"/>
          </a:p>
          <a:p>
            <a:pPr algn="ctr"/>
            <a:r>
              <a:rPr lang="x-none" altLang="en-IN" sz="1600"/>
              <a:t>2nd sector kernel</a:t>
            </a:r>
            <a:endParaRPr lang="x-none" altLang="en-IN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05" y="1361440"/>
            <a:ext cx="4109720" cy="2823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Code overview</a:t>
            </a:r>
            <a:endParaRPr lang="x-none" alt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b="1297"/>
          <a:stretch>
            <a:fillRect/>
          </a:stretch>
        </p:blipFill>
        <p:spPr>
          <a:xfrm>
            <a:off x="3477895" y="514350"/>
            <a:ext cx="5263515" cy="5894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Bootloading the kernel 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39725" y="738505"/>
            <a:ext cx="1147699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x86 paging is not enabled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logical addresses = linear addresses = physical addresses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Bootloader loads kernel to 0x100000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Kernel is linked to use the virtual address 0x80100000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Can't load since there might not be physical memory at those locations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0xa0000:0x100000 might contain memory mapped I/O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Since the kernel is linked to use addresses starting at 0x80100000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need to set up a page table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Maps addresses starting at 0x80000000 to physical address 0x00000000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* Also map addresses at 0x0 to physical address 0x000</a:t>
            </a:r>
            <a:r>
              <a:rPr lang="x-none" altLang="en-IN">
                <a:sym typeface="+mn-ea"/>
              </a:rPr>
              <a:t>00000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And start using page tables!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Also need to set up a stack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lower address mapping can be removed, once we jump to higher addresses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9320530" y="918845"/>
            <a:ext cx="2315845" cy="415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Rectangle 8"/>
          <p:cNvSpPr/>
          <p:nvPr/>
        </p:nvSpPr>
        <p:spPr>
          <a:xfrm>
            <a:off x="9320530" y="4032250"/>
            <a:ext cx="2315845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0xa0000:0x100000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9318625" y="3374390"/>
            <a:ext cx="2315845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Kernel @</a:t>
            </a:r>
            <a:endParaRPr lang="x-none" altLang="en-IN"/>
          </a:p>
          <a:p>
            <a:pPr algn="ctr"/>
            <a:r>
              <a:rPr lang="x-none" altLang="en-IN"/>
              <a:t>0x100000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9317355" y="1288415"/>
            <a:ext cx="2315845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Kernel linked @</a:t>
            </a:r>
            <a:endParaRPr lang="x-none" altLang="en-IN"/>
          </a:p>
          <a:p>
            <a:pPr algn="ctr"/>
            <a:r>
              <a:rPr lang="x-none" altLang="en-IN"/>
              <a:t>0x80100000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r>
              <a:rPr lang="x-none" altLang="en-IN"/>
              <a:t>Today's class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Scheduling of 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operating system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processes in the xv6 operating system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Time sharing between processes</a:t>
            </a:r>
            <a:endParaRPr lang="x-none" altLang="en-IN"/>
          </a:p>
        </p:txBody>
      </p:sp>
      <p:pic>
        <p:nvPicPr>
          <p:cNvPr id="1229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54685"/>
            <a:ext cx="7354570" cy="49390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 scheduling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00990" y="687070"/>
            <a:ext cx="1165733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Efficient use of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CPU 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witch processes onto CPU for time sharing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Process scheduler </a:t>
            </a:r>
            <a:r>
              <a:rPr lang="x-none" altLang="en-US" dirty="0">
                <a:solidFill>
                  <a:schemeClr val="tx1"/>
                </a:solidFill>
                <a:sym typeface="+mn-ea"/>
              </a:rPr>
              <a:t>does this selection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among available processes for next execution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Multiple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scheduling queues of processes </a:t>
            </a:r>
            <a:r>
              <a:rPr lang="x-none" altLang="en-US" dirty="0">
                <a:solidFill>
                  <a:schemeClr val="tx1"/>
                </a:solidFill>
                <a:sym typeface="+mn-ea"/>
              </a:rPr>
              <a:t>may be present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Job queue – set of all processes in the system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Ready queue – set of all processes residing in main memory, ready and waiting to execute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Device queues – set of processes waiting for an I/O device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Processes migrate among the various queues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38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540" y="3025140"/>
            <a:ext cx="4125595" cy="35572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1" name="Picture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35" y="3223260"/>
            <a:ext cx="5195570" cy="30010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Schedulers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3658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Short-term scheduler  (or CPU scheduler) – selects which process should be executed next and allocates CPU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Sometimes the only scheduler in a system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Short-term scheduler is invoked frequently (milliseconds)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 (must be fast)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Long-term scheduler  (or job scheduler) – selects which processes should be brought into the ready queue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Long-term scheduler is invoked  infrequently (seconds, minutes)  (may be slow)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The long-term scheduler controls the degree of multiprogramming</a:t>
            </a:r>
            <a:endParaRPr lang="en-US" altLang="en-US" i="1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Processes can be described as either: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x-none" altLang="en-US" dirty="0">
                <a:solidFill>
                  <a:schemeClr val="tx1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O-bound process – spends more time doing I/O than computations, many short CPU bursts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CPU-bound process – spends more time doing computations; few very long CPU bursts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Long-term scheduler strives for good </a:t>
            </a:r>
            <a:r>
              <a:rPr lang="en-US" altLang="en-US" i="1" dirty="0">
                <a:solidFill>
                  <a:schemeClr val="tx1"/>
                </a:solidFill>
                <a:sym typeface="Symbol" pitchFamily="18" charset="2"/>
              </a:rPr>
              <a:t>process mix</a:t>
            </a:r>
            <a:endParaRPr lang="en-US" altLang="en-US" i="1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i="1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xv6 operating system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has a monolithic kernel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is designed to run on 80386 or later x86 processors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not a co-operative multiprogramming OS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interaction to hardware via OS via systemcalls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fork(), exec(), open(), read(), write(), close()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x86 supports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user mode and kernel mode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in kernel mode can execute privileged 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special instruction for switching from user to kernel mode - the </a:t>
            </a:r>
            <a:r>
              <a:rPr lang="x-none" altLang="en-IN">
                <a:solidFill>
                  <a:srgbClr val="FF0000"/>
                </a:solidFill>
              </a:rPr>
              <a:t>int </a:t>
            </a:r>
            <a:r>
              <a:rPr lang="x-none" altLang="en-IN"/>
              <a:t>instruction</a:t>
            </a:r>
            <a:endParaRPr lang="x-none" altLang="en-IN"/>
          </a:p>
          <a:p>
            <a:pPr marL="1657350" lvl="3" indent="-285750">
              <a:buFont typeface="Arial" charset="0"/>
              <a:buChar char="•"/>
            </a:pPr>
            <a:r>
              <a:rPr lang="x-none" altLang="en-IN"/>
              <a:t>the control branches to a location in the kernel which handles system calls - just like exceptions and interrupts which we have studied before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all of xv6 runs in kernel mode (monolithic kernel)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905" y="661670"/>
            <a:ext cx="5314315" cy="5134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Processes in the xv6 operating system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204470" y="668020"/>
            <a:ext cx="5893435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unit of isolation is a process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An process gets the illusion that it is using a complete computer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Private address space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xv6 needs to maintain separate page tables for virtual to physical address mapping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actually maps the kernel's code to a high memory area for each process.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Syscalls execute in this memory area.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Syscall routines can access user data directly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Processes in the xv6 operating system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204470" y="668020"/>
            <a:ext cx="5893435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maintains per process state within a structure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process has a thread of execution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this is again an abstraction by xv6 that is used to indicate what is getting executed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 thread can be suspended and later resumed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time sharing is done between threads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 thread of execution has its own stack for storing process specific variables, function return addresses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Associated with the kernel there is also another stack - the kernel stack, which is used when within the kernel mode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What do the following mean?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pgdir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state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pid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lvl="2" indent="0">
              <a:buFont typeface="Arial" charset="0"/>
              <a:buNone/>
            </a:pPr>
            <a:r>
              <a:rPr lang="x-none" altLang="en-IN"/>
              <a:t>	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1005205"/>
            <a:ext cx="5990590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How is the first process run?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00990" y="789305"/>
            <a:ext cx="1154176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Demonstrations will be done in QEMU - how to go through QEMU in step by step?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Booting of xv6 (demonstrations in QEMU)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Loading of xv6 kernel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How does the kernel create its own address space?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Creating and running the first process (a shell?)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first process using a system call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5491</Words>
  <Application>Kingsoft Office WPP</Application>
  <PresentationFormat>Widescreen</PresentationFormat>
  <Paragraphs>190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203</cp:revision>
  <dcterms:created xsi:type="dcterms:W3CDTF">2017-03-20T09:51:36Z</dcterms:created>
  <dcterms:modified xsi:type="dcterms:W3CDTF">2017-03-20T09:51:36Z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16393ڠ-10.1.0.5672</vt:lpwstr>
  </property>
</Properties>
</file>