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3"/>
    <p:sldId id="261" r:id="rId4"/>
    <p:sldId id="274" r:id="rId5"/>
    <p:sldId id="28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13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08/02/2017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this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convention to ease our design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197485" y="994410"/>
            <a:ext cx="1172210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We will assume that there is no instability in edge-triggered circuits even if the following feedback configuration is used.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assume that signal transitions are instantaneous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Need to very careful when actually designing such circuits</a:t>
            </a:r>
            <a:endParaRPr lang="x-none" altLang="en-IN"/>
          </a:p>
        </p:txBody>
      </p:sp>
      <p:pic>
        <p:nvPicPr>
          <p:cNvPr id="6149" name="Picture 6" descr="f04-04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61335" y="3538220"/>
            <a:ext cx="5014595" cy="11734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is a processor data path?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197485" y="994410"/>
            <a:ext cx="1172210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data path element is used to operate on or store data within a processor.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 elements are memories, ALU, adders, registers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data path is the path through which data flows when a particular operation is done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data path consists of a subset of all data path elements arranged in a sequence or order.</a:t>
            </a:r>
            <a:endParaRPr lang="x-none" alt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Instruction fetch data path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26390" y="2821940"/>
            <a:ext cx="1172210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instruction fetch data path is used to fetch instructions from an instruction memory, usually in sequence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instruction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Has instruction address as input - byte addressable. The output is the instruction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instruction is 32 bits wide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happens when an instruction address is put on the instruction address input lines?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Why assume that instructions are of fixed width?</a:t>
            </a:r>
            <a:endParaRPr lang="x-none" altLang="en-IN"/>
          </a:p>
        </p:txBody>
      </p:sp>
      <p:pic>
        <p:nvPicPr>
          <p:cNvPr id="7173" name="Picture 6" descr="f04-0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01290" y="884238"/>
            <a:ext cx="5876925" cy="1743075"/>
          </a:xfrm>
          <a:ln w="9525">
            <a:noFill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Instruction fetch complete data path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40360" y="866775"/>
            <a:ext cx="643445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components are put together as shown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Example use</a:t>
            </a:r>
            <a:endParaRPr lang="x-none" altLang="en-IN"/>
          </a:p>
        </p:txBody>
      </p:sp>
      <p:pic>
        <p:nvPicPr>
          <p:cNvPr id="8197" name="Picture 6" descr="f04-06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24675" y="1337945"/>
            <a:ext cx="4947920" cy="38544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TextBox 8"/>
          <p:cNvSpPr txBox="1"/>
          <p:nvPr/>
        </p:nvSpPr>
        <p:spPr>
          <a:xfrm>
            <a:off x="7042785" y="4405630"/>
            <a:ext cx="7086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0000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9009380" y="865505"/>
            <a:ext cx="7086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0004</a:t>
            </a:r>
            <a:endParaRPr lang="x-none" altLang="en-IN"/>
          </a:p>
        </p:txBody>
      </p:sp>
      <p:sp>
        <p:nvSpPr>
          <p:cNvPr id="15" name="Freeform 14"/>
          <p:cNvSpPr/>
          <p:nvPr/>
        </p:nvSpPr>
        <p:spPr>
          <a:xfrm>
            <a:off x="674370" y="3595370"/>
            <a:ext cx="5005070" cy="784860"/>
          </a:xfrm>
          <a:custGeom>
            <a:avLst/>
            <a:gdLst>
              <a:gd name="connisteX0" fmla="*/ 0 w 5005070"/>
              <a:gd name="connsiteY0" fmla="*/ 771525 h 784860"/>
              <a:gd name="connisteX1" fmla="*/ 733425 w 5005070"/>
              <a:gd name="connsiteY1" fmla="*/ 771525 h 784860"/>
              <a:gd name="connisteX2" fmla="*/ 733425 w 5005070"/>
              <a:gd name="connsiteY2" fmla="*/ 25400 h 784860"/>
              <a:gd name="connisteX3" fmla="*/ 1749425 w 5005070"/>
              <a:gd name="connsiteY3" fmla="*/ 25400 h 784860"/>
              <a:gd name="connisteX4" fmla="*/ 1749425 w 5005070"/>
              <a:gd name="connsiteY4" fmla="*/ 771525 h 784860"/>
              <a:gd name="connisteX5" fmla="*/ 2856230 w 5005070"/>
              <a:gd name="connsiteY5" fmla="*/ 771525 h 784860"/>
              <a:gd name="connisteX6" fmla="*/ 2856230 w 5005070"/>
              <a:gd name="connsiteY6" fmla="*/ 0 h 784860"/>
              <a:gd name="connisteX7" fmla="*/ 3962400 w 5005070"/>
              <a:gd name="connsiteY7" fmla="*/ 0 h 784860"/>
              <a:gd name="connisteX8" fmla="*/ 3962400 w 5005070"/>
              <a:gd name="connsiteY8" fmla="*/ 784860 h 784860"/>
              <a:gd name="connisteX9" fmla="*/ 5005070 w 5005070"/>
              <a:gd name="connsiteY9" fmla="*/ 784860 h 7848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5005070" h="784860">
                <a:moveTo>
                  <a:pt x="0" y="771525"/>
                </a:moveTo>
                <a:lnTo>
                  <a:pt x="733425" y="771525"/>
                </a:lnTo>
                <a:lnTo>
                  <a:pt x="733425" y="25400"/>
                </a:lnTo>
                <a:lnTo>
                  <a:pt x="1749425" y="25400"/>
                </a:lnTo>
                <a:lnTo>
                  <a:pt x="1749425" y="771525"/>
                </a:lnTo>
                <a:lnTo>
                  <a:pt x="2856230" y="771525"/>
                </a:lnTo>
                <a:lnTo>
                  <a:pt x="2856230" y="0"/>
                </a:lnTo>
                <a:lnTo>
                  <a:pt x="3962400" y="0"/>
                </a:lnTo>
                <a:lnTo>
                  <a:pt x="3962400" y="784860"/>
                </a:lnTo>
                <a:lnTo>
                  <a:pt x="5005070" y="7848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52700" y="3620770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7070" y="4757420"/>
            <a:ext cx="7086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0004</a:t>
            </a:r>
            <a:endParaRPr lang="x-none" altLang="en-IN"/>
          </a:p>
        </p:txBody>
      </p:sp>
      <p:sp>
        <p:nvSpPr>
          <p:cNvPr id="7" name="Right Arrow 6"/>
          <p:cNvSpPr/>
          <p:nvPr/>
        </p:nvSpPr>
        <p:spPr>
          <a:xfrm>
            <a:off x="7699375" y="3619500"/>
            <a:ext cx="462915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Right Arrow 13"/>
          <p:cNvSpPr/>
          <p:nvPr/>
        </p:nvSpPr>
        <p:spPr>
          <a:xfrm>
            <a:off x="10309225" y="4260850"/>
            <a:ext cx="462915" cy="2698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Right Arrow 17"/>
          <p:cNvSpPr/>
          <p:nvPr/>
        </p:nvSpPr>
        <p:spPr>
          <a:xfrm>
            <a:off x="10052685" y="1893570"/>
            <a:ext cx="462915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8185150" y="1042670"/>
            <a:ext cx="462915" cy="269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4" grpId="0" animBg="1"/>
      <p:bldP spid="18" grpId="0" animBg="1"/>
      <p:bldP spid="19" grpId="0" animBg="1"/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arithmetic-logical and memory load/store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300355" y="776605"/>
            <a:ext cx="1168336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Recall that we want to implement three kinds of instructions of which two kinds 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Arithmetic-logical - add, sub, and, 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load and store - load store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arithmetic-logical instructions are of the form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 r1, r2, r3 ; r1 = r2 + r3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load r1, [r2 + offset]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Note that the registers can be any of the available registers and not just r1, r2, and r3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In order to implement these instructions we need the following blocks</a:t>
            </a:r>
            <a:endParaRPr lang="x-none" altLang="en-IN"/>
          </a:p>
        </p:txBody>
      </p:sp>
      <p:pic>
        <p:nvPicPr>
          <p:cNvPr id="9221" name="Picture 6" descr="f04-07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331335" y="3284855"/>
            <a:ext cx="6585585" cy="2686685"/>
          </a:xfrm>
          <a:ln w="9525">
            <a:noFill/>
            <a:miter/>
          </a:ln>
        </p:spPr>
      </p:pic>
      <p:sp>
        <p:nvSpPr>
          <p:cNvPr id="10" name="TextBox 9"/>
          <p:cNvSpPr txBox="1"/>
          <p:nvPr/>
        </p:nvSpPr>
        <p:spPr>
          <a:xfrm>
            <a:off x="313055" y="3260090"/>
            <a:ext cx="3383915" cy="3033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There is a register file containing 32 registers</a:t>
            </a:r>
            <a:endParaRPr lang="x-none" altLang="en-IN" sz="1600"/>
          </a:p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Multi-ported register file</a:t>
            </a:r>
            <a:endParaRPr lang="x-none" altLang="en-IN" sz="1600"/>
          </a:p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Each register is 32 bits wide</a:t>
            </a:r>
            <a:endParaRPr lang="x-none" altLang="en-IN" sz="1600"/>
          </a:p>
          <a:p>
            <a:pPr marL="285750" indent="-285750">
              <a:buFont typeface="Arial" charset="0"/>
              <a:buChar char="•"/>
            </a:pPr>
            <a:endParaRPr lang="x-none" altLang="en-IN" sz="1600"/>
          </a:p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The ALU is a combinational logic circuit. It can do a number of operations such as add/subtract/and/or depending on the control signal given to it.</a:t>
            </a:r>
            <a:endParaRPr lang="x-none" altLang="en-IN" sz="1600"/>
          </a:p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The ALU operates on 32 bit numbers</a:t>
            </a:r>
            <a:endParaRPr lang="x-none" altLang="en-I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Implementing arithmetic-logical instructions</a:t>
            </a:r>
            <a:endParaRPr lang="x-none" altLang="en-IN"/>
          </a:p>
        </p:txBody>
      </p:sp>
      <p:pic>
        <p:nvPicPr>
          <p:cNvPr id="9221" name="Picture 6" descr="f04-07-9780124077263"/>
          <p:cNvPicPr>
            <a:picLocks noChangeAspect="1"/>
          </p:cNvPicPr>
          <p:nvPr>
            <p:ph idx="1"/>
          </p:nvPr>
        </p:nvPicPr>
        <p:blipFill>
          <a:blip r:embed="rId2"/>
          <a:srcRect l="145" t="-945" r="40661" b="9927"/>
          <a:stretch>
            <a:fillRect/>
          </a:stretch>
        </p:blipFill>
        <p:spPr>
          <a:xfrm>
            <a:off x="2488565" y="3131185"/>
            <a:ext cx="3898265" cy="2445385"/>
          </a:xfrm>
          <a:ln w="9525">
            <a:noFill/>
            <a:miter/>
          </a:ln>
        </p:spPr>
      </p:pic>
      <p:pic>
        <p:nvPicPr>
          <p:cNvPr id="7" name="Picture 6" descr="f04-07-9780124077263"/>
          <p:cNvPicPr>
            <a:picLocks noChangeAspect="1"/>
          </p:cNvPicPr>
          <p:nvPr/>
        </p:nvPicPr>
        <p:blipFill>
          <a:blip r:embed="rId3"/>
          <a:srcRect l="69694" t="24" r="-183" b="17608"/>
          <a:stretch>
            <a:fillRect/>
          </a:stretch>
        </p:blipFill>
        <p:spPr>
          <a:xfrm>
            <a:off x="7712710" y="3068955"/>
            <a:ext cx="2145665" cy="2366010"/>
          </a:xfrm>
          <a:prstGeom prst="rect">
            <a:avLst/>
          </a:prstGeom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441960" y="763270"/>
            <a:ext cx="113874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Suppose we want to implement add r1, r2, r3</a:t>
            </a:r>
            <a:endParaRPr lang="x-none" altLang="en-IN"/>
          </a:p>
        </p:txBody>
      </p:sp>
      <p:sp>
        <p:nvSpPr>
          <p:cNvPr id="11" name="TextBox 10"/>
          <p:cNvSpPr txBox="1"/>
          <p:nvPr/>
        </p:nvSpPr>
        <p:spPr>
          <a:xfrm>
            <a:off x="2046605" y="3105150"/>
            <a:ext cx="270510" cy="383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/>
              <a:t>2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2033905" y="3630930"/>
            <a:ext cx="270510" cy="383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/>
              <a:t>3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2033905" y="4260215"/>
            <a:ext cx="270510" cy="3835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2317115" y="3296920"/>
            <a:ext cx="1045845" cy="1041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304415" y="3822700"/>
            <a:ext cx="1083945" cy="11874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2304415" y="4443095"/>
            <a:ext cx="1083945" cy="88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04280" y="3658235"/>
            <a:ext cx="1600835" cy="228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43015" y="3206115"/>
            <a:ext cx="1196340" cy="318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1400"/>
              <a:t>Contents 2</a:t>
            </a:r>
            <a:endParaRPr lang="x-none" altLang="en-IN" sz="140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238240" y="4700905"/>
            <a:ext cx="1653540" cy="82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05245" y="4285615"/>
            <a:ext cx="1196340" cy="318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x-none" altLang="en-IN" sz="1400"/>
              <a:t>Contents 3</a:t>
            </a:r>
            <a:endParaRPr lang="x-none" altLang="en-IN" sz="1400"/>
          </a:p>
        </p:txBody>
      </p:sp>
      <p:cxnSp>
        <p:nvCxnSpPr>
          <p:cNvPr id="22" name="Elbow Connector 21"/>
          <p:cNvCxnSpPr/>
          <p:nvPr/>
        </p:nvCxnSpPr>
        <p:spPr>
          <a:xfrm flipH="1">
            <a:off x="2847340" y="4342130"/>
            <a:ext cx="6984365" cy="1696720"/>
          </a:xfrm>
          <a:prstGeom prst="bentConnector3">
            <a:avLst>
              <a:gd name="adj1" fmla="val -34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>
            <a:off x="2616835" y="5215255"/>
            <a:ext cx="1093470" cy="553720"/>
          </a:xfrm>
          <a:prstGeom prst="bentConnector3">
            <a:avLst>
              <a:gd name="adj1" fmla="val 4994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1861185" y="17005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op-code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rt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rd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shift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func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76570" y="1265555"/>
            <a:ext cx="19558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32 bits</a:t>
            </a:r>
            <a:endParaRPr lang="x-none" alt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93315" y="2053590"/>
            <a:ext cx="1633855" cy="115316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96160" y="2101215"/>
            <a:ext cx="3076575" cy="17132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0930" y="2116455"/>
            <a:ext cx="4451985" cy="22758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7" name="Picture 7" descr="f04-01-9780124077263"/>
          <p:cNvPicPr>
            <a:picLocks noChangeAspect="1"/>
          </p:cNvPicPr>
          <p:nvPr/>
        </p:nvPicPr>
        <p:blipFill>
          <a:blip r:embed="rId4"/>
          <a:srcRect l="1964" t="40639" b="2226"/>
          <a:stretch>
            <a:fillRect/>
          </a:stretch>
        </p:blipFill>
        <p:spPr>
          <a:xfrm>
            <a:off x="6747510" y="236220"/>
            <a:ext cx="4261485" cy="1343025"/>
          </a:xfrm>
          <a:prstGeom prst="rect">
            <a:avLst/>
          </a:prstGeo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1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Single cycle processor datapath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Then move to multicycle processor datapath and pipelining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Reading assignment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Start reading Hennessy and Patterson - Chapter 4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Find out whether there are processors with variable length instruction codes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Think about how you will modify the data path shown here for instruction execution in that case?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of the design</a:t>
            </a: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0" y="473710"/>
            <a:ext cx="6873875" cy="61487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Timing diagram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" y="671830"/>
            <a:ext cx="12000230" cy="5866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9090" y="828675"/>
            <a:ext cx="11503025" cy="2789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The major features of this example which needs to be remembered are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The finite state machine model used for describing the processor's working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The instruction ROM and the feature that control signals can be hardcoded into the memory within the ROM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Registers for storing the state of the processor; e.g. accumulator - just a collection of D FFs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The use of multiplexers in the processor to handle different kinds of data (different addressing modes)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Isolation using tristate logic devices</a:t>
            </a:r>
            <a:endParaRPr lang="x-none" altLang="en-IN" sz="1600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 sz="1600"/>
              <a:t>Complex instructions (such as add 4 numbers) might take multiple clock cycles.</a:t>
            </a:r>
            <a:endParaRPr lang="x-none" altLang="en-IN" sz="1600"/>
          </a:p>
          <a:p>
            <a:pPr marL="1257300" lvl="2" indent="-342900">
              <a:buFont typeface="Arial" charset="0"/>
              <a:buChar char="•"/>
            </a:pPr>
            <a:r>
              <a:rPr lang="x-none" altLang="en-IN" sz="1600"/>
              <a:t>Simple instructions take one clock cycle</a:t>
            </a:r>
            <a:endParaRPr lang="x-none" altLang="en-IN" sz="1600"/>
          </a:p>
          <a:p>
            <a:pPr marL="1257300" lvl="2" indent="-342900">
              <a:buFont typeface="Arial" charset="0"/>
              <a:buChar char="•"/>
            </a:pPr>
            <a:r>
              <a:rPr lang="x-none" altLang="en-IN" sz="1600"/>
              <a:t>Difference between CISC and RISC</a:t>
            </a:r>
            <a:endParaRPr lang="x-none" altLang="en-IN" sz="1600"/>
          </a:p>
          <a:p>
            <a:pPr lvl="1" indent="0">
              <a:buFont typeface="Arial" charset="0"/>
              <a:buNone/>
            </a:pPr>
            <a:r>
              <a:rPr lang="x-none" altLang="en-IN" sz="1600"/>
              <a:t>7.   Executing two disjoint instructions in parallel</a:t>
            </a:r>
            <a:endParaRPr lang="x-none" altLang="en-IN" sz="1600"/>
          </a:p>
          <a:p>
            <a:pPr lvl="1" indent="0">
              <a:buFont typeface="Arial" charset="0"/>
              <a:buNone/>
            </a:pPr>
            <a:r>
              <a:rPr lang="x-none" altLang="en-IN" sz="1600"/>
              <a:t>8.   Iterative nature of design</a:t>
            </a:r>
            <a:endParaRPr lang="x-none" altLang="en-IN" sz="1600"/>
          </a:p>
        </p:txBody>
      </p:sp>
      <p:sp>
        <p:nvSpPr>
          <p:cNvPr id="8" name="TextBox 7"/>
          <p:cNvSpPr txBox="1"/>
          <p:nvPr/>
        </p:nvSpPr>
        <p:spPr>
          <a:xfrm>
            <a:off x="402590" y="3837305"/>
            <a:ext cx="11503025" cy="2058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 sz="1600"/>
              <a:t>References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r>
              <a:rPr lang="x-none" altLang="en-IN" sz="1600"/>
              <a:t>Any good textbook on digital logic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r>
              <a:rPr lang="x-none" altLang="en-IN" sz="1600"/>
              <a:t>Appendix (online) of Hennessy and Patterson (http://www.cs.tufts.edu/comp/140/)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endParaRPr lang="x-none" altLang="en-IN" sz="1600"/>
          </a:p>
          <a:p>
            <a:pPr marL="285750" lvl="0" indent="-285750">
              <a:buFont typeface="Arial" charset="0"/>
              <a:buChar char="•"/>
            </a:pPr>
            <a:r>
              <a:rPr lang="x-none" altLang="en-IN" sz="1600"/>
              <a:t>Exercises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r>
              <a:rPr lang="x-none" altLang="en-IN" sz="1600"/>
              <a:t>Implement logic for enabling and disabling the processor - draw the new arch. and timing diagram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r>
              <a:rPr lang="x-none" altLang="en-IN" sz="1600"/>
              <a:t>Implement logic for enabling and disabling the memory device - draw the new arch. and timing diagram</a:t>
            </a:r>
            <a:endParaRPr lang="x-none" altLang="en-IN" sz="1600"/>
          </a:p>
          <a:p>
            <a:pPr marL="742950" lvl="1" indent="-285750">
              <a:buFont typeface="Arial" charset="0"/>
              <a:buChar char="•"/>
            </a:pPr>
            <a:r>
              <a:rPr lang="x-none" altLang="en-IN" sz="1600"/>
              <a:t>Implement a 4 bit upcounter using flip flops</a:t>
            </a:r>
            <a:endParaRPr lang="x-none" altLang="en-I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Today's class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Single cycle processor datapath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Then move to multicycle processor datapath and pipelining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Start reading Hennessy and Patterson - Chapter 4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We will be walking through the design of a processor which can execute not just one instruction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processor will execute instructions such as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load, store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add, sub, and, or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beq, jump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These are different classes/types of instructions requiring different implementations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Why are we looking at processor design?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processor executes a series of instructions to complete a given task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task is specified as a sequence of assembly language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This is converted by the assembler to a sequence of binary instructions (machine code)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A task has then an instruction count - which is decided by how good the assembler is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instruction in the sequence might take a certain number of clock cycles - the processor is characterized by "clocks per instruction" (CPI)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processor also has a clock period (Tc)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instruction count, CPI, and Tc decide how fast the task gets executed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Optimizing the instruction count - compiler/assembler optimization, ISA design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How small can Tc be?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Power consumption - dependence on Tc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Propagation delay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Understanding the clocks per instruction ...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Processor design - an initial high level view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3077" name="Picture 7" descr="f04-0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226820"/>
            <a:ext cx="6433820" cy="3479800"/>
          </a:xfrm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97485" y="994410"/>
            <a:ext cx="505714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Why should the processor contain all these blocks?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What are the instructions that we want to implement?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 r1, r2, r3 ; r1 = r2 + r3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load r1, [r2 + offset]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beq offset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 executing any instruction that we are going to implement we need the following two steps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instruction has to be fetched from memory. The PC is used to index an instruction memory. The instruction is a sequence of bits which will contain an op-code, and useful information for generating control signals also.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Registers will have to be read or written to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Processor design - an initial high level view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3077" name="Picture 7" descr="f04-0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226820"/>
            <a:ext cx="6433820" cy="3479800"/>
          </a:xfrm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97485" y="994410"/>
            <a:ext cx="505714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Why should the processor contain all these blocks?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Almost all instructions will use the ALU after reading the registers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reference instructions will use the ALU for computing addresses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Arithmetic and logic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Conditional branches will have to check for equality, greater than or less than relationships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Processor design - more detailed initial high level view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3690" y="737870"/>
            <a:ext cx="116052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197485" y="994410"/>
            <a:ext cx="505714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We also need some additional components in this high level view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Data comes from different sources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But only one source at a time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So multiplexers have to be used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Control signals for controlling multiplexers as well as other blocks (e.g. RegWrite, MemWrite, MemRead etc)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4101" name="Picture 6" descr="f04-02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00700" y="1029970"/>
            <a:ext cx="6229985" cy="46850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6284</Words>
  <Application>Kingsoft Office WPP</Application>
  <PresentationFormat>Widescreen</PresentationFormat>
  <Paragraphs>212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260</cp:revision>
  <dcterms:created xsi:type="dcterms:W3CDTF">2017-02-08T05:17:06Z</dcterms:created>
  <dcterms:modified xsi:type="dcterms:W3CDTF">2017-02-08T05:17:06Z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16393ክ-10.1.0.5672</vt:lpwstr>
  </property>
</Properties>
</file>