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3"/>
    <p:sldId id="272" r:id="rId4"/>
    <p:sldId id="313" r:id="rId5"/>
    <p:sldId id="328" r:id="rId6"/>
    <p:sldId id="315" r:id="rId7"/>
    <p:sldId id="314" r:id="rId8"/>
    <p:sldId id="322" r:id="rId9"/>
    <p:sldId id="324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36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Short term scheduling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Performance metrics for scheduling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Scheduling policies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FCFS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SJF and SRTF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Priority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Round robin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Starvation and aging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Multilevel queues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dirty="0">
                <a:solidFill>
                  <a:schemeClr val="tx1"/>
                </a:solidFill>
                <a:sym typeface="+mn-ea"/>
              </a:rPr>
              <a:t>Today's class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Real time CPU scheduling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Performance analysis of CPU scheduling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Little's law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Real time CPU scheduling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5590" y="776605"/>
            <a:ext cx="670369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Hard real time system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Finish tasks before their deadline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Soft real time systems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Priority is guaranteed for critical 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Event latency is important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Components of event latency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Interrupt latency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Dispatch latency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For real time systems we need preemptive priority based scheduling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Soft real time performance from this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Hard real time using dynamically varying priorities and pre-emption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8851" name="Picture 1" descr="Screen Shot 2012-12-17 at 8.37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05" y="3305175"/>
            <a:ext cx="4388485" cy="30600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20" y="567690"/>
            <a:ext cx="4314190" cy="268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Hard real time systems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5590" y="776605"/>
            <a:ext cx="670369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Usually in systems with real time requirements we also have periodic 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process generates events periodically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 have to declare periods and deadlines within which the events have to be processed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Operating system might do admission control - decide which all processes can actually be serviced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82947" name="Picture 1" descr="Screen Shot 2012-12-17 at 8.4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760" y="551180"/>
            <a:ext cx="4807585" cy="2359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Real time CPU scheduling 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5590" y="776605"/>
            <a:ext cx="5880100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Rate monotonic scheduling for periodic processes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Shorter periods - higher priority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Longer periods - less priority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Priority is inverse of the period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Example: P1 (d = p = 50, t = 20), P2 (d = p = 100, t = 35)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Deadlines can be missed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Example: P1 (d = p = 50, t = 25), P2 (d = p = 80, t = 35)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Earliest deadline first (EDF)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Earlier deadline - higher priority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8601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85" y="1718310"/>
            <a:ext cx="5478145" cy="127444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8066" name="Picture 3"/>
          <p:cNvPicPr>
            <a:picLocks noChangeAspect="1"/>
          </p:cNvPicPr>
          <p:nvPr/>
        </p:nvPicPr>
        <p:blipFill>
          <a:blip r:embed="rId3"/>
          <a:srcRect l="662" t="40077" r="664" b="40047"/>
          <a:stretch>
            <a:fillRect/>
          </a:stretch>
        </p:blipFill>
        <p:spPr>
          <a:xfrm>
            <a:off x="6160770" y="3460115"/>
            <a:ext cx="5337175" cy="1108075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90115" name="Picture 4"/>
          <p:cNvPicPr>
            <a:picLocks noChangeAspect="1"/>
          </p:cNvPicPr>
          <p:nvPr/>
        </p:nvPicPr>
        <p:blipFill>
          <a:blip r:embed="rId4"/>
          <a:srcRect l="711" t="40184" r="711" b="39867"/>
          <a:stretch>
            <a:fillRect/>
          </a:stretch>
        </p:blipFill>
        <p:spPr>
          <a:xfrm>
            <a:off x="6132830" y="5092065"/>
            <a:ext cx="5292090" cy="1028700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Evaluation of scheduling algorithms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48920" y="737870"/>
            <a:ext cx="1173480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Deterministic approaches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Suppose there are 5 processes arriving at time 0 with burst times 10, 29, 3, 7, 12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Evaluation for each kind of scheduling algorithm: FCFS, non-preemptive SJF, RR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Queueing theory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Uses probability models for describing how processes are generated, and what their burst times are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Analytical results for average queue length, average delay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Fundamental result - Little's law: 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the arrival rate of processes x the average delay in waiting in the ready queue = the average number of processes in the ready queue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Simulations</a:t>
            </a:r>
            <a:endParaRPr lang="x-none" altLang="en-IN"/>
          </a:p>
        </p:txBody>
      </p:sp>
      <p:pic>
        <p:nvPicPr>
          <p:cNvPr id="122883" name="Picture 2" descr="Screen Shot 2012-12-17 at 9.47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3" y="1717040"/>
            <a:ext cx="4445000" cy="8286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2884" name="Picture 3" descr="Screen Shot 2012-12-17 at 9.47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08" y="2411413"/>
            <a:ext cx="4529137" cy="7715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2885" name="Picture 4" descr="Screen Shot 2012-12-17 at 9.47.2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70" y="3164840"/>
            <a:ext cx="4445000" cy="752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96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Little's law</a:t>
            </a:r>
            <a:endParaRPr lang="x-none" alt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5795" y="5325745"/>
            <a:ext cx="110013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6400" y="5467350"/>
            <a:ext cx="10547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Time</a:t>
            </a: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556260" y="5467350"/>
            <a:ext cx="5016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0</a:t>
            </a:r>
            <a:endParaRPr lang="x-none" altLang="en-IN"/>
          </a:p>
        </p:txBody>
      </p:sp>
      <p:grpSp>
        <p:nvGrpSpPr>
          <p:cNvPr id="50" name="Group 49"/>
          <p:cNvGrpSpPr/>
          <p:nvPr/>
        </p:nvGrpSpPr>
        <p:grpSpPr>
          <a:xfrm>
            <a:off x="995045" y="3254375"/>
            <a:ext cx="1169670" cy="2070735"/>
            <a:chOff x="1567" y="5125"/>
            <a:chExt cx="1842" cy="3261"/>
          </a:xfrm>
        </p:grpSpPr>
        <p:cxnSp>
          <p:nvCxnSpPr>
            <p:cNvPr id="2" name="Straight Arrow Connector 1"/>
            <p:cNvCxnSpPr/>
            <p:nvPr/>
          </p:nvCxnSpPr>
          <p:spPr>
            <a:xfrm>
              <a:off x="2456" y="6706"/>
              <a:ext cx="0" cy="1681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67" y="5125"/>
              <a:ext cx="1843" cy="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IN"/>
                <a:t>A new process arrives</a:t>
              </a:r>
              <a:endParaRPr lang="x-none" altLang="en-IN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2780" y="462280"/>
            <a:ext cx="1730375" cy="4850130"/>
            <a:chOff x="1028" y="728"/>
            <a:chExt cx="2725" cy="763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028" y="728"/>
              <a:ext cx="0" cy="76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21" y="1009"/>
              <a:ext cx="2532" cy="1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IN"/>
                <a:t>Number of processes</a:t>
              </a:r>
              <a:endParaRPr lang="x-none" altLang="en-IN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7340" y="4668520"/>
            <a:ext cx="1245870" cy="670560"/>
            <a:chOff x="484" y="7352"/>
            <a:chExt cx="1962" cy="105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446" y="7536"/>
              <a:ext cx="0" cy="8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4" y="7352"/>
              <a:ext cx="790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1</a:t>
              </a:r>
              <a:endParaRPr lang="x-none" alt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7225" y="1129030"/>
            <a:ext cx="11000740" cy="3693160"/>
            <a:chOff x="1035" y="1778"/>
            <a:chExt cx="17324" cy="5816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035" y="7594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35" y="6867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35" y="6140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035" y="5413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35" y="4686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35" y="3959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35" y="3232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035" y="2505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35" y="1778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553210" y="4386580"/>
            <a:ext cx="1287145" cy="437515"/>
            <a:chOff x="2446" y="6908"/>
            <a:chExt cx="2027" cy="68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446" y="7597"/>
              <a:ext cx="20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473" y="6908"/>
              <a:ext cx="0" cy="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838450" y="3921125"/>
            <a:ext cx="1802130" cy="450850"/>
            <a:chOff x="4470" y="6175"/>
            <a:chExt cx="2838" cy="7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0" y="6885"/>
              <a:ext cx="28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266" y="6175"/>
              <a:ext cx="0" cy="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87875" y="2648585"/>
            <a:ext cx="1626235" cy="1707515"/>
            <a:chOff x="7225" y="4171"/>
            <a:chExt cx="2561" cy="2689"/>
          </a:xfrm>
        </p:grpSpPr>
        <p:grpSp>
          <p:nvGrpSpPr>
            <p:cNvPr id="54" name="Group 53"/>
            <p:cNvGrpSpPr/>
            <p:nvPr/>
          </p:nvGrpSpPr>
          <p:grpSpPr>
            <a:xfrm>
              <a:off x="7225" y="6156"/>
              <a:ext cx="1396" cy="704"/>
              <a:chOff x="7225" y="6156"/>
              <a:chExt cx="1396" cy="7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25" y="6156"/>
                <a:ext cx="138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621" y="6172"/>
                <a:ext cx="0" cy="68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V="1">
              <a:off x="8618" y="4872"/>
              <a:ext cx="0" cy="1266"/>
            </a:xfrm>
            <a:prstGeom prst="line">
              <a:avLst/>
            </a:prstGeom>
            <a:ln w="38100">
              <a:solidFill>
                <a:schemeClr val="accent6"/>
              </a:solidFill>
              <a:headEnd type="arrow" w="med" len="med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722" y="4171"/>
              <a:ext cx="2065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Departure</a:t>
              </a:r>
              <a:endParaRPr lang="x-none" altLang="en-IN"/>
            </a:p>
          </p:txBody>
        </p:sp>
      </p:grpSp>
      <p:cxnSp>
        <p:nvCxnSpPr>
          <p:cNvPr id="34" name="Curved Connector 33"/>
          <p:cNvCxnSpPr/>
          <p:nvPr/>
        </p:nvCxnSpPr>
        <p:spPr>
          <a:xfrm rot="10800000" flipV="1">
            <a:off x="1578610" y="2840355"/>
            <a:ext cx="3324225" cy="2164080"/>
          </a:xfrm>
          <a:prstGeom prst="curvedConnector3">
            <a:avLst>
              <a:gd name="adj1" fmla="val 499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540510" y="5518785"/>
            <a:ext cx="3949700" cy="496570"/>
            <a:chOff x="2426" y="8691"/>
            <a:chExt cx="6220" cy="78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426" y="8691"/>
              <a:ext cx="622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6" y="8869"/>
              <a:ext cx="2065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Delay 1</a:t>
              </a:r>
              <a:endParaRPr lang="x-none" alt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74335" y="4354830"/>
            <a:ext cx="1336675" cy="436880"/>
            <a:chOff x="8621" y="6858"/>
            <a:chExt cx="2105" cy="68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21" y="6882"/>
              <a:ext cx="2093" cy="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0726" y="6858"/>
              <a:ext cx="0" cy="68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74315" y="6033770"/>
            <a:ext cx="4041140" cy="546100"/>
            <a:chOff x="4369" y="9502"/>
            <a:chExt cx="6364" cy="86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369" y="9502"/>
              <a:ext cx="6365" cy="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41" y="9758"/>
              <a:ext cx="2065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Delay 2</a:t>
              </a:r>
              <a:endParaRPr lang="x-none" altLang="en-IN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5615" y="4816475"/>
            <a:ext cx="3051810" cy="436880"/>
            <a:chOff x="10749" y="7585"/>
            <a:chExt cx="4806" cy="68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749" y="7592"/>
              <a:ext cx="4807" cy="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5546" y="7585"/>
              <a:ext cx="0" cy="68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612640" y="5706110"/>
            <a:ext cx="5240020" cy="447675"/>
            <a:chOff x="7264" y="8986"/>
            <a:chExt cx="8252" cy="705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7264" y="8986"/>
              <a:ext cx="8252" cy="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1784" y="9087"/>
              <a:ext cx="2065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Delay 3</a:t>
              </a:r>
              <a:endParaRPr lang="x-none" alt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96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Little's law</a:t>
            </a:r>
            <a:endParaRPr lang="x-none" alt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5795" y="5325745"/>
            <a:ext cx="110013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6400" y="5467350"/>
            <a:ext cx="10547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Time</a:t>
            </a: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556260" y="5467350"/>
            <a:ext cx="5016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0</a:t>
            </a:r>
            <a:endParaRPr lang="x-none" altLang="en-IN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1559560" y="4258310"/>
            <a:ext cx="0" cy="10674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5045" y="3254375"/>
            <a:ext cx="117030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/>
              <a:t>A new process arrives</a:t>
            </a:r>
            <a:endParaRPr lang="x-none" altLang="en-IN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2780" y="462280"/>
            <a:ext cx="0" cy="48507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335" y="640715"/>
            <a:ext cx="160782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/>
              <a:t>Number of processes</a:t>
            </a:r>
            <a:endParaRPr lang="x-none" alt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553210" y="4785360"/>
            <a:ext cx="0" cy="5537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340" y="4668520"/>
            <a:ext cx="5016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grpSp>
        <p:nvGrpSpPr>
          <p:cNvPr id="24" name="Group 23"/>
          <p:cNvGrpSpPr/>
          <p:nvPr/>
        </p:nvGrpSpPr>
        <p:grpSpPr>
          <a:xfrm>
            <a:off x="657225" y="1129030"/>
            <a:ext cx="11000740" cy="3693160"/>
            <a:chOff x="1035" y="1778"/>
            <a:chExt cx="17324" cy="5816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035" y="7594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35" y="6867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35" y="6140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035" y="5413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35" y="4686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035" y="3959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35" y="3232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035" y="2505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35" y="1778"/>
              <a:ext cx="17325" cy="0"/>
            </a:xfrm>
            <a:prstGeom prst="straightConnector1">
              <a:avLst/>
            </a:prstGeom>
            <a:ln w="9525"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553210" y="4386580"/>
            <a:ext cx="1287145" cy="437515"/>
            <a:chOff x="2446" y="6908"/>
            <a:chExt cx="2027" cy="68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446" y="7597"/>
              <a:ext cx="20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473" y="6908"/>
              <a:ext cx="0" cy="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838450" y="4371975"/>
            <a:ext cx="18027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13910" y="3921125"/>
            <a:ext cx="0" cy="4375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7875" y="3909060"/>
            <a:ext cx="876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74335" y="3919220"/>
            <a:ext cx="0" cy="43751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72430" y="3093720"/>
            <a:ext cx="0" cy="803910"/>
          </a:xfrm>
          <a:prstGeom prst="line">
            <a:avLst/>
          </a:prstGeom>
          <a:ln w="38100">
            <a:solidFill>
              <a:schemeClr val="accent6"/>
            </a:solidFill>
            <a:headEnd type="arrow" w="med" len="me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03470" y="2648585"/>
            <a:ext cx="13112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Departure</a:t>
            </a:r>
            <a:endParaRPr lang="x-none" altLang="en-IN"/>
          </a:p>
        </p:txBody>
      </p:sp>
      <p:cxnSp>
        <p:nvCxnSpPr>
          <p:cNvPr id="34" name="Curved Connector 33"/>
          <p:cNvCxnSpPr/>
          <p:nvPr/>
        </p:nvCxnSpPr>
        <p:spPr>
          <a:xfrm rot="10800000" flipV="1">
            <a:off x="1578610" y="2840355"/>
            <a:ext cx="3324225" cy="2164080"/>
          </a:xfrm>
          <a:prstGeom prst="curvedConnector3">
            <a:avLst>
              <a:gd name="adj1" fmla="val 499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540510" y="5518785"/>
            <a:ext cx="3949700" cy="496570"/>
            <a:chOff x="2426" y="8691"/>
            <a:chExt cx="6220" cy="782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426" y="8691"/>
              <a:ext cx="622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6" y="8869"/>
              <a:ext cx="2065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Delay 1</a:t>
              </a:r>
              <a:endParaRPr lang="x-none" altLang="en-IN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74335" y="4354830"/>
            <a:ext cx="1336675" cy="436880"/>
            <a:chOff x="8621" y="6858"/>
            <a:chExt cx="2105" cy="68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21" y="6882"/>
              <a:ext cx="2093" cy="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0726" y="6858"/>
              <a:ext cx="0" cy="68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74315" y="6033770"/>
            <a:ext cx="4041140" cy="546100"/>
            <a:chOff x="4369" y="9502"/>
            <a:chExt cx="6364" cy="86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369" y="9502"/>
              <a:ext cx="6365" cy="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41" y="9758"/>
              <a:ext cx="2065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Delay 2</a:t>
              </a:r>
              <a:endParaRPr lang="x-none" altLang="en-IN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5615" y="4816475"/>
            <a:ext cx="3051810" cy="436880"/>
            <a:chOff x="10749" y="7585"/>
            <a:chExt cx="4806" cy="68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749" y="7592"/>
              <a:ext cx="4807" cy="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5546" y="7585"/>
              <a:ext cx="0" cy="68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612640" y="5706110"/>
            <a:ext cx="5240020" cy="447675"/>
            <a:chOff x="7264" y="8986"/>
            <a:chExt cx="8252" cy="705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7264" y="8986"/>
              <a:ext cx="8252" cy="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1784" y="9087"/>
              <a:ext cx="2065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Delay 3</a:t>
              </a:r>
              <a:endParaRPr lang="x-none" altLang="en-IN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31865" y="719455"/>
            <a:ext cx="523684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Average delay = (Delay 1 + Delay 2 + Delay 3)/3</a:t>
            </a:r>
            <a:endParaRPr lang="x-none" altLang="en-IN"/>
          </a:p>
        </p:txBody>
      </p:sp>
      <p:sp>
        <p:nvSpPr>
          <p:cNvPr id="51" name="TextBox 50"/>
          <p:cNvSpPr txBox="1"/>
          <p:nvPr/>
        </p:nvSpPr>
        <p:spPr>
          <a:xfrm>
            <a:off x="6108700" y="1183005"/>
            <a:ext cx="523684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Average queue length = Total area / Total time</a:t>
            </a:r>
            <a:endParaRPr lang="x-none" altLang="en-IN"/>
          </a:p>
        </p:txBody>
      </p:sp>
      <p:grpSp>
        <p:nvGrpSpPr>
          <p:cNvPr id="55" name="Group 54"/>
          <p:cNvGrpSpPr/>
          <p:nvPr/>
        </p:nvGrpSpPr>
        <p:grpSpPr>
          <a:xfrm>
            <a:off x="1553210" y="3919855"/>
            <a:ext cx="8299450" cy="1374140"/>
            <a:chOff x="2446" y="6173"/>
            <a:chExt cx="13070" cy="2164"/>
          </a:xfrm>
        </p:grpSpPr>
        <p:sp>
          <p:nvSpPr>
            <p:cNvPr id="52" name="Rectangle 51"/>
            <p:cNvSpPr/>
            <p:nvPr/>
          </p:nvSpPr>
          <p:spPr>
            <a:xfrm>
              <a:off x="2446" y="7597"/>
              <a:ext cx="13070" cy="7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98" y="6896"/>
              <a:ext cx="6214" cy="68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93" y="6173"/>
              <a:ext cx="1299" cy="7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3210" y="4346575"/>
            <a:ext cx="5240655" cy="979170"/>
            <a:chOff x="2446" y="6845"/>
            <a:chExt cx="8253" cy="1542"/>
          </a:xfrm>
        </p:grpSpPr>
        <p:sp>
          <p:nvSpPr>
            <p:cNvPr id="56" name="Rectangle 55"/>
            <p:cNvSpPr/>
            <p:nvPr/>
          </p:nvSpPr>
          <p:spPr>
            <a:xfrm>
              <a:off x="2446" y="7617"/>
              <a:ext cx="6160" cy="7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15" y="6845"/>
              <a:ext cx="6184" cy="7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468745" y="1813560"/>
            <a:ext cx="523684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But Total area = (Delay 1 + Delay 2 + Delay 3)</a:t>
            </a:r>
            <a:endParaRPr lang="x-none" altLang="en-IN"/>
          </a:p>
          <a:p>
            <a:endParaRPr lang="x-none" altLang="en-IN"/>
          </a:p>
          <a:p>
            <a:r>
              <a:rPr lang="x-none" altLang="en-IN"/>
              <a:t>So</a:t>
            </a:r>
            <a:endParaRPr lang="x-none" altLang="en-IN"/>
          </a:p>
          <a:p>
            <a:endParaRPr lang="x-none" altLang="en-IN"/>
          </a:p>
          <a:p>
            <a:r>
              <a:rPr lang="x-none" altLang="en-IN"/>
              <a:t>Average delay =</a:t>
            </a:r>
            <a:endParaRPr lang="x-none" altLang="en-IN"/>
          </a:p>
          <a:p>
            <a:endParaRPr lang="x-none" altLang="en-IN"/>
          </a:p>
          <a:p>
            <a:r>
              <a:rPr lang="x-none" altLang="en-IN"/>
              <a:t>(Average queue length x Total time) / 3</a:t>
            </a:r>
            <a:endParaRPr lang="x-none" altLang="en-IN"/>
          </a:p>
          <a:p>
            <a:r>
              <a:rPr lang="x-none" altLang="en-IN"/>
              <a:t>and 3 / Total time is the arrival rate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Scheduling policies for CPU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Performance metrics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Common scheduling methods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FCFS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SJF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SRTF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Priority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Multilevel queues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Real time scheduling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Rate monotonic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EDF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Performance analysis - Little's law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6)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2871</Words>
  <Application>Kingsoft Office WPP</Application>
  <PresentationFormat>Widescreen</PresentationFormat>
  <Paragraphs>179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698</cp:revision>
  <dcterms:created xsi:type="dcterms:W3CDTF">2017-04-06T05:17:47Z</dcterms:created>
  <dcterms:modified xsi:type="dcterms:W3CDTF">2017-04-06T05:17:47Z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16393ҹ-10.1.0.5672</vt:lpwstr>
  </property>
</Properties>
</file>