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56" r:id="rId3"/>
    <p:sldId id="27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2" name="TextBox 1"/>
          <p:cNvSpPr txBox="1"/>
          <p:nvPr/>
        </p:nvSpPr>
        <p:spPr>
          <a:xfrm>
            <a:off x="1129665" y="1330325"/>
            <a:ext cx="9933305" cy="4504690"/>
          </a:xfrm>
          <a:prstGeom prst="rect">
            <a:avLst/>
          </a:prstGeom>
          <a:noFill/>
        </p:spPr>
        <p:txBody>
          <a:bodyPr wrap="square" rtlCol="0">
            <a:spAutoFit/>
          </a:bodyPr>
          <a:p>
            <a:pPr algn="ctr"/>
            <a:r>
              <a:rPr lang="x-none" altLang="en-IN" sz="2400">
                <a:solidFill>
                  <a:schemeClr val="accent1"/>
                </a:solidFill>
                <a:effectLst>
                  <a:outerShdw blurRad="38100" dist="25400" dir="5400000" algn="ctr" rotWithShape="0">
                    <a:srgbClr val="6E747A">
                      <a:alpha val="43000"/>
                    </a:srgbClr>
                  </a:outerShdw>
                </a:effectLst>
              </a:rPr>
              <a:t>Department of Avionics,</a:t>
            </a:r>
            <a:endParaRPr lang="x-none" altLang="en-IN" sz="2400">
              <a:solidFill>
                <a:schemeClr val="accent1"/>
              </a:solidFill>
              <a:effectLst>
                <a:outerShdw blurRad="38100" dist="25400" dir="5400000" algn="ctr" rotWithShape="0">
                  <a:srgbClr val="6E747A">
                    <a:alpha val="43000"/>
                  </a:srgbClr>
                </a:outerShdw>
              </a:effectLst>
            </a:endParaRPr>
          </a:p>
          <a:p>
            <a:pPr algn="ctr"/>
            <a:r>
              <a:rPr lang="x-none" altLang="en-IN" sz="2400">
                <a:solidFill>
                  <a:schemeClr val="accent1"/>
                </a:solidFill>
                <a:effectLst>
                  <a:outerShdw blurRad="38100" dist="25400" dir="5400000" algn="ctr" rotWithShape="0">
                    <a:srgbClr val="6E747A">
                      <a:alpha val="43000"/>
                    </a:srgbClr>
                  </a:outerShdw>
                </a:effectLst>
              </a:rPr>
              <a:t>Indian Institute of Space Science and Technology</a:t>
            </a:r>
            <a:endParaRPr lang="x-none" altLang="en-IN" sz="2400">
              <a:solidFill>
                <a:schemeClr val="accent1"/>
              </a:solidFill>
              <a:effectLst>
                <a:outerShdw blurRad="38100" dist="25400" dir="5400000" algn="ctr" rotWithShape="0">
                  <a:srgbClr val="6E747A">
                    <a:alpha val="43000"/>
                  </a:srgbClr>
                </a:outerShdw>
              </a:effectLst>
            </a:endParaRPr>
          </a:p>
          <a:p>
            <a:pPr algn="ctr"/>
            <a:endParaRPr lang="x-none" altLang="en-IN" sz="2400">
              <a:solidFill>
                <a:schemeClr val="accent1"/>
              </a:solidFill>
              <a:effectLst>
                <a:outerShdw blurRad="38100" dist="25400" dir="5400000" algn="ctr" rotWithShape="0">
                  <a:srgbClr val="6E747A">
                    <a:alpha val="43000"/>
                  </a:srgbClr>
                </a:outerShdw>
              </a:effectLst>
            </a:endParaRPr>
          </a:p>
          <a:p>
            <a:pPr algn="ctr"/>
            <a:r>
              <a:rPr lang="x-none" altLang="en-IN" sz="3200">
                <a:solidFill>
                  <a:schemeClr val="accent1"/>
                </a:solidFill>
                <a:effectLst>
                  <a:outerShdw blurRad="38100" dist="25400" dir="5400000" algn="ctr" rotWithShape="0">
                    <a:srgbClr val="6E747A">
                      <a:alpha val="43000"/>
                    </a:srgbClr>
                  </a:outerShdw>
                </a:effectLst>
              </a:rPr>
              <a:t>AV224 - Computer Organization &amp; Operating Systems</a:t>
            </a:r>
            <a:endParaRPr lang="x-none" altLang="en-IN" sz="3200">
              <a:solidFill>
                <a:schemeClr val="accent1"/>
              </a:solidFill>
              <a:effectLst>
                <a:outerShdw blurRad="38100" dist="25400" dir="5400000" algn="ctr" rotWithShape="0">
                  <a:srgbClr val="6E747A">
                    <a:alpha val="43000"/>
                  </a:srgbClr>
                </a:outerShdw>
              </a:effectLst>
            </a:endParaRPr>
          </a:p>
          <a:p>
            <a:pPr algn="ctr"/>
            <a:endParaRPr lang="x-none" altLang="en-IN" sz="3200">
              <a:solidFill>
                <a:schemeClr val="accent1"/>
              </a:solidFill>
              <a:effectLst>
                <a:outerShdw blurRad="38100" dist="25400" dir="5400000" algn="ctr" rotWithShape="0">
                  <a:srgbClr val="6E747A">
                    <a:alpha val="43000"/>
                  </a:srgbClr>
                </a:outerShdw>
              </a:effectLst>
            </a:endParaRPr>
          </a:p>
          <a:p>
            <a:pPr algn="ctr"/>
            <a:endParaRPr lang="x-none" altLang="en-IN" sz="3200">
              <a:solidFill>
                <a:schemeClr val="accent1"/>
              </a:solidFill>
              <a:effectLst>
                <a:outerShdw blurRad="38100" dist="25400" dir="5400000" algn="ctr" rotWithShape="0">
                  <a:srgbClr val="6E747A">
                    <a:alpha val="43000"/>
                  </a:srgbClr>
                </a:outerShdw>
              </a:effectLst>
            </a:endParaRPr>
          </a:p>
          <a:p>
            <a:pPr algn="ctr"/>
            <a:r>
              <a:rPr lang="x-none" altLang="en-IN" sz="2400">
                <a:solidFill>
                  <a:schemeClr val="accent1"/>
                </a:solidFill>
                <a:effectLst>
                  <a:outerShdw blurRad="38100" dist="25400" dir="5400000" algn="ctr" rotWithShape="0">
                    <a:srgbClr val="6E747A">
                      <a:alpha val="43000"/>
                    </a:srgbClr>
                  </a:outerShdw>
                </a:effectLst>
              </a:rPr>
              <a:t>Instructor: Vineeth B. S. (vineethbs@iist.ac.in)</a:t>
            </a:r>
            <a:endParaRPr lang="x-none" altLang="en-IN" sz="2400">
              <a:solidFill>
                <a:schemeClr val="accent1"/>
              </a:solidFill>
              <a:effectLst>
                <a:outerShdw blurRad="38100" dist="25400" dir="5400000" algn="ctr" rotWithShape="0">
                  <a:srgbClr val="6E747A">
                    <a:alpha val="43000"/>
                  </a:srgbClr>
                </a:outerShdw>
              </a:effectLst>
            </a:endParaRPr>
          </a:p>
          <a:p>
            <a:pPr algn="ctr"/>
            <a:endParaRPr lang="x-none" altLang="en-IN" sz="2400">
              <a:solidFill>
                <a:schemeClr val="accent1"/>
              </a:solidFill>
              <a:effectLst>
                <a:outerShdw blurRad="38100" dist="25400" dir="5400000" algn="ctr" rotWithShape="0">
                  <a:srgbClr val="6E747A">
                    <a:alpha val="43000"/>
                  </a:srgbClr>
                </a:outerShdw>
              </a:effectLst>
            </a:endParaRPr>
          </a:p>
          <a:p>
            <a:pPr algn="ctr"/>
            <a:endParaRPr lang="x-none" altLang="en-IN" sz="2400">
              <a:solidFill>
                <a:schemeClr val="accent1"/>
              </a:solidFill>
              <a:effectLst>
                <a:outerShdw blurRad="38100" dist="25400" dir="5400000" algn="ctr" rotWithShape="0">
                  <a:srgbClr val="6E747A">
                    <a:alpha val="43000"/>
                  </a:srgbClr>
                </a:outerShdw>
              </a:effectLst>
            </a:endParaRPr>
          </a:p>
          <a:p>
            <a:pPr algn="ctr"/>
            <a:r>
              <a:rPr lang="x-none" altLang="en-IN" sz="2400">
                <a:solidFill>
                  <a:schemeClr val="accent1"/>
                </a:solidFill>
                <a:effectLst>
                  <a:outerShdw blurRad="38100" dist="25400" dir="5400000" algn="ctr" rotWithShape="0">
                    <a:srgbClr val="6E747A">
                      <a:alpha val="43000"/>
                    </a:srgbClr>
                  </a:outerShdw>
                </a:effectLst>
              </a:rPr>
              <a:t>Assignment 15</a:t>
            </a:r>
            <a:endParaRPr lang="x-none" altLang="en-IN" sz="2400">
              <a:solidFill>
                <a:schemeClr val="accent1"/>
              </a:solidFill>
              <a:effectLst>
                <a:outerShdw blurRad="38100" dist="25400" dir="5400000" algn="ctr" rotWithShape="0">
                  <a:srgbClr val="6E747A">
                    <a:alpha val="43000"/>
                  </a:srgbClr>
                </a:outerShdw>
              </a:effectLst>
            </a:endParaRPr>
          </a:p>
          <a:p>
            <a:pPr algn="ctr"/>
            <a:r>
              <a:rPr lang="x-none" altLang="en-IN" sz="2400">
                <a:solidFill>
                  <a:schemeClr val="accent1"/>
                </a:solidFill>
                <a:effectLst>
                  <a:outerShdw blurRad="38100" dist="25400" dir="5400000" algn="ctr" rotWithShape="0">
                    <a:srgbClr val="6E747A">
                      <a:alpha val="43000"/>
                    </a:srgbClr>
                  </a:outerShdw>
                </a:effectLst>
              </a:rPr>
              <a:t>20/04/2017</a:t>
            </a:r>
            <a:endParaRPr lang="x-none" altLang="en-IN" sz="24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b="1"/>
              <a:t>Questions (from Silberschatz et al.)</a:t>
            </a:r>
            <a:endParaRPr lang="x-none" altLang="en-IN" b="1"/>
          </a:p>
        </p:txBody>
      </p:sp>
      <p:sp>
        <p:nvSpPr>
          <p:cNvPr id="9" name="TextBox 8"/>
          <p:cNvSpPr txBox="1"/>
          <p:nvPr/>
        </p:nvSpPr>
        <p:spPr>
          <a:xfrm>
            <a:off x="191135" y="699135"/>
            <a:ext cx="11541760" cy="5321300"/>
          </a:xfrm>
          <a:prstGeom prst="rect">
            <a:avLst/>
          </a:prstGeom>
          <a:noFill/>
        </p:spPr>
        <p:txBody>
          <a:bodyPr wrap="square" rtlCol="0">
            <a:spAutoFit/>
          </a:bodyPr>
          <a:p>
            <a:pPr marL="342900" indent="-342900" algn="just">
              <a:buFont typeface="Arial" charset="0"/>
              <a:buAutoNum type="arabicPeriod"/>
            </a:pPr>
            <a:r>
              <a:rPr lang="x-none" altLang="en-IN"/>
              <a:t>Consider a file system on a disk that has both logical and physical block sizes of 512 bytes. Assume that the information about each file is already in memory. For each of the three allocation strategies (contiguous, linked, and indexed), answer these questions: </a:t>
            </a:r>
            <a:endParaRPr lang="x-none" altLang="en-IN"/>
          </a:p>
          <a:p>
            <a:pPr marL="800100" lvl="1" indent="-342900" algn="just">
              <a:buFont typeface="Arial" charset="0"/>
              <a:buAutoNum type="arabicPeriod"/>
            </a:pPr>
            <a:r>
              <a:rPr lang="x-none" altLang="en-IN"/>
              <a:t>How is the logical-to-physical address mapping accomplished in this system? (For the indexed allocation, assume that a file is always less than 512 blocks long.)</a:t>
            </a:r>
            <a:endParaRPr lang="x-none" altLang="en-IN"/>
          </a:p>
          <a:p>
            <a:pPr marL="800100" lvl="1" indent="-342900" algn="just">
              <a:buFont typeface="Arial" charset="0"/>
              <a:buAutoNum type="arabicPeriod"/>
            </a:pPr>
            <a:r>
              <a:rPr lang="x-none" altLang="en-IN"/>
              <a:t>If we are currently at logical block 10 (the last block accessed was block 10) and want to access logical block 4, how many physical blocks must be read from the disk?</a:t>
            </a:r>
            <a:endParaRPr lang="x-none" altLang="en-IN"/>
          </a:p>
          <a:p>
            <a:pPr marL="342900" lvl="0" indent="-342900" algn="just">
              <a:buFont typeface="Arial" charset="0"/>
              <a:buAutoNum type="arabicPeriod"/>
            </a:pPr>
            <a:r>
              <a:rPr lang="x-none" altLang="en-IN"/>
              <a:t>Consider a file currently consisting of 100 blocks. Assume that the file-control block (and the index block, in the case of indexed allocation) is already in memory. Calculate how many disk I/O operations are required for contiguous, linked, and indexed (single-level) allocation strategies, if, for one block, the following conditions hold. In the contiguous-allocation case, assume that there is no room to grow at the beginning but there is room to grow at the end. Also assume that the block information to be added is stored in memory.</a:t>
            </a:r>
            <a:endParaRPr lang="x-none" altLang="en-IN"/>
          </a:p>
          <a:p>
            <a:pPr marL="800100" lvl="1" indent="-342900" algn="just">
              <a:buFont typeface="Arial" charset="0"/>
              <a:buAutoNum type="arabicPeriod"/>
            </a:pPr>
            <a:r>
              <a:rPr lang="x-none" altLang="en-IN"/>
              <a:t>The block is added at the beginning.</a:t>
            </a:r>
            <a:endParaRPr lang="x-none" altLang="en-IN"/>
          </a:p>
          <a:p>
            <a:pPr marL="800100" lvl="1" indent="-342900" algn="just">
              <a:buFont typeface="Arial" charset="0"/>
              <a:buAutoNum type="arabicPeriod"/>
            </a:pPr>
            <a:r>
              <a:rPr lang="x-none" altLang="en-IN"/>
              <a:t>The block is added in the middle.</a:t>
            </a:r>
            <a:endParaRPr lang="x-none" altLang="en-IN"/>
          </a:p>
          <a:p>
            <a:pPr marL="800100" lvl="1" indent="-342900" algn="just">
              <a:buFont typeface="Arial" charset="0"/>
              <a:buAutoNum type="arabicPeriod"/>
            </a:pPr>
            <a:r>
              <a:rPr lang="x-none" altLang="en-IN"/>
              <a:t>The block is added at the end.</a:t>
            </a:r>
            <a:endParaRPr lang="x-none" altLang="en-IN"/>
          </a:p>
          <a:p>
            <a:pPr marL="800100" lvl="1" indent="-342900" algn="just">
              <a:buFont typeface="Arial" charset="0"/>
              <a:buAutoNum type="arabicPeriod"/>
            </a:pPr>
            <a:r>
              <a:rPr lang="x-none" altLang="en-IN"/>
              <a:t>The block is removed from the beginning.</a:t>
            </a:r>
            <a:endParaRPr lang="x-none" altLang="en-IN"/>
          </a:p>
          <a:p>
            <a:pPr marL="800100" lvl="1" indent="-342900" algn="just">
              <a:buFont typeface="Arial" charset="0"/>
              <a:buAutoNum type="arabicPeriod"/>
            </a:pPr>
            <a:r>
              <a:rPr lang="x-none" altLang="en-IN"/>
              <a:t>The block is removed from the middle.</a:t>
            </a:r>
            <a:endParaRPr lang="x-none" altLang="en-IN"/>
          </a:p>
          <a:p>
            <a:pPr marL="800100" lvl="1" indent="-342900" algn="just">
              <a:buFont typeface="Arial" charset="0"/>
              <a:buAutoNum type="arabicPeriod"/>
            </a:pPr>
            <a:r>
              <a:rPr lang="x-none" altLang="en-IN"/>
              <a:t>The block is removed from the end.</a:t>
            </a:r>
            <a:endParaRPr lang="x-none" alt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1568</Words>
  <Application>Kingsoft Office WPP</Application>
  <PresentationFormat>Widescreen</PresentationFormat>
  <Paragraphs>25</Paragraphs>
  <Slides>2</Slides>
  <Notes>0</Notes>
  <HiddenSlides>0</HiddenSlides>
  <MMClips>0</MMClips>
  <ScaleCrop>false</ScaleCrop>
  <HeadingPairs>
    <vt:vector size="4" baseType="variant">
      <vt:variant>
        <vt:lpstr>主题</vt:lpstr>
      </vt:variant>
      <vt:variant>
        <vt:i4>1</vt:i4>
      </vt:variant>
      <vt:variant>
        <vt:lpstr>幻灯片标题</vt:lpstr>
      </vt:variant>
      <vt:variant>
        <vt:i4>2</vt:i4>
      </vt:variant>
    </vt:vector>
  </HeadingPairs>
  <TitlesOfParts>
    <vt:vector size="3" baseType="lpstr">
      <vt:lpstr>Office Theme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vineeth</dc:creator>
  <cp:lastModifiedBy>vineeth</cp:lastModifiedBy>
  <cp:revision>232</cp:revision>
  <dcterms:created xsi:type="dcterms:W3CDTF">2017-04-24T05:27:44Z</dcterms:created>
  <dcterms:modified xsi:type="dcterms:W3CDTF">2017-04-24T05:27:44Z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16393Ս-10.1.0.5672</vt:lpwstr>
  </property>
</Properties>
</file>