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77" r:id="rId4"/>
    <p:sldId id="2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Assignment 12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10/04/2017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Questions (from Silberschatz et al.)</a:t>
            </a:r>
            <a:endParaRPr lang="x-none" altLang="en-IN" b="1"/>
          </a:p>
        </p:txBody>
      </p:sp>
      <p:sp>
        <p:nvSpPr>
          <p:cNvPr id="9" name="TextBox 8"/>
          <p:cNvSpPr txBox="1"/>
          <p:nvPr/>
        </p:nvSpPr>
        <p:spPr>
          <a:xfrm>
            <a:off x="294005" y="917575"/>
            <a:ext cx="11541760" cy="5046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charset="0"/>
              <a:buAutoNum type="arabicPeriod"/>
            </a:pPr>
            <a:r>
              <a:rPr lang="x-none" altLang="en-IN"/>
              <a:t>Suppose there is a logical address space of 64 pages each of 1024 words mapped into physical memory of 32 frames</a:t>
            </a:r>
            <a:endParaRPr lang="x-none" altLang="en-IN"/>
          </a:p>
          <a:p>
            <a:pPr marL="800100" lvl="1" indent="-342900" algn="just">
              <a:buFont typeface="Arial" charset="0"/>
              <a:buAutoNum type="arabicPeriod"/>
            </a:pPr>
            <a:r>
              <a:rPr lang="x-none" altLang="en-IN"/>
              <a:t>How many bits are there in the logical address for bytes?</a:t>
            </a:r>
            <a:endParaRPr lang="x-none" altLang="en-IN"/>
          </a:p>
          <a:p>
            <a:pPr marL="800100" lvl="1" indent="-342900" algn="just">
              <a:buFont typeface="Arial" charset="0"/>
              <a:buAutoNum type="arabicPeriod"/>
            </a:pPr>
            <a:r>
              <a:rPr lang="x-none" altLang="en-IN"/>
              <a:t>How many bits are there in the physical address for bytes?</a:t>
            </a:r>
            <a:endParaRPr lang="x-none" altLang="en-IN"/>
          </a:p>
          <a:p>
            <a:pPr marL="800100" lvl="1" indent="-342900" algn="just">
              <a:buFont typeface="Arial" charset="0"/>
              <a:buAutoNum type="arabicPeriod"/>
            </a:pPr>
            <a:r>
              <a:rPr lang="x-none" altLang="en-IN"/>
              <a:t>Note that one word = 4 bytes</a:t>
            </a:r>
            <a:endParaRPr lang="x-none" altLang="en-IN"/>
          </a:p>
          <a:p>
            <a:pPr marL="800100" lvl="1" indent="-342900" algn="just">
              <a:buFont typeface="Arial" charset="0"/>
              <a:buChar char="•"/>
            </a:pPr>
            <a:endParaRPr lang="x-none" altLang="en-IN"/>
          </a:p>
          <a:p>
            <a:pPr marL="342900" lvl="0" indent="-342900" algn="just">
              <a:buFont typeface="Arial" charset="0"/>
              <a:buAutoNum type="arabicPeriod"/>
            </a:pPr>
            <a:r>
              <a:rPr lang="x-none" altLang="en-IN"/>
              <a:t>Read about first-fit, best-fit, and worst-fit algorithms for contiguous memory allocation</a:t>
            </a:r>
            <a:endParaRPr lang="x-none" altLang="en-IN"/>
          </a:p>
          <a:p>
            <a:pPr marL="800100" lvl="1" indent="-342900" algn="just">
              <a:buFont typeface="Arial" charset="0"/>
              <a:buAutoNum type="arabicPeriod"/>
            </a:pPr>
            <a:r>
              <a:rPr lang="x-none" altLang="en-IN"/>
              <a:t>Given six memory partitions of 300 KB, 600 KB, 350 KB, 200 KB, 750 KB,and 125 KB (in order), how would the first-fit, best-fit, and worst-fit algorithms place processes of size 115 KB, 500 KB, 358 KB, 200 KB, and 375 KB (in order)? Rank the algorithms in terms of how efficiently they use memory?</a:t>
            </a:r>
            <a:endParaRPr lang="x-none" altLang="en-IN"/>
          </a:p>
          <a:p>
            <a:pPr marL="342900" lvl="0" indent="-342900" algn="just">
              <a:buFont typeface="Arial" charset="0"/>
              <a:buAutoNum type="arabicPeriod"/>
            </a:pPr>
            <a:endParaRPr lang="x-none" altLang="en-IN"/>
          </a:p>
          <a:p>
            <a:pPr marL="342900" lvl="0" indent="-342900" algn="just">
              <a:buFont typeface="Arial" charset="0"/>
              <a:buAutoNum type="arabicPeriod"/>
            </a:pPr>
            <a:r>
              <a:rPr lang="x-none" altLang="en-IN"/>
              <a:t>Assuming a 1-KB page size, what are the page numbers and offsets for the following address references (provided as decimal numbers):</a:t>
            </a:r>
            <a:endParaRPr lang="x-none" altLang="en-IN"/>
          </a:p>
          <a:p>
            <a:pPr marL="800100" lvl="1" indent="-342900" algn="just">
              <a:buFont typeface="Arial" charset="0"/>
              <a:buAutoNum type="arabicPeriod"/>
            </a:pPr>
            <a:r>
              <a:rPr lang="x-none" altLang="en-IN"/>
              <a:t> 3085</a:t>
            </a:r>
            <a:endParaRPr lang="x-none" altLang="en-IN"/>
          </a:p>
          <a:p>
            <a:pPr marL="800100" lvl="1" indent="-342900" algn="just">
              <a:buFont typeface="Arial" charset="0"/>
              <a:buAutoNum type="arabicPeriod"/>
            </a:pPr>
            <a:r>
              <a:rPr lang="x-none" altLang="en-IN"/>
              <a:t>42095</a:t>
            </a:r>
            <a:endParaRPr lang="x-none" altLang="en-IN"/>
          </a:p>
          <a:p>
            <a:pPr marL="800100" lvl="1" indent="-342900" algn="just">
              <a:buFont typeface="Arial" charset="0"/>
              <a:buAutoNum type="arabicPeriod"/>
            </a:pPr>
            <a:r>
              <a:rPr lang="x-none" altLang="en-IN"/>
              <a:t>215201</a:t>
            </a:r>
            <a:endParaRPr lang="x-none" altLang="en-IN"/>
          </a:p>
          <a:p>
            <a:pPr marL="800100" lvl="1" indent="-342900" algn="just">
              <a:buFont typeface="Arial" charset="0"/>
              <a:buAutoNum type="arabicPeriod"/>
            </a:pPr>
            <a:r>
              <a:rPr lang="x-none" altLang="en-IN"/>
              <a:t>650000</a:t>
            </a:r>
            <a:endParaRPr lang="x-none" altLang="en-IN"/>
          </a:p>
          <a:p>
            <a:pPr marL="800100" lvl="1" indent="-342900" algn="just">
              <a:buFont typeface="Arial" charset="0"/>
              <a:buAutoNum type="arabicPeriod"/>
            </a:pPr>
            <a:r>
              <a:rPr lang="x-none" altLang="en-IN"/>
              <a:t>2000001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Questions (from Silberschatz et al.)</a:t>
            </a:r>
            <a:endParaRPr lang="x-none" altLang="en-IN" b="1"/>
          </a:p>
        </p:txBody>
      </p:sp>
      <p:sp>
        <p:nvSpPr>
          <p:cNvPr id="9" name="TextBox 8"/>
          <p:cNvSpPr txBox="1"/>
          <p:nvPr/>
        </p:nvSpPr>
        <p:spPr>
          <a:xfrm>
            <a:off x="294005" y="917575"/>
            <a:ext cx="11541760" cy="47726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charset="0"/>
              <a:buAutoNum type="arabicPeriod"/>
            </a:pPr>
            <a:r>
              <a:rPr lang="x-none" altLang="en-IN"/>
              <a:t>Consider a paging system with the page table stored in memory.</a:t>
            </a:r>
            <a:endParaRPr lang="x-none" altLang="en-IN"/>
          </a:p>
          <a:p>
            <a:pPr marL="800100" lvl="1" indent="-342900" algn="just">
              <a:buFont typeface="Arial" charset="0"/>
              <a:buAutoNum type="arabicPeriod"/>
            </a:pPr>
            <a:r>
              <a:rPr lang="x-none" altLang="en-IN"/>
              <a:t>If a memory reference takes 50 nanoseconds, how long does a paged memory reference take?</a:t>
            </a:r>
            <a:endParaRPr lang="x-none" altLang="en-IN"/>
          </a:p>
          <a:p>
            <a:pPr marL="800100" lvl="1" indent="-342900" algn="just">
              <a:buFont typeface="Arial" charset="0"/>
              <a:buAutoNum type="arabicPeriod"/>
            </a:pPr>
            <a:r>
              <a:rPr lang="x-none" altLang="en-IN"/>
              <a:t>If we add TLBs, and 75 percent of all page-table references are found in the TLBs, what is the effective memory reference time? (Assume that finding a page-table entry in the TLBs takes 2 nanoseconds, if the entry is present.)</a:t>
            </a:r>
            <a:endParaRPr lang="x-none" altLang="en-IN"/>
          </a:p>
          <a:p>
            <a:pPr marL="342900" lvl="0" indent="-342900" algn="just">
              <a:buFont typeface="Arial" charset="0"/>
              <a:buAutoNum type="arabicPeriod"/>
            </a:pPr>
            <a:r>
              <a:rPr lang="x-none" altLang="en-IN"/>
              <a:t>Consider the following segment table</a:t>
            </a:r>
            <a:endParaRPr lang="x-none" altLang="en-IN"/>
          </a:p>
          <a:p>
            <a:pPr marL="342900" lvl="0" indent="-342900" algn="just">
              <a:buFont typeface="Arial" charset="0"/>
              <a:buAutoNum type="arabicPeriod"/>
            </a:pPr>
            <a:endParaRPr lang="x-none" altLang="en-IN"/>
          </a:p>
          <a:p>
            <a:pPr marL="342900" lvl="0" indent="-342900" algn="just">
              <a:buFont typeface="Arial" charset="0"/>
              <a:buAutoNum type="arabicPeriod"/>
            </a:pPr>
            <a:endParaRPr lang="x-none" altLang="en-IN"/>
          </a:p>
          <a:p>
            <a:pPr marL="342900" lvl="0" indent="-342900" algn="just">
              <a:buFont typeface="Arial" charset="0"/>
              <a:buAutoNum type="arabicPeriod"/>
            </a:pPr>
            <a:endParaRPr lang="x-none" altLang="en-IN"/>
          </a:p>
          <a:p>
            <a:pPr marL="342900" lvl="0" indent="-342900" algn="just">
              <a:buFont typeface="Arial" charset="0"/>
              <a:buAutoNum type="arabicPeriod"/>
            </a:pPr>
            <a:endParaRPr lang="x-none" altLang="en-IN"/>
          </a:p>
          <a:p>
            <a:pPr marL="342900" lvl="0" indent="-342900" algn="just">
              <a:buFont typeface="Arial" charset="0"/>
              <a:buAutoNum type="arabicPeriod"/>
            </a:pPr>
            <a:endParaRPr lang="x-none" altLang="en-IN"/>
          </a:p>
          <a:p>
            <a:pPr marL="342900" lvl="0" indent="-342900" algn="just">
              <a:buFont typeface="Arial" charset="0"/>
              <a:buAutoNum type="arabicPeriod"/>
            </a:pPr>
            <a:endParaRPr lang="x-none" altLang="en-IN"/>
          </a:p>
          <a:p>
            <a:pPr lvl="1" indent="0" algn="just">
              <a:buFont typeface="Arial" charset="0"/>
              <a:buNone/>
            </a:pPr>
            <a:r>
              <a:rPr lang="x-none" altLang="en-IN"/>
              <a:t>What are the physical addresses for the following logical addresses?</a:t>
            </a:r>
            <a:endParaRPr lang="x-none" altLang="en-IN"/>
          </a:p>
          <a:p>
            <a:pPr lvl="1" indent="0" algn="just">
              <a:buFont typeface="Arial" charset="0"/>
              <a:buNone/>
            </a:pPr>
            <a:r>
              <a:rPr lang="x-none" altLang="en-IN"/>
              <a:t>(0,  430), (1, 10), (2, 500), (3, 400), (4, 112)</a:t>
            </a:r>
            <a:endParaRPr lang="x-none" altLang="en-IN"/>
          </a:p>
          <a:p>
            <a:pPr marL="342900" lvl="0" indent="-342900" algn="just">
              <a:buFont typeface="Arial" charset="0"/>
              <a:buAutoNum type="arabicPeriod"/>
            </a:pPr>
            <a:endParaRPr lang="x-none" altLang="en-IN"/>
          </a:p>
          <a:p>
            <a:pPr marL="342900" lvl="0" indent="-342900" algn="just">
              <a:buFont typeface="Arial" charset="0"/>
              <a:buAutoNum type="arabicPeriod"/>
            </a:pPr>
            <a:endParaRPr lang="x-none" altLang="en-IN"/>
          </a:p>
          <a:p>
            <a:pPr marL="342900" lvl="0" indent="-342900" algn="just">
              <a:buFont typeface="Arial" charset="0"/>
              <a:buAutoNum type="arabicPeriod"/>
            </a:pPr>
            <a:endParaRPr lang="x-none" alt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160" y="2659380"/>
            <a:ext cx="3698240" cy="1588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1592</Words>
  <Application>Kingsoft Office WPP</Application>
  <PresentationFormat>Widescreen</PresentationFormat>
  <Paragraphs>47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213</cp:revision>
  <dcterms:created xsi:type="dcterms:W3CDTF">2017-04-11T08:58:09Z</dcterms:created>
  <dcterms:modified xsi:type="dcterms:W3CDTF">2017-04-11T08:58:09Z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16393֓-10.1.0.5672</vt:lpwstr>
  </property>
</Properties>
</file>