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3"/>
    <p:sldId id="272" r:id="rId4"/>
    <p:sldId id="344" r:id="rId5"/>
    <p:sldId id="348" r:id="rId6"/>
    <p:sldId id="345" r:id="rId7"/>
    <p:sldId id="349" r:id="rId8"/>
    <p:sldId id="350" r:id="rId9"/>
    <p:sldId id="351" r:id="rId10"/>
    <p:sldId id="352" r:id="rId11"/>
    <p:sldId id="353" r:id="rId12"/>
    <p:sldId id="356" r:id="rId13"/>
    <p:sldId id="3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8858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38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11/04/2017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75" name="Footer Placeholder 7"/>
          <p:cNvSpPr txBox="1">
            <a:spLocks noGrp="1"/>
          </p:cNvSpPr>
          <p:nvPr/>
        </p:nvSpPr>
        <p:spPr>
          <a:xfrm>
            <a:off x="1492885" y="6081395"/>
            <a:ext cx="91440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Some of the figures in these lecture slides are taken from Silberschatz et al.'s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Operating System Concepts and the xv6 book.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Segmentation and Paging (e.g. in IA-32)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50190" y="663575"/>
            <a:ext cx="5532755" cy="3126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Segments themselves can be paged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Need two address mappings!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In IA-32 each segment could be as large as 4 GB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And there could be 16K segments per process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16K segments = 8K private and 8K shared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8K private - LDT (local descriptor table)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8K shared - GDT (global descriptor table)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The logical address put out by the CPU is a (segment (actually selector), offset) from which a linear address is computed. 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120" y="679450"/>
            <a:ext cx="5803900" cy="9569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085" y="2146935"/>
            <a:ext cx="2219325" cy="685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49315" y="2230120"/>
            <a:ext cx="140208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selector:</a:t>
            </a:r>
            <a:endParaRPr lang="x-none" alt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855" y="2748915"/>
            <a:ext cx="4476115" cy="24669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Segmentation and Paging (e.g. in IA-32)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50190" y="663575"/>
            <a:ext cx="5532755" cy="1480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The 32 bit linear address is mapped into a physical address using paging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The architecture allows for hierarchical paging or a simple page table - using two different page sizes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120" y="679450"/>
            <a:ext cx="5803900" cy="9569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190" y="2147570"/>
            <a:ext cx="2942590" cy="838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24930" y="2410460"/>
            <a:ext cx="205867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linear address:</a:t>
            </a:r>
            <a:endParaRPr lang="x-none" altLang="en-IN"/>
          </a:p>
        </p:txBody>
      </p:sp>
      <p:pic>
        <p:nvPicPr>
          <p:cNvPr id="70659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10" y="2198688"/>
            <a:ext cx="4503738" cy="43942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Summary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49555" y="663575"/>
            <a:ext cx="11682730" cy="285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Role of memory managment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Memory management techniques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Contiguous memory allocation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Segmentation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Swapping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Paging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Segmentation and Paging (eg. IA-32)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Reference: Silberschatz et al. (Topics from Ch. 8)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lvl="0" indent="0">
              <a:buFont typeface="Arial" charset="0"/>
              <a:buNone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04470" y="294640"/>
            <a:ext cx="11618595" cy="5321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buFont typeface="Arial" charset="0"/>
              <a:buNone/>
            </a:pPr>
            <a:r>
              <a:rPr lang="x-none" altLang="en-IN">
                <a:sym typeface="+mn-ea"/>
              </a:rPr>
              <a:t>Review ...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The role of memory management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Programmer's view of memory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Multiprocessing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Execution time a</a:t>
            </a:r>
            <a:r>
              <a:rPr lang="x-none" altLang="en-IN">
                <a:sym typeface="+mn-ea"/>
              </a:rPr>
              <a:t>ddress binding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Memory protection</a:t>
            </a:r>
            <a:endParaRPr lang="x-none" altLang="en-IN">
              <a:sym typeface="+mn-ea"/>
            </a:endParaRPr>
          </a:p>
          <a:p>
            <a:pPr marL="0" lvl="1" indent="-285750">
              <a:buFont typeface="Arial" charset="0"/>
              <a:buChar char="•"/>
            </a:pPr>
            <a:endParaRPr lang="x-none" altLang="en-IN">
              <a:sym typeface="+mn-ea"/>
            </a:endParaRPr>
          </a:p>
          <a:p>
            <a:pPr marL="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Logical and Physical address space </a:t>
            </a:r>
            <a:endParaRPr lang="x-none" altLang="en-IN"/>
          </a:p>
          <a:p>
            <a:pPr lvl="0" indent="0">
              <a:buFont typeface="Arial" charset="0"/>
              <a:buNone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Memory management methods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Contiguous memory allocation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Segmentation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lvl="0" indent="0">
              <a:buFont typeface="Arial" charset="0"/>
              <a:buNone/>
            </a:pPr>
            <a:r>
              <a:rPr lang="x-none" altLang="en-IN"/>
              <a:t>Today's class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Presenting a large memory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Swapping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Processes are allocated contiguous memory areas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Paging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Segmented paging</a:t>
            </a:r>
            <a:endParaRPr lang="x-none" alt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Swapping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50190" y="663575"/>
            <a:ext cx="6355715" cy="4772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In our discussions in last class ...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all processes were kept in memory (which limits the number of processes which can be concurrently executed)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Suppose we have a "backing store" 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such as a large hard disk 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keeps "images" of the processes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then low priority or waiting processes can be swapped out into the disk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The operating system maintains a queue of the processes on disk which can be swapped in when possible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Note that address binding now occurs at swap time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Each time a process is swapped in after being swapped out the actual physical addresses may change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8435" name="Picture 4" descr="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903" y="1438910"/>
            <a:ext cx="5099050" cy="3814763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Paging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50190" y="663575"/>
            <a:ext cx="6355715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Divide physical memory into pages/frames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Logical memory space is also divided into pages/frames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Mapping is between logical pages/frames to physical pages/frames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Recall the two parts of the virtual memory address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Mapping is done via a page table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But the programmer does not see this division!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9940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845" y="569595"/>
            <a:ext cx="4695825" cy="435102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" name="Picture 4" descr="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" y="2622550"/>
            <a:ext cx="5328285" cy="385635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Paging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50190" y="663575"/>
            <a:ext cx="5674360" cy="422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The operating system keeps track of allocated pages and free pages/frames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A program which needs X amount of memory or ceiling(X/S) pages is allocated ceiling(X/S) pages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Note that physical memory allocation need not be contiguous - the pages can be separated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Solves the fragmentation problem that we have seen earlier - this is called </a:t>
            </a:r>
            <a:r>
              <a:rPr lang="x-none" altLang="en-IN" dirty="0">
                <a:solidFill>
                  <a:srgbClr val="FF0000"/>
                </a:solidFill>
                <a:sym typeface="+mn-ea"/>
              </a:rPr>
              <a:t>external fragmentation</a:t>
            </a:r>
            <a:r>
              <a:rPr lang="x-none" altLang="en-IN" dirty="0">
                <a:solidFill>
                  <a:schemeClr val="tx1"/>
                </a:solidFill>
                <a:sym typeface="+mn-ea"/>
              </a:rPr>
              <a:t> problem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Introduces </a:t>
            </a:r>
            <a:r>
              <a:rPr lang="x-none" altLang="en-IN" dirty="0">
                <a:solidFill>
                  <a:srgbClr val="FF0000"/>
                </a:solidFill>
                <a:sym typeface="+mn-ea"/>
              </a:rPr>
              <a:t>internal fragmentation</a:t>
            </a:r>
            <a:r>
              <a:rPr lang="x-none" altLang="en-IN" dirty="0">
                <a:solidFill>
                  <a:schemeClr val="tx1"/>
                </a:solidFill>
                <a:sym typeface="+mn-ea"/>
              </a:rPr>
              <a:t> problem - suppose X = n S + 1, then S - 1 extra bytes will be allocated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Possible to have shared pages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1989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0" y="1257300"/>
            <a:ext cx="5903913" cy="42354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Paging - Hardware support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50825" y="663575"/>
            <a:ext cx="5906135" cy="2303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Each process has a page table in memory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Page table base register - point to the page table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Page table length register - holds the number of pages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2 memory accesses needed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Use TLB to cache page mapping lookups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Memory protection using additional flag bits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R/W or Read only or Execute only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608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025" y="1181418"/>
            <a:ext cx="5637213" cy="42608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4275" name="Picture 4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4030" y="115888"/>
            <a:ext cx="4248150" cy="44926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Implementations of page tables - Hierarchical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50825" y="663575"/>
            <a:ext cx="5906135" cy="5595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The page table could be paged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Suppose logical address space is 32 bits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Page size is 1024 bytes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Page offset is 10 bits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Page number is 22 bits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Can we store all page table entries on a single page?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Split the page number into smaller fields - directories and obtain a hierarchical implementation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ym typeface="+mn-ea"/>
              </a:rPr>
              <a:t>Hierarchical page tables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ym typeface="+mn-ea"/>
              </a:rPr>
              <a:t>Outer page number or page directory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ym typeface="+mn-ea"/>
              </a:rPr>
              <a:t>Page number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ym typeface="+mn-ea"/>
              </a:rPr>
              <a:t>Offset</a:t>
            </a:r>
            <a:endParaRPr lang="x-none" altLang="en-IN" dirty="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ym typeface="+mn-ea"/>
              </a:rPr>
              <a:t>Exercise - Read about hierarchical page tables when the logical address space is 64 bits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charset="0"/>
              <a:buNone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56323" name="Picture 10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235" y="4246245"/>
            <a:ext cx="5013325" cy="211328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Implementations of page tables - Hashed page tables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50825" y="663575"/>
            <a:ext cx="5906135" cy="3949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Hash functions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Given a string, computes a n bit representation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Cryptographic hash functions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One way property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Uniformity as well as other properties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If the logical address space is large, then we need large number of rows in the page table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Hash logical addresses (or the page numbers) into smaller number of bits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The page table is indexed by the hash value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But each row now holds a linked list of logical pages with their mappings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Compared with hierarchical tables we don't need a constant number of lookups in every access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60419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305" y="1224280"/>
            <a:ext cx="5561330" cy="321056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Implementations of page tables - Inverted page tables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50825" y="663575"/>
            <a:ext cx="5906135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Each process has its own page table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Forward mapped page tables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There are only n physical pages.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Maintain a table where for each physical page store the logical page which is mapped to it (an inverse mapping)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Need to store process identification information also!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6246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130" y="1481455"/>
            <a:ext cx="5208270" cy="418909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4549</Words>
  <Application>Kingsoft Office WPP</Application>
  <PresentationFormat>Widescreen</PresentationFormat>
  <Paragraphs>154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914</cp:revision>
  <dcterms:created xsi:type="dcterms:W3CDTF">2017-04-11T04:18:57Z</dcterms:created>
  <dcterms:modified xsi:type="dcterms:W3CDTF">2017-04-11T04:18:57Z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16393ص-10.1.0.5672</vt:lpwstr>
  </property>
</Properties>
</file>