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10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 from Silberschatz et al.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42570" y="750570"/>
            <a:ext cx="11580495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IN"/>
              <a:t>Find out what the "system clock" does. Why do you think disabling interrupts frequently affects the system clock?</a:t>
            </a:r>
            <a:endParaRPr lang="x-none" altLang="en-IN"/>
          </a:p>
          <a:p>
            <a:pPr marL="342900" indent="-342900">
              <a:buAutoNum type="arabicPeriod"/>
            </a:pPr>
            <a:r>
              <a:rPr lang="x-none" altLang="en-IN"/>
              <a:t>Show that if wait() and signal() are not executed atomically then mutual exclusion may be violated</a:t>
            </a:r>
            <a:endParaRPr lang="x-none" altLang="en-IN"/>
          </a:p>
          <a:p>
            <a:pPr marL="342900" indent="-342900">
              <a:buAutoNum type="arabicPeriod"/>
            </a:pPr>
            <a:endParaRPr lang="x-none" altLang="en-IN"/>
          </a:p>
          <a:p>
            <a:pPr marL="342900" indent="-342900">
              <a:buAutoNum type="arabicPeriod"/>
            </a:pPr>
            <a:r>
              <a:rPr lang="x-none" altLang="en-IN"/>
              <a:t>Consider a banking system that maintains an account balance with two functions: deposit(amount) and withdraw(amount). These two functions are passed the amount that is to be deposited or withdrawn from the bank account balance. Assume that a husband and wife share a bank account. Concurrently, the husband calls the withdraw() function and the wife calls deposit(). Describe how a race condition is possible and what might be done to prevent the race condition from occurring. What is the variable on which a race condition might occur?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 from Silberschatz et al.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42570" y="750570"/>
            <a:ext cx="665226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x-none" altLang="en-IN" b="1"/>
              <a:t>Dekker's solution to the critical section problem.</a:t>
            </a:r>
            <a:r>
              <a:rPr lang="x-none" altLang="en-IN"/>
              <a:t> Consider two processes P1 and P2 which share the variables </a:t>
            </a:r>
            <a:endParaRPr lang="x-none" altLang="en-IN"/>
          </a:p>
          <a:p>
            <a:pPr indent="0">
              <a:buNone/>
            </a:pPr>
            <a:r>
              <a:rPr lang="x-none" altLang="en-IN"/>
              <a:t>	boolean flag[2]; // initially false</a:t>
            </a:r>
            <a:endParaRPr lang="x-none" altLang="en-IN"/>
          </a:p>
          <a:p>
            <a:pPr indent="0">
              <a:buNone/>
            </a:pPr>
            <a:r>
              <a:rPr lang="x-none" altLang="en-IN"/>
              <a:t>	int turn;</a:t>
            </a:r>
            <a:endParaRPr lang="x-none" altLang="en-IN"/>
          </a:p>
          <a:p>
            <a:pPr indent="0">
              <a:buNone/>
            </a:pPr>
            <a:r>
              <a:rPr lang="x-none" altLang="en-IN"/>
              <a:t>      The processes have the structure shown</a:t>
            </a:r>
            <a:endParaRPr lang="x-none" altLang="en-IN"/>
          </a:p>
          <a:p>
            <a:pPr indent="0">
              <a:buNone/>
            </a:pPr>
            <a:endParaRPr lang="x-none" altLang="en-IN"/>
          </a:p>
          <a:p>
            <a:pPr indent="0">
              <a:buNone/>
            </a:pPr>
            <a:r>
              <a:rPr lang="x-none" altLang="en-IN"/>
              <a:t>Show that all three requirements for the solution to the critical section are satisfied here.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65" y="778510"/>
            <a:ext cx="4004310" cy="4623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0" y="321310"/>
            <a:ext cx="5514340" cy="62668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 from Silberschatz et al.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42570" y="750570"/>
            <a:ext cx="665226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x-none" altLang="en-IN" b="1"/>
              <a:t>Eisenberg's and McGuire's solution to the critical section problem.</a:t>
            </a:r>
            <a:r>
              <a:rPr lang="x-none" altLang="en-IN"/>
              <a:t> Consider n processes which share the variables </a:t>
            </a:r>
            <a:endParaRPr lang="x-none" altLang="en-IN"/>
          </a:p>
          <a:p>
            <a:pPr indent="0">
              <a:buNone/>
            </a:pPr>
            <a:endParaRPr lang="x-none" altLang="en-IN"/>
          </a:p>
          <a:p>
            <a:pPr indent="0">
              <a:buNone/>
            </a:pPr>
            <a:endParaRPr lang="x-none" altLang="en-IN"/>
          </a:p>
          <a:p>
            <a:pPr indent="0">
              <a:buNone/>
            </a:pPr>
            <a:endParaRPr lang="x-none" altLang="en-IN"/>
          </a:p>
          <a:p>
            <a:pPr indent="0">
              <a:buNone/>
            </a:pPr>
            <a:endParaRPr lang="x-none" altLang="en-IN"/>
          </a:p>
          <a:p>
            <a:pPr indent="0">
              <a:buNone/>
            </a:pPr>
            <a:endParaRPr lang="x-none" altLang="en-IN"/>
          </a:p>
          <a:p>
            <a:pPr indent="0">
              <a:buNone/>
            </a:pPr>
            <a:r>
              <a:rPr lang="x-none" altLang="en-IN"/>
              <a:t>Assume that the process structure is as given on the right.</a:t>
            </a:r>
            <a:endParaRPr lang="x-none" altLang="en-IN"/>
          </a:p>
          <a:p>
            <a:pPr indent="0">
              <a:buNone/>
            </a:pPr>
            <a:endParaRPr lang="x-none" altLang="en-IN"/>
          </a:p>
          <a:p>
            <a:pPr indent="0">
              <a:buNone/>
            </a:pPr>
            <a:r>
              <a:rPr lang="x-none" altLang="en-IN"/>
              <a:t>Show that all three requirements of the critical section problem's solution are satisfied</a:t>
            </a:r>
            <a:endParaRPr lang="x-none" altLang="en-IN"/>
          </a:p>
          <a:p>
            <a:pPr indent="0">
              <a:buNone/>
            </a:pPr>
            <a:r>
              <a:rPr lang="x-none" altLang="en-IN"/>
              <a:t>	</a:t>
            </a:r>
            <a:endParaRPr lang="x-none" alt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517015"/>
            <a:ext cx="4298950" cy="100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Kingsoft Office WPP</Application>
  <PresentationFormat>Widescreen</PresentationFormat>
  <Paragraphs>41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178</cp:revision>
  <dcterms:created xsi:type="dcterms:W3CDTF">2017-04-07T06:15:25Z</dcterms:created>
  <dcterms:modified xsi:type="dcterms:W3CDTF">2017-04-07T06:15:25Z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16393ո-10.1.0.5672</vt:lpwstr>
  </property>
</Properties>
</file>