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64" r:id="rId5"/>
    <p:sldId id="265" r:id="rId6"/>
    <p:sldId id="266" r:id="rId7"/>
    <p:sldId id="276" r:id="rId8"/>
    <p:sldId id="287" r:id="rId9"/>
    <p:sldId id="288" r:id="rId10"/>
    <p:sldId id="289" r:id="rId11"/>
    <p:sldId id="290" r:id="rId12"/>
    <p:sldId id="280" r:id="rId13"/>
    <p:sldId id="281" r:id="rId14"/>
    <p:sldId id="277" r:id="rId15"/>
    <p:sldId id="291" r:id="rId16"/>
    <p:sldId id="279" r:id="rId17"/>
    <p:sldId id="278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8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24/01/2017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Some more examples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37820" y="854075"/>
            <a:ext cx="1172146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endParaRPr lang="x-none" altLang="en-IN"/>
          </a:p>
        </p:txBody>
      </p:sp>
      <p:sp>
        <p:nvSpPr>
          <p:cNvPr id="7" name="TextBox 6"/>
          <p:cNvSpPr txBox="1"/>
          <p:nvPr/>
        </p:nvSpPr>
        <p:spPr>
          <a:xfrm>
            <a:off x="339725" y="661670"/>
            <a:ext cx="11682730" cy="4127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>
                <a:cs typeface="Arial" charset="0"/>
              </a:rPr>
              <a:t>The floating point representations are given in red, what are the actual real numbers that these represent?</a:t>
            </a:r>
            <a:endParaRPr lang="x-none" altLang="en-IN">
              <a:cs typeface="Arial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  <a:cs typeface="Arial" charset="0"/>
              </a:rPr>
              <a:t>05324657</a:t>
            </a:r>
            <a:endParaRPr lang="x-none" altLang="en-IN">
              <a:solidFill>
                <a:srgbClr val="FF0000"/>
              </a:solidFill>
              <a:cs typeface="Arial" charset="0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cs typeface="Arial" charset="0"/>
              </a:rPr>
              <a:t>S is 0 so positive</a:t>
            </a:r>
            <a:endParaRPr lang="x-none" altLang="en-IN">
              <a:cs typeface="Arial" charset="0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cs typeface="Arial" charset="0"/>
              </a:rPr>
              <a:t>EE is 53, so actual exponent is 53 - 50 = +3</a:t>
            </a:r>
            <a:endParaRPr lang="x-none" altLang="en-IN">
              <a:cs typeface="Arial" charset="0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cs typeface="Arial" charset="0"/>
              </a:rPr>
              <a:t>MMMMM is 24657 so mantissa is +0.24657</a:t>
            </a:r>
            <a:endParaRPr lang="x-none" altLang="en-IN">
              <a:cs typeface="Arial" charset="0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cs typeface="Arial" charset="0"/>
              </a:rPr>
              <a:t>The number is 0.24657 x 10</a:t>
            </a:r>
            <a:r>
              <a:rPr lang="x-none" altLang="en-IN" baseline="30000">
                <a:cs typeface="Arial" charset="0"/>
              </a:rPr>
              <a:t>3</a:t>
            </a:r>
            <a:endParaRPr lang="x-none" altLang="en-IN" baseline="30000">
              <a:cs typeface="Arial" charset="0"/>
            </a:endParaRPr>
          </a:p>
          <a:p>
            <a:pPr marL="1200150" lvl="2" indent="-285750">
              <a:buFont typeface="Arial" charset="0"/>
              <a:buChar char="•"/>
            </a:pPr>
            <a:endParaRPr lang="x-none" altLang="en-IN" baseline="30000">
              <a:cs typeface="Arial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  <a:cs typeface="Arial" charset="0"/>
              </a:rPr>
              <a:t>54810000</a:t>
            </a:r>
            <a:endParaRPr lang="x-none" altLang="en-IN">
              <a:solidFill>
                <a:srgbClr val="FF0000"/>
              </a:solidFill>
              <a:cs typeface="Arial" charset="0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cs typeface="Arial" charset="0"/>
              </a:rPr>
              <a:t>S is 5 so negative</a:t>
            </a:r>
            <a:endParaRPr lang="x-none" altLang="en-IN">
              <a:cs typeface="Arial" charset="0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cs typeface="Arial" charset="0"/>
              </a:rPr>
              <a:t>EE is 48, so actual exponent is 48 - 50 = -2</a:t>
            </a:r>
            <a:endParaRPr lang="x-none" altLang="en-IN">
              <a:cs typeface="Arial" charset="0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cs typeface="Arial" charset="0"/>
              </a:rPr>
              <a:t>MMMMM is 10000 so mantissa is -0.1</a:t>
            </a:r>
            <a:endParaRPr lang="x-none" altLang="en-IN">
              <a:cs typeface="Arial" charset="0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cs typeface="Arial" charset="0"/>
              </a:rPr>
              <a:t>The number is -0.1 x 10</a:t>
            </a:r>
            <a:r>
              <a:rPr lang="x-none" altLang="en-IN" baseline="30000">
                <a:cs typeface="Arial" charset="0"/>
              </a:rPr>
              <a:t>-2</a:t>
            </a:r>
            <a:endParaRPr lang="x-none" altLang="en-IN" baseline="30000">
              <a:cs typeface="Arial" charset="0"/>
            </a:endParaRPr>
          </a:p>
          <a:p>
            <a:pPr lvl="1" indent="0">
              <a:buFont typeface="Arial" charset="0"/>
              <a:buNone/>
            </a:pPr>
            <a:endParaRPr lang="x-none" altLang="en-IN">
              <a:cs typeface="Arial" charset="0"/>
            </a:endParaRPr>
          </a:p>
          <a:p>
            <a:pPr lvl="1" indent="0">
              <a:buFont typeface="Arial" charset="0"/>
              <a:buNone/>
            </a:pPr>
            <a:endParaRPr lang="x-none" altLang="en-IN">
              <a:cs typeface="Arial" charset="0"/>
            </a:endParaRPr>
          </a:p>
          <a:p>
            <a:pPr lvl="1" indent="0">
              <a:buFont typeface="Arial" charset="0"/>
              <a:buNone/>
            </a:pPr>
            <a:endParaRPr lang="x-none" altLang="en-IN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Normalization and formatting of floating point numbers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37820" y="854075"/>
            <a:ext cx="1172146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endParaRPr lang="x-none" altLang="en-IN"/>
          </a:p>
        </p:txBody>
      </p:sp>
      <p:sp>
        <p:nvSpPr>
          <p:cNvPr id="7" name="TextBox 6"/>
          <p:cNvSpPr txBox="1"/>
          <p:nvPr/>
        </p:nvSpPr>
        <p:spPr>
          <a:xfrm>
            <a:off x="313690" y="686435"/>
            <a:ext cx="11746865" cy="422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To maximise the precision while storing numbers, numbers will be stored without any leading zeros (by changing the exponent)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Conversion of a given number to the standard format for storing floating point numbers is called normalization. There are four steps involved in this procedure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Provide an exponent of 0 to the number if a exponent is not provided. For example, given the number .002468035, we write it as .002468035 x 10</a:t>
            </a:r>
            <a:r>
              <a:rPr lang="x-none" altLang="en-IN" baseline="30000"/>
              <a:t>0</a:t>
            </a:r>
            <a:endParaRPr lang="x-none" altLang="en-IN" baseline="30000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Shift the decimal point so that it is to the leftmost. For example, if the number is 246.8035 x 1</a:t>
            </a:r>
            <a:r>
              <a:rPr lang="x-none" altLang="en-IN">
                <a:sym typeface="+mn-ea"/>
              </a:rPr>
              <a:t>0</a:t>
            </a:r>
            <a:r>
              <a:rPr lang="x-none" altLang="en-IN" baseline="30000">
                <a:sym typeface="+mn-ea"/>
              </a:rPr>
              <a:t>0 </a:t>
            </a:r>
            <a:r>
              <a:rPr lang="x-none" altLang="en-IN">
                <a:sym typeface="+mn-ea"/>
              </a:rPr>
              <a:t>then we write it as .2468035 x 10</a:t>
            </a:r>
            <a:r>
              <a:rPr lang="x-none" altLang="en-IN" baseline="30000">
                <a:sym typeface="+mn-ea"/>
              </a:rPr>
              <a:t>3 </a:t>
            </a:r>
            <a:endParaRPr lang="x-none" altLang="en-IN" baseline="30000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Adjust the exponent so as to remove any leading zeros. For example, .002468035 x 10</a:t>
            </a:r>
            <a:r>
              <a:rPr lang="x-none" altLang="en-IN" baseline="30000">
                <a:sym typeface="+mn-ea"/>
              </a:rPr>
              <a:t>0</a:t>
            </a:r>
            <a:r>
              <a:rPr lang="x-none" altLang="en-IN">
                <a:sym typeface="+mn-ea"/>
              </a:rPr>
              <a:t> is written as 0.2468035 x </a:t>
            </a:r>
            <a:r>
              <a:rPr lang="x-none" altLang="en-IN">
                <a:sym typeface="+mn-ea"/>
              </a:rPr>
              <a:t>10</a:t>
            </a:r>
            <a:r>
              <a:rPr lang="x-none" altLang="en-IN" baseline="30000">
                <a:sym typeface="+mn-ea"/>
              </a:rPr>
              <a:t>-2</a:t>
            </a:r>
            <a:r>
              <a:rPr lang="x-none" altLang="en-IN" baseline="30000">
                <a:sym typeface="+mn-ea"/>
              </a:rPr>
              <a:t> </a:t>
            </a:r>
            <a:endParaRPr lang="x-none" altLang="en-IN" baseline="30000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Correct the precision by dropping digits or adding zeros. For example, since our format is SEEMMMMM, we can only store 0.24680 x 10</a:t>
            </a:r>
            <a:r>
              <a:rPr lang="x-none" altLang="en-IN" baseline="30000">
                <a:sym typeface="+mn-ea"/>
              </a:rPr>
              <a:t>-2 </a:t>
            </a:r>
            <a:r>
              <a:rPr lang="x-none" altLang="en-IN">
                <a:sym typeface="+mn-ea"/>
              </a:rPr>
              <a:t>for the above case</a:t>
            </a:r>
            <a:endParaRPr lang="x-none" altLang="en-IN"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We note that the exponent has to be expressed in excess-N notation before storing the floating point number</a:t>
            </a:r>
            <a:endParaRPr lang="x-none" altLang="en-IN">
              <a:sym typeface="+mn-ea"/>
            </a:endParaRPr>
          </a:p>
          <a:p>
            <a:pPr lvl="1" indent="0">
              <a:buFont typeface="Arial" charset="0"/>
              <a:buNone/>
            </a:pP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Arithmetic operations for floating point numbers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37820" y="854075"/>
            <a:ext cx="1172146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endParaRPr lang="x-none" altLang="en-IN"/>
          </a:p>
        </p:txBody>
      </p:sp>
      <p:sp>
        <p:nvSpPr>
          <p:cNvPr id="9" name="TextBox 8"/>
          <p:cNvSpPr txBox="1"/>
          <p:nvPr/>
        </p:nvSpPr>
        <p:spPr>
          <a:xfrm>
            <a:off x="454660" y="789305"/>
            <a:ext cx="11490325" cy="5595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We will use the decimal floating point representation - SEEMMMMM to illustrate the steps required while doing arithmetic operations for floating point numbers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Addition and subtraction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Given two floating point numbers, the first step is to make sure that the exponents are the same.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For this, the floating point number with the smaller exponent is adjusted by adding zeros to the mantissa so that the exponents match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Then the mantissa-s of the two numbers are added or subtracted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For example, suppose we need to add</a:t>
            </a:r>
            <a:endParaRPr lang="x-none" altLang="en-IN"/>
          </a:p>
          <a:p>
            <a:pPr lvl="2" indent="0">
              <a:buFont typeface="Arial" charset="0"/>
              <a:buNone/>
            </a:pPr>
            <a:r>
              <a:rPr lang="x-none" altLang="en-IN"/>
              <a:t>05199520 with 04967850</a:t>
            </a:r>
            <a:endParaRPr lang="x-none" altLang="en-IN"/>
          </a:p>
          <a:p>
            <a:pPr lvl="2" indent="0">
              <a:buFont typeface="Arial" charset="0"/>
              <a:buNone/>
            </a:pPr>
            <a:r>
              <a:rPr lang="x-none" altLang="en-IN"/>
              <a:t>05199520 is +0.99520 x 10</a:t>
            </a:r>
            <a:endParaRPr lang="x-none" altLang="en-IN"/>
          </a:p>
          <a:p>
            <a:pPr lvl="2" indent="0">
              <a:buFont typeface="Arial" charset="0"/>
              <a:buNone/>
            </a:pPr>
            <a:r>
              <a:rPr lang="x-none" altLang="en-IN"/>
              <a:t>04967850 is +0.67850 x 10</a:t>
            </a:r>
            <a:r>
              <a:rPr lang="x-none" altLang="en-IN" baseline="30000"/>
              <a:t>-1</a:t>
            </a:r>
            <a:endParaRPr lang="x-none" altLang="en-IN" baseline="30000"/>
          </a:p>
          <a:p>
            <a:pPr lvl="2" indent="0">
              <a:buFont typeface="Arial" charset="0"/>
              <a:buNone/>
            </a:pPr>
            <a:r>
              <a:rPr lang="x-none" altLang="en-IN"/>
              <a:t>Since the second number has smaller exponent we add zeros (or shift the mantissa) so that the exponents match. The second number is made to 0510067850.</a:t>
            </a:r>
            <a:endParaRPr lang="x-none" altLang="en-IN"/>
          </a:p>
          <a:p>
            <a:pPr lvl="2" indent="0">
              <a:buFont typeface="Arial" charset="0"/>
              <a:buNone/>
            </a:pPr>
            <a:r>
              <a:rPr lang="x-none" altLang="en-IN"/>
              <a:t>Adding 0.99520 and 0.0067850 we get (1)0019850 where there is a carry of 1</a:t>
            </a:r>
            <a:endParaRPr lang="x-none" altLang="en-IN"/>
          </a:p>
          <a:p>
            <a:pPr lvl="2" indent="0">
              <a:buFont typeface="Arial" charset="0"/>
              <a:buNone/>
            </a:pPr>
            <a:r>
              <a:rPr lang="x-none" altLang="en-IN"/>
              <a:t>Since this carry has to be accommodated in the mantissa we shift the mantissa to the right by 1 and also adjust the exponent to get 05210019850. Since we can store only 5 decimal digits the final representation is 05210019.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Multiplication and division operations are much more straightforward since the exponents can be just added together.</a:t>
            </a:r>
            <a:endParaRPr lang="x-none" altLang="en-IN"/>
          </a:p>
          <a:p>
            <a:pPr lvl="2" indent="0">
              <a:buFont typeface="Arial" charset="0"/>
              <a:buNone/>
            </a:pP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The IEEE 754 standard for representing floating point numbers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37820" y="854075"/>
            <a:ext cx="1172146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endParaRPr lang="x-none" altLang="en-IN"/>
          </a:p>
        </p:txBody>
      </p:sp>
      <p:graphicFrame>
        <p:nvGraphicFramePr>
          <p:cNvPr id="9" name="Table 8"/>
          <p:cNvGraphicFramePr/>
          <p:nvPr/>
        </p:nvGraphicFramePr>
        <p:xfrm>
          <a:off x="604520" y="1885950"/>
          <a:ext cx="11432540" cy="65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227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227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2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3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4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5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6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7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8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9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10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11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12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13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14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15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16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17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18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19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20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21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22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23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24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..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..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..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..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32</a:t>
                      </a:r>
                      <a:endParaRPr lang="x-none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ine Callout 1 9"/>
          <p:cNvSpPr/>
          <p:nvPr/>
        </p:nvSpPr>
        <p:spPr>
          <a:xfrm>
            <a:off x="2346325" y="1010920"/>
            <a:ext cx="2560320" cy="360045"/>
          </a:xfrm>
          <a:prstGeom prst="borderCallout1">
            <a:avLst>
              <a:gd name="adj1" fmla="val 50793"/>
              <a:gd name="adj2" fmla="val -297"/>
              <a:gd name="adj3" fmla="val 238271"/>
              <a:gd name="adj4" fmla="val -594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Sign bit</a:t>
            </a:r>
            <a:endParaRPr lang="x-none" altLang="en-IN"/>
          </a:p>
        </p:txBody>
      </p:sp>
      <p:sp>
        <p:nvSpPr>
          <p:cNvPr id="12" name="Left Brace 11"/>
          <p:cNvSpPr/>
          <p:nvPr/>
        </p:nvSpPr>
        <p:spPr>
          <a:xfrm rot="16200000">
            <a:off x="2236470" y="1094105"/>
            <a:ext cx="541020" cy="30099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3" name="Line Callout 1 12"/>
          <p:cNvSpPr/>
          <p:nvPr/>
        </p:nvSpPr>
        <p:spPr>
          <a:xfrm>
            <a:off x="3347720" y="2952115"/>
            <a:ext cx="2560320" cy="360045"/>
          </a:xfrm>
          <a:prstGeom prst="borderCallout1">
            <a:avLst>
              <a:gd name="adj1" fmla="val 50793"/>
              <a:gd name="adj2" fmla="val -297"/>
              <a:gd name="adj3" fmla="val -8289"/>
              <a:gd name="adj4" fmla="val -3328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8 bits for the exponent</a:t>
            </a:r>
            <a:endParaRPr lang="x-none" altLang="en-IN"/>
          </a:p>
        </p:txBody>
      </p:sp>
      <p:cxnSp>
        <p:nvCxnSpPr>
          <p:cNvPr id="15" name="Straight Arrow Connector 14"/>
          <p:cNvCxnSpPr>
            <a:stCxn id="12" idx="2"/>
          </p:cNvCxnSpPr>
          <p:nvPr/>
        </p:nvCxnSpPr>
        <p:spPr>
          <a:xfrm>
            <a:off x="4011930" y="2328545"/>
            <a:ext cx="7637145" cy="69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08140" y="2477135"/>
            <a:ext cx="440055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23 (effectively 24) bits for Mantissa</a:t>
            </a:r>
            <a:endParaRPr lang="x-none" altLang="en-IN"/>
          </a:p>
        </p:txBody>
      </p:sp>
      <p:sp>
        <p:nvSpPr>
          <p:cNvPr id="11" name="TextBox 10"/>
          <p:cNvSpPr txBox="1"/>
          <p:nvPr/>
        </p:nvSpPr>
        <p:spPr>
          <a:xfrm>
            <a:off x="313690" y="3645535"/>
            <a:ext cx="11721465" cy="2578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Now we will think about how to represent floating point numbers on a computer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We will discuss a specific standard for representing floating point numbers - IEEE 754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Single precision format (32 bits for storing the number)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The first bit is the sign bit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The next 8 bits are used for the exponent, using excess-127 notation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The rest 23 bits are used for the mantissa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But using another trick, we get a precision of 24 bits for the mantissa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The binary point is to the left of the mantissa and there should not be any leading zeros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The base of the exponent is 2 (so that the theoretical range of the exponent is 2</a:t>
            </a:r>
            <a:r>
              <a:rPr lang="x-none" altLang="en-IN" baseline="30000"/>
              <a:t>-127</a:t>
            </a:r>
            <a:r>
              <a:rPr lang="x-none" altLang="en-IN"/>
              <a:t> to 2</a:t>
            </a:r>
            <a:r>
              <a:rPr lang="x-none" altLang="en-IN" baseline="30000"/>
              <a:t>128</a:t>
            </a:r>
            <a:r>
              <a:rPr lang="x-none" altLang="en-IN"/>
              <a:t>)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The IEEE 754 standard for representing floating point numbers - 24 bit precision for the mantissa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37820" y="854075"/>
            <a:ext cx="1172146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endParaRPr lang="x-none" altLang="en-IN"/>
          </a:p>
        </p:txBody>
      </p:sp>
      <p:graphicFrame>
        <p:nvGraphicFramePr>
          <p:cNvPr id="9" name="Table 8"/>
          <p:cNvGraphicFramePr/>
          <p:nvPr/>
        </p:nvGraphicFramePr>
        <p:xfrm>
          <a:off x="604520" y="1885950"/>
          <a:ext cx="11432540" cy="65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227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227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2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3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4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5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6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7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8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9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10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11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12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13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14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15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16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17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18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19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20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21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22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23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24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..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..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..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..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32</a:t>
                      </a:r>
                      <a:endParaRPr lang="x-none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ine Callout 1 9"/>
          <p:cNvSpPr/>
          <p:nvPr/>
        </p:nvSpPr>
        <p:spPr>
          <a:xfrm>
            <a:off x="2346325" y="1010920"/>
            <a:ext cx="2560320" cy="360045"/>
          </a:xfrm>
          <a:prstGeom prst="borderCallout1">
            <a:avLst>
              <a:gd name="adj1" fmla="val 50793"/>
              <a:gd name="adj2" fmla="val -297"/>
              <a:gd name="adj3" fmla="val 238271"/>
              <a:gd name="adj4" fmla="val -594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Sign bit</a:t>
            </a:r>
            <a:endParaRPr lang="x-none" altLang="en-IN"/>
          </a:p>
        </p:txBody>
      </p:sp>
      <p:sp>
        <p:nvSpPr>
          <p:cNvPr id="12" name="Left Brace 11"/>
          <p:cNvSpPr/>
          <p:nvPr/>
        </p:nvSpPr>
        <p:spPr>
          <a:xfrm rot="16200000">
            <a:off x="2236470" y="1094105"/>
            <a:ext cx="541020" cy="30099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3" name="Line Callout 1 12"/>
          <p:cNvSpPr/>
          <p:nvPr/>
        </p:nvSpPr>
        <p:spPr>
          <a:xfrm>
            <a:off x="3347720" y="2952115"/>
            <a:ext cx="2560320" cy="360045"/>
          </a:xfrm>
          <a:prstGeom prst="borderCallout1">
            <a:avLst>
              <a:gd name="adj1" fmla="val 50793"/>
              <a:gd name="adj2" fmla="val -297"/>
              <a:gd name="adj3" fmla="val -8289"/>
              <a:gd name="adj4" fmla="val -3328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8 bits for the exponent</a:t>
            </a:r>
            <a:endParaRPr lang="x-none" altLang="en-IN"/>
          </a:p>
        </p:txBody>
      </p:sp>
      <p:cxnSp>
        <p:nvCxnSpPr>
          <p:cNvPr id="15" name="Straight Arrow Connector 14"/>
          <p:cNvCxnSpPr>
            <a:stCxn id="12" idx="2"/>
          </p:cNvCxnSpPr>
          <p:nvPr/>
        </p:nvCxnSpPr>
        <p:spPr>
          <a:xfrm>
            <a:off x="4011930" y="2328545"/>
            <a:ext cx="7637145" cy="69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08140" y="2477135"/>
            <a:ext cx="440055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23 (effectively 24) bits for Mantissa</a:t>
            </a:r>
            <a:endParaRPr lang="x-none" altLang="en-IN"/>
          </a:p>
        </p:txBody>
      </p:sp>
      <p:sp>
        <p:nvSpPr>
          <p:cNvPr id="11" name="TextBox 10"/>
          <p:cNvSpPr txBox="1"/>
          <p:nvPr/>
        </p:nvSpPr>
        <p:spPr>
          <a:xfrm>
            <a:off x="313690" y="3645535"/>
            <a:ext cx="11721465" cy="2029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Suppose we adopt the convention that there should not be any leading zeros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Then the leftmost bit of the mantissa is 1. So we need not store this 1.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However,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Since the leading bit is always 1, there is a limit on the smallest number we can store - e.g. we can't store 0.00001 x 2</a:t>
            </a:r>
            <a:r>
              <a:rPr lang="x-none" altLang="en-IN" baseline="30000"/>
              <a:t>-127</a:t>
            </a:r>
            <a:endParaRPr lang="x-none" altLang="en-IN" baseline="30000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We cannot represent 0! So a special method needs to be used to represent 0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The IEEE 754 standard for representing floating point numbers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37820" y="854075"/>
            <a:ext cx="1172146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endParaRPr lang="x-none" altLang="en-IN"/>
          </a:p>
        </p:txBody>
      </p:sp>
      <p:sp>
        <p:nvSpPr>
          <p:cNvPr id="7" name="TextBox 6"/>
          <p:cNvSpPr txBox="1"/>
          <p:nvPr/>
        </p:nvSpPr>
        <p:spPr>
          <a:xfrm>
            <a:off x="403225" y="867410"/>
            <a:ext cx="11541760" cy="3401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Special conditions are represented in the standard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The stored exponent value of 0 and 255 are used to represent some special conditions - so the actual range of the exponent is </a:t>
            </a:r>
            <a:r>
              <a:rPr lang="x-none" altLang="en-IN">
                <a:sym typeface="+mn-ea"/>
              </a:rPr>
              <a:t>2</a:t>
            </a:r>
            <a:r>
              <a:rPr lang="x-none" altLang="en-IN" baseline="30000">
                <a:sym typeface="+mn-ea"/>
              </a:rPr>
              <a:t>-126</a:t>
            </a:r>
            <a:r>
              <a:rPr lang="x-none" altLang="en-IN">
                <a:sym typeface="+mn-ea"/>
              </a:rPr>
              <a:t> to 2</a:t>
            </a:r>
            <a:r>
              <a:rPr lang="x-none" altLang="en-IN" baseline="30000">
                <a:sym typeface="+mn-ea"/>
              </a:rPr>
              <a:t>127</a:t>
            </a:r>
            <a:endParaRPr lang="x-none" altLang="en-IN" baseline="30000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0 is represented using the stored exponent value of 0 and mantissa of +/- 0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Stored exponent of 0 and a mantissa of not 0 can be used to represent numbers where the mantissa's MSB is not 1! The number represented is +/- 0.MM .... x </a:t>
            </a:r>
            <a:r>
              <a:rPr lang="x-none" altLang="en-IN">
                <a:sym typeface="+mn-ea"/>
              </a:rPr>
              <a:t>2</a:t>
            </a:r>
            <a:r>
              <a:rPr lang="x-none" altLang="en-IN" baseline="30000">
                <a:sym typeface="+mn-ea"/>
              </a:rPr>
              <a:t>-126</a:t>
            </a:r>
            <a:endParaRPr lang="x-none" altLang="en-IN" baseline="30000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The exponent value of 255 with mantissa of +/- 0 is used to represent +/- </a:t>
            </a:r>
            <a:r>
              <a:rPr lang="x-none" altLang="en-IN">
                <a:latin typeface="Arial" charset="0"/>
                <a:sym typeface="+mn-ea"/>
              </a:rPr>
              <a:t>∞</a:t>
            </a:r>
            <a:endParaRPr lang="x-none" altLang="en-IN">
              <a:latin typeface="Arial" charset="0"/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latin typeface="Arial" charset="0"/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latin typeface="Arial" charset="0"/>
                <a:sym typeface="+mn-ea"/>
              </a:rPr>
              <a:t>The standard also specifies a double precision floating point format with 64 bits used to represent the number</a:t>
            </a:r>
            <a:endParaRPr lang="x-none" altLang="en-IN">
              <a:latin typeface="Arial" charset="0"/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latin typeface="Arial" charset="0"/>
                <a:sym typeface="+mn-ea"/>
              </a:rPr>
              <a:t>The exponent is stored in 11 bits (excess 1023 notation)</a:t>
            </a:r>
            <a:endParaRPr lang="x-none" altLang="en-IN">
              <a:latin typeface="Arial" charset="0"/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latin typeface="Arial" charset="0"/>
                <a:sym typeface="+mn-ea"/>
              </a:rPr>
              <a:t>The mantissa is stored in 52 bits </a:t>
            </a:r>
            <a:endParaRPr lang="x-none" altLang="en-IN">
              <a:latin typeface="Arial" charset="0"/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Floating point in the x86*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37820" y="854075"/>
            <a:ext cx="11721465" cy="1480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The x86 has 8 floating point registers which are each 80 bit wide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They are named st0 - st7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They can also work as a stack ! (why?)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No connection between the floating point registers and the integer registers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So cannot load floating point immediates directly</a:t>
            </a:r>
            <a:endParaRPr lang="x-none" altLang="en-IN"/>
          </a:p>
        </p:txBody>
      </p:sp>
      <p:sp>
        <p:nvSpPr>
          <p:cNvPr id="8" name="TextBox 7"/>
          <p:cNvSpPr txBox="1"/>
          <p:nvPr/>
        </p:nvSpPr>
        <p:spPr>
          <a:xfrm>
            <a:off x="113030" y="6256655"/>
            <a:ext cx="11232515" cy="286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1200"/>
              <a:t>* Reference: Hennessy and Patterson - Computer Organization and Design - The hardware software interface. Chapter 3</a:t>
            </a:r>
            <a:endParaRPr lang="x-none" altLang="en-IN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Example of a stack calculator: The </a:t>
            </a:r>
            <a:r>
              <a:rPr lang="x-none" altLang="en-IN">
                <a:solidFill>
                  <a:srgbClr val="FF0000"/>
                </a:solidFill>
              </a:rPr>
              <a:t>dc</a:t>
            </a:r>
            <a:r>
              <a:rPr lang="x-none" altLang="en-IN"/>
              <a:t> program in linux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37820" y="854075"/>
            <a:ext cx="1172146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endParaRPr lang="x-none" altLang="en-IN"/>
          </a:p>
        </p:txBody>
      </p:sp>
      <p:sp>
        <p:nvSpPr>
          <p:cNvPr id="7" name="TextBox 6"/>
          <p:cNvSpPr txBox="1"/>
          <p:nvPr/>
        </p:nvSpPr>
        <p:spPr>
          <a:xfrm>
            <a:off x="506730" y="904875"/>
            <a:ext cx="11361420" cy="1755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dc is a reverse polish desk calculator that stores numbers on a stack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Entering a number stores numbers on a stack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Arithmetic operations pops numbers from the stack (as many as there are operands) and pushes the results back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Example</a:t>
            </a:r>
            <a:endParaRPr lang="x-none" altLang="en-IN"/>
          </a:p>
          <a:p>
            <a:pPr lvl="1" indent="0">
              <a:buFont typeface="Arial" charset="0"/>
              <a:buNone/>
            </a:pPr>
            <a:endParaRPr lang="x-none" altLang="en-IN"/>
          </a:p>
        </p:txBody>
      </p:sp>
      <p:sp>
        <p:nvSpPr>
          <p:cNvPr id="8" name="Rectangle 7"/>
          <p:cNvSpPr/>
          <p:nvPr/>
        </p:nvSpPr>
        <p:spPr>
          <a:xfrm>
            <a:off x="2205355" y="2089785"/>
            <a:ext cx="952500" cy="40932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IN"/>
              <a:t>$dc</a:t>
            </a:r>
            <a:endParaRPr lang="x-none" altLang="en-IN"/>
          </a:p>
          <a:p>
            <a:pPr algn="l"/>
            <a:r>
              <a:rPr lang="x-none" altLang="en-IN"/>
              <a:t>1</a:t>
            </a:r>
            <a:endParaRPr lang="x-none" altLang="en-IN"/>
          </a:p>
          <a:p>
            <a:pPr algn="l"/>
            <a:r>
              <a:rPr lang="x-none" altLang="en-IN"/>
              <a:t>2</a:t>
            </a:r>
            <a:endParaRPr lang="x-none" altLang="en-IN"/>
          </a:p>
          <a:p>
            <a:pPr algn="l"/>
            <a:r>
              <a:rPr lang="x-none" altLang="en-IN"/>
              <a:t>3</a:t>
            </a:r>
            <a:endParaRPr lang="x-none" altLang="en-IN"/>
          </a:p>
          <a:p>
            <a:pPr algn="l"/>
            <a:r>
              <a:rPr lang="x-none" altLang="en-IN"/>
              <a:t>f</a:t>
            </a:r>
            <a:endParaRPr lang="x-none" altLang="en-IN"/>
          </a:p>
          <a:p>
            <a:pPr algn="l"/>
            <a:r>
              <a:rPr lang="x-none" altLang="en-IN"/>
              <a:t>3</a:t>
            </a:r>
            <a:endParaRPr lang="x-none" altLang="en-IN"/>
          </a:p>
          <a:p>
            <a:pPr algn="l"/>
            <a:r>
              <a:rPr lang="x-none" altLang="en-IN"/>
              <a:t>2</a:t>
            </a:r>
            <a:endParaRPr lang="x-none" altLang="en-IN"/>
          </a:p>
          <a:p>
            <a:pPr algn="l"/>
            <a:r>
              <a:rPr lang="x-none" altLang="en-IN"/>
              <a:t>1</a:t>
            </a:r>
            <a:endParaRPr lang="x-none" altLang="en-IN"/>
          </a:p>
          <a:p>
            <a:pPr algn="l"/>
            <a:r>
              <a:rPr lang="x-none" altLang="en-IN"/>
              <a:t>+</a:t>
            </a:r>
            <a:endParaRPr lang="x-none" altLang="en-IN"/>
          </a:p>
          <a:p>
            <a:pPr algn="l"/>
            <a:r>
              <a:rPr lang="x-none" altLang="en-IN"/>
              <a:t>p</a:t>
            </a:r>
            <a:endParaRPr lang="x-none" altLang="en-IN"/>
          </a:p>
          <a:p>
            <a:pPr algn="l"/>
            <a:r>
              <a:rPr lang="x-none" altLang="en-IN"/>
              <a:t>9</a:t>
            </a:r>
            <a:endParaRPr lang="x-none" altLang="en-IN"/>
          </a:p>
          <a:p>
            <a:pPr algn="l"/>
            <a:r>
              <a:rPr lang="x-none" altLang="en-IN"/>
              <a:t>-</a:t>
            </a:r>
            <a:endParaRPr lang="x-none" altLang="en-IN"/>
          </a:p>
          <a:p>
            <a:pPr algn="l"/>
            <a:r>
              <a:rPr lang="x-none" altLang="en-IN"/>
              <a:t>p</a:t>
            </a:r>
            <a:endParaRPr lang="x-none" altLang="en-IN"/>
          </a:p>
          <a:p>
            <a:pPr algn="l"/>
            <a:r>
              <a:rPr lang="x-none" altLang="en-IN"/>
              <a:t>-6</a:t>
            </a:r>
            <a:endParaRPr lang="x-none" alt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What did we do today?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185420" y="918210"/>
            <a:ext cx="11798300" cy="422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Representing real numbers approximately in a computer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Floating point representation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Assignment 2</a:t>
            </a:r>
            <a:endParaRPr lang="x-none" altLang="en-IN">
              <a:solidFill>
                <a:srgbClr val="FF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Is available at the course webpage</a:t>
            </a:r>
            <a:endParaRPr lang="x-none" altLang="en-IN">
              <a:solidFill>
                <a:srgbClr val="FF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Please do it on your own</a:t>
            </a:r>
            <a:endParaRPr lang="x-none" altLang="en-IN">
              <a:solidFill>
                <a:srgbClr val="FF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rgbClr val="FF0000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Reading Assignment</a:t>
            </a:r>
            <a:endParaRPr lang="x-none" altLang="en-IN">
              <a:solidFill>
                <a:srgbClr val="FF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Read about fixed point numbers and why their use is limited in scientific settings</a:t>
            </a:r>
            <a:endParaRPr lang="x-none" altLang="en-IN">
              <a:solidFill>
                <a:srgbClr val="FF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Read about BCD and packed decimal format</a:t>
            </a:r>
            <a:endParaRPr lang="x-none" altLang="en-IN">
              <a:solidFill>
                <a:srgbClr val="FF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IEEE 754 and Extended Precision Format</a:t>
            </a:r>
            <a:endParaRPr lang="x-none" altLang="en-IN">
              <a:solidFill>
                <a:srgbClr val="FF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rgbClr val="FF0000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References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Irv Englander's book - Chapter 5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Chapter 3 of Hennessy and Patterson</a:t>
            </a:r>
            <a:endParaRPr lang="x-none" alt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Review ...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37820" y="854075"/>
            <a:ext cx="11721465" cy="2578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The x86 ISA instructions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Data transfer instructions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Using the stack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Arithmetic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Logic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Jumps and conditional jumps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Function calls &amp; examples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String instructions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</p:txBody>
      </p:sp>
      <p:sp>
        <p:nvSpPr>
          <p:cNvPr id="7" name="TextBox 6"/>
          <p:cNvSpPr txBox="1"/>
          <p:nvPr/>
        </p:nvSpPr>
        <p:spPr>
          <a:xfrm>
            <a:off x="163830" y="346329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Today ...</a:t>
            </a:r>
            <a:endParaRPr lang="x-none" altLang="en-IN"/>
          </a:p>
        </p:txBody>
      </p:sp>
      <p:sp>
        <p:nvSpPr>
          <p:cNvPr id="8" name="TextBox 7"/>
          <p:cNvSpPr txBox="1"/>
          <p:nvPr/>
        </p:nvSpPr>
        <p:spPr>
          <a:xfrm>
            <a:off x="337820" y="3968750"/>
            <a:ext cx="11721465" cy="932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Integer representations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Floating point numbers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x86 ISA - using floating point</a:t>
            </a:r>
            <a:endParaRPr lang="x-none" alt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A question on unsigned integers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37820" y="854075"/>
            <a:ext cx="11721465" cy="5046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How are they represented in C?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>
                <a:solidFill>
                  <a:schemeClr val="accent6">
                    <a:lumMod val="60000"/>
                    <a:lumOff val="40000"/>
                  </a:schemeClr>
                </a:solidFill>
              </a:rPr>
              <a:t>unsigned int</a:t>
            </a:r>
            <a:r>
              <a:rPr lang="x-none" altLang="en-IN"/>
              <a:t> c = 1;</a:t>
            </a: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>
                <a:solidFill>
                  <a:srgbClr val="FF0000"/>
                </a:solidFill>
              </a:rPr>
              <a:t>while </a:t>
            </a:r>
            <a:r>
              <a:rPr lang="x-none" altLang="en-IN"/>
              <a:t>(1) {</a:t>
            </a: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/>
              <a:t>	c = c - 2;</a:t>
            </a: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/>
              <a:t>	if (c &lt; 0)  </a:t>
            </a:r>
            <a:r>
              <a:rPr lang="x-none" altLang="en-IN">
                <a:solidFill>
                  <a:srgbClr val="FF0000"/>
                </a:solidFill>
              </a:rPr>
              <a:t>break</a:t>
            </a:r>
            <a:r>
              <a:rPr lang="x-none" altLang="en-IN"/>
              <a:t>;</a:t>
            </a: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/>
              <a:t>}</a:t>
            </a:r>
            <a:endParaRPr lang="x-none" altLang="en-IN"/>
          </a:p>
          <a:p>
            <a:pPr lvl="1" indent="0">
              <a:buFont typeface="Arial" charset="0"/>
              <a:buNone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Addition of unsigned integers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What flags will be set?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Subtraction of unsigned integers / comparison of unsigned integers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What flags will be set?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Multiplication and division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What flags will be set?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Logical operations on unsigned integers?</a:t>
            </a:r>
            <a:endParaRPr lang="x-none" altLang="en-IN"/>
          </a:p>
          <a:p>
            <a:pPr lvl="1" indent="0">
              <a:buFont typeface="Arial" charset="0"/>
              <a:buNone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Topics to be reviewed on your own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37820" y="854075"/>
            <a:ext cx="11721465" cy="4772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Number systems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Decimal system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Binary system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Hexadecimal system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1s complement and 9s complement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Addition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Subtraction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Multiplication and division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2s complement and 10s complement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Addition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Subtraction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Multiplication and division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Rectangle 14"/>
          <p:cNvSpPr/>
          <p:nvPr/>
        </p:nvSpPr>
        <p:spPr>
          <a:xfrm>
            <a:off x="4533900" y="2810510"/>
            <a:ext cx="1042670" cy="4756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Floating point numbers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37820" y="854075"/>
            <a:ext cx="1172146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endParaRPr lang="x-none" altLang="en-IN"/>
          </a:p>
        </p:txBody>
      </p:sp>
      <p:sp>
        <p:nvSpPr>
          <p:cNvPr id="7" name="TextBox 6"/>
          <p:cNvSpPr txBox="1"/>
          <p:nvPr/>
        </p:nvSpPr>
        <p:spPr>
          <a:xfrm>
            <a:off x="339725" y="661670"/>
            <a:ext cx="11682730" cy="6144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Why represent real numbers on a computer?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Scientific computations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Boltzmann constant = 1.38 x 10</a:t>
            </a:r>
            <a:r>
              <a:rPr lang="x-none" altLang="en-IN" baseline="30000"/>
              <a:t>-23</a:t>
            </a:r>
            <a:endParaRPr lang="x-none" altLang="en-IN" baseline="30000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Avogadro's number = 6.023 x 10</a:t>
            </a:r>
            <a:r>
              <a:rPr lang="x-none" altLang="en-IN" baseline="30000"/>
              <a:t>22 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cs typeface="Arial" charset="0"/>
              </a:rPr>
              <a:t>π</a:t>
            </a:r>
            <a:endParaRPr lang="x-none" altLang="en-IN">
              <a:cs typeface="Arial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cs typeface="Arial" charset="0"/>
              </a:rPr>
              <a:t>The range of real numbers that we need to use is very large!</a:t>
            </a:r>
            <a:endParaRPr lang="x-none" altLang="en-IN">
              <a:cs typeface="Arial" charset="0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cs typeface="Arial" charset="0"/>
              </a:rPr>
              <a:t>We represent real numbers using scientific notation</a:t>
            </a:r>
            <a:endParaRPr lang="x-none" altLang="en-IN">
              <a:cs typeface="Arial" charset="0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>
              <a:cs typeface="Arial" charset="0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>
              <a:cs typeface="Arial" charset="0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>
              <a:cs typeface="Arial" charset="0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>
              <a:cs typeface="Arial" charset="0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>
              <a:cs typeface="Arial" charset="0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>
              <a:cs typeface="Arial" charset="0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>
              <a:cs typeface="Arial" charset="0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>
              <a:cs typeface="Arial" charset="0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>
              <a:cs typeface="Arial" charset="0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>
              <a:cs typeface="Arial" charset="0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cs typeface="Arial" charset="0"/>
              </a:rPr>
              <a:t>We can also represent floating point numbers in other number systems (note the base of the exponent in each case)</a:t>
            </a:r>
            <a:endParaRPr lang="x-none" altLang="en-IN">
              <a:cs typeface="Arial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cs typeface="Arial" charset="0"/>
              </a:rPr>
              <a:t>Binary : 1.0011101111 x 2</a:t>
            </a:r>
            <a:r>
              <a:rPr lang="x-none" altLang="en-IN" baseline="30000">
                <a:cs typeface="Arial" charset="0"/>
              </a:rPr>
              <a:t>20</a:t>
            </a:r>
            <a:endParaRPr lang="x-none" altLang="en-IN" baseline="30000">
              <a:cs typeface="Arial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cs typeface="Arial" charset="0"/>
              </a:rPr>
              <a:t>Hexadecimal = A.5 x 16</a:t>
            </a:r>
            <a:r>
              <a:rPr lang="x-none" altLang="en-IN" baseline="30000">
                <a:cs typeface="Arial" charset="0"/>
              </a:rPr>
              <a:t>4</a:t>
            </a:r>
            <a:endParaRPr lang="x-none" altLang="en-IN" baseline="30000">
              <a:cs typeface="Arial" charset="0"/>
            </a:endParaRPr>
          </a:p>
          <a:p>
            <a:pPr lvl="1" indent="0">
              <a:buFont typeface="Arial" charset="0"/>
              <a:buNone/>
            </a:pPr>
            <a:endParaRPr lang="x-none" altLang="en-IN"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5460" y="2785110"/>
            <a:ext cx="2586990" cy="546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/>
              <a:t>- 1.234 x 10 </a:t>
            </a:r>
            <a:r>
              <a:rPr lang="x-none" altLang="en-IN" sz="2800" baseline="30000"/>
              <a:t>-16</a:t>
            </a:r>
            <a:endParaRPr lang="x-none" altLang="en-IN" sz="2800" baseline="30000"/>
          </a:p>
        </p:txBody>
      </p:sp>
      <p:sp>
        <p:nvSpPr>
          <p:cNvPr id="9" name="Line Callout 1 8"/>
          <p:cNvSpPr/>
          <p:nvPr/>
        </p:nvSpPr>
        <p:spPr>
          <a:xfrm>
            <a:off x="1549400" y="2939415"/>
            <a:ext cx="1968500" cy="527050"/>
          </a:xfrm>
          <a:prstGeom prst="borderCallout1">
            <a:avLst>
              <a:gd name="adj1" fmla="val 50602"/>
              <a:gd name="adj2" fmla="val 100838"/>
              <a:gd name="adj3" fmla="val 27108"/>
              <a:gd name="adj4" fmla="val 14077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Sign of Mantissa</a:t>
            </a:r>
            <a:endParaRPr lang="x-none" altLang="en-IN"/>
          </a:p>
        </p:txBody>
      </p:sp>
      <p:sp>
        <p:nvSpPr>
          <p:cNvPr id="10" name="Line Callout 1 9"/>
          <p:cNvSpPr/>
          <p:nvPr/>
        </p:nvSpPr>
        <p:spPr>
          <a:xfrm>
            <a:off x="2538095" y="4159885"/>
            <a:ext cx="1968500" cy="527050"/>
          </a:xfrm>
          <a:prstGeom prst="borderCallout1">
            <a:avLst>
              <a:gd name="adj1" fmla="val -722"/>
              <a:gd name="adj2" fmla="val 49193"/>
              <a:gd name="adj3" fmla="val -165662"/>
              <a:gd name="adj4" fmla="val 10870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Mantissa</a:t>
            </a:r>
            <a:endParaRPr lang="x-none" altLang="en-IN"/>
          </a:p>
        </p:txBody>
      </p:sp>
      <p:sp>
        <p:nvSpPr>
          <p:cNvPr id="11" name="Line Callout 1 10"/>
          <p:cNvSpPr/>
          <p:nvPr/>
        </p:nvSpPr>
        <p:spPr>
          <a:xfrm>
            <a:off x="8082280" y="2781300"/>
            <a:ext cx="1968500" cy="527050"/>
          </a:xfrm>
          <a:prstGeom prst="borderCallout1">
            <a:avLst>
              <a:gd name="adj1" fmla="val 18750"/>
              <a:gd name="adj2" fmla="val -8333"/>
              <a:gd name="adj3" fmla="val 46626"/>
              <a:gd name="adj4" fmla="val -716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Exponent</a:t>
            </a:r>
            <a:endParaRPr lang="x-none" altLang="en-IN"/>
          </a:p>
        </p:txBody>
      </p:sp>
      <p:sp>
        <p:nvSpPr>
          <p:cNvPr id="12" name="Line Callout 1 11"/>
          <p:cNvSpPr/>
          <p:nvPr/>
        </p:nvSpPr>
        <p:spPr>
          <a:xfrm>
            <a:off x="8054975" y="3333115"/>
            <a:ext cx="1968500" cy="527050"/>
          </a:xfrm>
          <a:prstGeom prst="borderCallout1">
            <a:avLst>
              <a:gd name="adj1" fmla="val 18750"/>
              <a:gd name="adj2" fmla="val -8333"/>
              <a:gd name="adj3" fmla="val -16867"/>
              <a:gd name="adj4" fmla="val -9712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Base</a:t>
            </a:r>
            <a:endParaRPr lang="x-none" altLang="en-IN"/>
          </a:p>
        </p:txBody>
      </p:sp>
      <p:sp>
        <p:nvSpPr>
          <p:cNvPr id="13" name="Line Callout 1 12"/>
          <p:cNvSpPr/>
          <p:nvPr/>
        </p:nvSpPr>
        <p:spPr>
          <a:xfrm>
            <a:off x="5994400" y="3781425"/>
            <a:ext cx="1968500" cy="527050"/>
          </a:xfrm>
          <a:prstGeom prst="borderCallout1">
            <a:avLst>
              <a:gd name="adj1" fmla="val 18750"/>
              <a:gd name="adj2" fmla="val -8333"/>
              <a:gd name="adj3" fmla="val -109518"/>
              <a:gd name="adj4" fmla="val -5858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Decimal Point</a:t>
            </a:r>
            <a:endParaRPr lang="x-none" altLang="en-IN"/>
          </a:p>
        </p:txBody>
      </p:sp>
      <p:sp>
        <p:nvSpPr>
          <p:cNvPr id="14" name="Line Callout 1 13"/>
          <p:cNvSpPr/>
          <p:nvPr/>
        </p:nvSpPr>
        <p:spPr>
          <a:xfrm>
            <a:off x="7897495" y="2210435"/>
            <a:ext cx="1968500" cy="527050"/>
          </a:xfrm>
          <a:prstGeom prst="borderCallout1">
            <a:avLst>
              <a:gd name="adj1" fmla="val 18750"/>
              <a:gd name="adj2" fmla="val -8333"/>
              <a:gd name="adj3" fmla="val 129638"/>
              <a:gd name="adj4" fmla="val -775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Sign of Exponent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1" grpId="0" animBg="1"/>
      <p:bldP spid="9" grpId="0" animBg="1"/>
      <p:bldP spid="14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Floating point numbers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37820" y="854075"/>
            <a:ext cx="1172146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endParaRPr lang="x-none" altLang="en-IN"/>
          </a:p>
        </p:txBody>
      </p:sp>
      <p:sp>
        <p:nvSpPr>
          <p:cNvPr id="7" name="TextBox 6"/>
          <p:cNvSpPr txBox="1"/>
          <p:nvPr/>
        </p:nvSpPr>
        <p:spPr>
          <a:xfrm>
            <a:off x="339725" y="661670"/>
            <a:ext cx="11682730" cy="5595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So representation requires places for storing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cs typeface="Arial" charset="0"/>
              </a:rPr>
              <a:t>Mantissa</a:t>
            </a:r>
            <a:endParaRPr lang="x-none" altLang="en-IN">
              <a:cs typeface="Arial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cs typeface="Arial" charset="0"/>
              </a:rPr>
              <a:t>Exponent</a:t>
            </a:r>
            <a:endParaRPr lang="x-none" altLang="en-IN">
              <a:cs typeface="Arial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cs typeface="Arial" charset="0"/>
              </a:rPr>
              <a:t>Sign of Mantissa</a:t>
            </a:r>
            <a:endParaRPr lang="x-none" altLang="en-IN">
              <a:cs typeface="Arial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cs typeface="Arial" charset="0"/>
              </a:rPr>
              <a:t>Sign of Exponent</a:t>
            </a:r>
            <a:endParaRPr lang="x-none" altLang="en-IN">
              <a:cs typeface="Arial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cs typeface="Arial" charset="0"/>
              </a:rPr>
              <a:t>Base</a:t>
            </a:r>
            <a:endParaRPr lang="x-none" altLang="en-IN">
              <a:cs typeface="Arial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cs typeface="Arial" charset="0"/>
              </a:rPr>
              <a:t>Position of the decimal point within the mantissa (the mantissa is stored as a binary sequence, there is no provision for storing a binary point, so the position has to be shown either explicitly or implicitly (as we will see))</a:t>
            </a:r>
            <a:endParaRPr lang="x-none" altLang="en-IN">
              <a:cs typeface="Arial" charset="0"/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cs typeface="Arial" charset="0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cs typeface="Arial" charset="0"/>
              </a:rPr>
              <a:t>But do we need to store everything? No! Floating point standards force certain parts of the representation to be fixed, e.g., the base could always be 10 in a certain standard. So implementations following that standard need not store the value of the base.</a:t>
            </a:r>
            <a:endParaRPr lang="x-none" altLang="en-IN">
              <a:cs typeface="Arial" charset="0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>
              <a:cs typeface="Arial" charset="0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cs typeface="Arial" charset="0"/>
              </a:rPr>
              <a:t>In a computer, floating point numbers will be represented using a sequence of bytes. So the number of bits which are used for the representation will be a multiple of 8 bits.</a:t>
            </a:r>
            <a:endParaRPr lang="x-none" altLang="en-IN">
              <a:cs typeface="Arial" charset="0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>
              <a:cs typeface="Arial" charset="0"/>
            </a:endParaRPr>
          </a:p>
          <a:p>
            <a:pPr lvl="1" indent="0">
              <a:buFont typeface="Arial" charset="0"/>
              <a:buNone/>
            </a:pPr>
            <a:endParaRPr lang="x-none" altLang="en-IN">
              <a:cs typeface="Arial" charset="0"/>
            </a:endParaRPr>
          </a:p>
          <a:p>
            <a:pPr lvl="1" indent="0">
              <a:buFont typeface="Arial" charset="0"/>
              <a:buNone/>
            </a:pPr>
            <a:endParaRPr lang="x-none" altLang="en-IN">
              <a:cs typeface="Arial" charset="0"/>
            </a:endParaRPr>
          </a:p>
          <a:p>
            <a:pPr lvl="1" indent="0">
              <a:buFont typeface="Arial" charset="0"/>
              <a:buNone/>
            </a:pPr>
            <a:endParaRPr lang="x-none" altLang="en-IN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Floating point numbers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37820" y="854075"/>
            <a:ext cx="1172146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endParaRPr lang="x-none" altLang="en-IN"/>
          </a:p>
        </p:txBody>
      </p:sp>
      <p:sp>
        <p:nvSpPr>
          <p:cNvPr id="7" name="TextBox 6"/>
          <p:cNvSpPr txBox="1"/>
          <p:nvPr/>
        </p:nvSpPr>
        <p:spPr>
          <a:xfrm>
            <a:off x="339725" y="661670"/>
            <a:ext cx="11682730" cy="724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>
                <a:cs typeface="Arial" charset="0"/>
              </a:rPr>
              <a:t>We will use the decimal number system to explain floating point representation here*</a:t>
            </a:r>
            <a:endParaRPr lang="x-none" altLang="en-IN">
              <a:cs typeface="Arial" charset="0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cs typeface="Arial" charset="0"/>
              </a:rPr>
              <a:t>Suppose the computer gives you the following memory word for storing 7 decimal digits and a sign, which can be represented as SMMMMMMM (i.e., we can store the sign + or - in place of S, and any decimal digit from 0 to 9 in place of an M. For representing + we will use the digit 0 and for - we will use the digit 5)</a:t>
            </a:r>
            <a:endParaRPr lang="x-none" altLang="en-IN">
              <a:cs typeface="Arial" charset="0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cs typeface="Arial" charset="0"/>
              </a:rPr>
              <a:t>Using this word, we can store any integer from -9,999,999 to +</a:t>
            </a:r>
            <a:r>
              <a:rPr lang="x-none" altLang="en-IN">
                <a:cs typeface="Arial" charset="0"/>
                <a:sym typeface="+mn-ea"/>
              </a:rPr>
              <a:t>9,999,999</a:t>
            </a:r>
            <a:endParaRPr lang="x-none" altLang="en-IN">
              <a:cs typeface="Arial" charset="0"/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cs typeface="Arial" charset="0"/>
                <a:sym typeface="+mn-ea"/>
              </a:rPr>
              <a:t>Any number smaller than -9,999,999 would result in an underflow</a:t>
            </a:r>
            <a:endParaRPr lang="x-none" altLang="en-IN">
              <a:cs typeface="Arial" charset="0"/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cs typeface="Arial" charset="0"/>
                <a:sym typeface="+mn-ea"/>
              </a:rPr>
              <a:t>Any number greater than 9,999,999 would result in an overflow</a:t>
            </a:r>
            <a:endParaRPr lang="x-none" altLang="en-IN">
              <a:cs typeface="Arial" charset="0"/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cs typeface="Arial" charset="0"/>
                <a:sym typeface="+mn-ea"/>
              </a:rPr>
              <a:t>Note that we have not started representing real numbers yet!</a:t>
            </a:r>
            <a:endParaRPr lang="x-none" altLang="en-IN">
              <a:cs typeface="Arial" charset="0"/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cs typeface="Arial" charset="0"/>
                <a:sym typeface="+mn-ea"/>
              </a:rPr>
              <a:t>In light of the discussion we had in the previous slide we could use two Ms to store the value of the exponent, i.e., the memory word would be used as</a:t>
            </a:r>
            <a:endParaRPr lang="x-none" altLang="en-IN">
              <a:cs typeface="Arial" charset="0"/>
              <a:sym typeface="+mn-ea"/>
            </a:endParaRPr>
          </a:p>
          <a:p>
            <a:pPr lvl="1" indent="0">
              <a:buFont typeface="Arial" charset="0"/>
              <a:buNone/>
            </a:pPr>
            <a:r>
              <a:rPr lang="x-none" altLang="en-IN">
                <a:cs typeface="Arial" charset="0"/>
                <a:sym typeface="+mn-ea"/>
              </a:rPr>
              <a:t>SEEMMMMM - S is the sign of the mantissa, EE is the exponent, and MMMMM is the mantissa</a:t>
            </a:r>
            <a:endParaRPr lang="x-none" altLang="en-IN">
              <a:cs typeface="Arial" charset="0"/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cs typeface="Arial" charset="0"/>
                <a:sym typeface="+mn-ea"/>
              </a:rPr>
              <a:t>Note that we have not specified where the decimal point is in this scheme that we have set up. We will see that this can be made implicit.</a:t>
            </a:r>
            <a:endParaRPr lang="x-none" altLang="en-IN">
              <a:cs typeface="Arial" charset="0"/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cs typeface="Arial" charset="0"/>
                <a:sym typeface="+mn-ea"/>
              </a:rPr>
              <a:t>The other implicit specification is that of the base of the exponent</a:t>
            </a:r>
            <a:endParaRPr lang="x-none" altLang="en-IN">
              <a:cs typeface="Arial" charset="0"/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cs typeface="Arial" charset="0"/>
                <a:sym typeface="+mn-ea"/>
              </a:rPr>
              <a:t>Note that we have a tradeoff between allocation of finite available memory amongst the different components in the floating point representation</a:t>
            </a:r>
            <a:endParaRPr lang="x-none" altLang="en-IN">
              <a:cs typeface="Arial" charset="0"/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cs typeface="Arial" charset="0"/>
                <a:sym typeface="+mn-ea"/>
              </a:rPr>
              <a:t>In the scheme shown above, there is no provision for storing the sign of the exponent</a:t>
            </a:r>
            <a:endParaRPr lang="x-none" altLang="en-IN">
              <a:cs typeface="Arial" charset="0"/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cs typeface="Arial" charset="0"/>
                <a:sym typeface="+mn-ea"/>
              </a:rPr>
              <a:t>But we can use 9's complement or 10's complement to representing both positive and negative exponents in EE</a:t>
            </a:r>
            <a:endParaRPr lang="x-none" altLang="en-IN">
              <a:cs typeface="Arial" charset="0"/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cs typeface="Arial" charset="0"/>
                <a:sym typeface="+mn-ea"/>
              </a:rPr>
              <a:t>Another option is the excess-N notation</a:t>
            </a:r>
            <a:endParaRPr lang="x-none" altLang="en-IN">
              <a:cs typeface="Arial" charset="0"/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>
              <a:cs typeface="Arial" charset="0"/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>
              <a:cs typeface="Arial" charset="0"/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>
              <a:cs typeface="Arial" charset="0"/>
            </a:endParaRPr>
          </a:p>
          <a:p>
            <a:pPr lvl="1" indent="0">
              <a:buFont typeface="Arial" charset="0"/>
              <a:buNone/>
            </a:pPr>
            <a:endParaRPr lang="x-none" altLang="en-IN">
              <a:cs typeface="Arial" charset="0"/>
            </a:endParaRPr>
          </a:p>
          <a:p>
            <a:pPr lvl="1" indent="0">
              <a:buFont typeface="Arial" charset="0"/>
              <a:buNone/>
            </a:pPr>
            <a:endParaRPr lang="x-none" altLang="en-IN">
              <a:cs typeface="Arial" charset="0"/>
            </a:endParaRPr>
          </a:p>
          <a:p>
            <a:pPr lvl="1" indent="0">
              <a:buFont typeface="Arial" charset="0"/>
              <a:buNone/>
            </a:pPr>
            <a:endParaRPr lang="x-none" altLang="en-IN"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030" y="6256655"/>
            <a:ext cx="11232515" cy="286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1200"/>
              <a:t>* Reference: Irv Englander - The architecture of computer hardware and system software</a:t>
            </a:r>
            <a:endParaRPr lang="x-none" altLang="en-IN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Excess N notation for the exponent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37820" y="854075"/>
            <a:ext cx="1172146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endParaRPr lang="x-none" altLang="en-IN"/>
          </a:p>
        </p:txBody>
      </p:sp>
      <p:sp>
        <p:nvSpPr>
          <p:cNvPr id="7" name="TextBox 6"/>
          <p:cNvSpPr txBox="1"/>
          <p:nvPr/>
        </p:nvSpPr>
        <p:spPr>
          <a:xfrm>
            <a:off x="339725" y="661670"/>
            <a:ext cx="11682730" cy="4772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>
                <a:cs typeface="Arial" charset="0"/>
                <a:sym typeface="+mn-ea"/>
              </a:rPr>
              <a:t>We have two places EE for storing the exponent</a:t>
            </a:r>
            <a:endParaRPr lang="x-none" altLang="en-IN">
              <a:cs typeface="Arial" charset="0"/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cs typeface="Arial" charset="0"/>
                <a:sym typeface="+mn-ea"/>
              </a:rPr>
              <a:t>That means that we can store non-negative exponents from 00 to 99</a:t>
            </a:r>
            <a:endParaRPr lang="x-none" altLang="en-IN">
              <a:cs typeface="Arial" charset="0"/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cs typeface="Arial" charset="0"/>
                <a:sym typeface="+mn-ea"/>
              </a:rPr>
              <a:t>In order to represent negative exponents we make the following mapping</a:t>
            </a:r>
            <a:endParaRPr lang="x-none" altLang="en-IN">
              <a:cs typeface="Arial" charset="0"/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cs typeface="Arial" charset="0"/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cs typeface="Arial" charset="0"/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cs typeface="Arial" charset="0"/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cs typeface="Arial" charset="0"/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cs typeface="Arial" charset="0"/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cs typeface="Arial" charset="0"/>
                <a:sym typeface="+mn-ea"/>
              </a:rPr>
              <a:t>The value of the exponent is (EE - 50)</a:t>
            </a:r>
            <a:endParaRPr lang="x-none" altLang="en-IN">
              <a:cs typeface="Arial" charset="0"/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cs typeface="Arial" charset="0"/>
                <a:sym typeface="+mn-ea"/>
              </a:rPr>
              <a:t>Note that the mapping subtracts an offset of 50 from the decimal digits present in EE to get the actual exponent</a:t>
            </a:r>
            <a:endParaRPr lang="x-none" altLang="en-IN">
              <a:cs typeface="Arial" charset="0"/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cs typeface="Arial" charset="0"/>
              <a:sym typeface="+mn-ea"/>
            </a:endParaRPr>
          </a:p>
          <a:p>
            <a:pPr lvl="0" indent="0">
              <a:buFont typeface="Arial" charset="0"/>
              <a:buNone/>
            </a:pPr>
            <a:endParaRPr lang="x-none" altLang="en-IN">
              <a:cs typeface="Arial" charset="0"/>
              <a:sym typeface="+mn-ea"/>
            </a:endParaRPr>
          </a:p>
          <a:p>
            <a:pPr lvl="2" indent="0">
              <a:buFont typeface="Arial" charset="0"/>
              <a:buNone/>
            </a:pPr>
            <a:endParaRPr lang="x-none" altLang="en-IN">
              <a:cs typeface="Arial" charset="0"/>
            </a:endParaRPr>
          </a:p>
          <a:p>
            <a:pPr lvl="1" indent="0">
              <a:buFont typeface="Arial" charset="0"/>
              <a:buNone/>
            </a:pPr>
            <a:endParaRPr lang="x-none" altLang="en-IN">
              <a:cs typeface="Arial" charset="0"/>
            </a:endParaRPr>
          </a:p>
          <a:p>
            <a:pPr lvl="1" indent="0">
              <a:buFont typeface="Arial" charset="0"/>
              <a:buNone/>
            </a:pPr>
            <a:endParaRPr lang="x-none" altLang="en-IN">
              <a:cs typeface="Arial" charset="0"/>
            </a:endParaRPr>
          </a:p>
          <a:p>
            <a:pPr lvl="1" indent="0">
              <a:buFont typeface="Arial" charset="0"/>
              <a:buNone/>
            </a:pPr>
            <a:endParaRPr lang="x-none" altLang="en-IN"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030" y="6256655"/>
            <a:ext cx="11232515" cy="286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1200"/>
              <a:t>* Reference: Irv Englander - The architecture of computer hardware and system software</a:t>
            </a:r>
            <a:endParaRPr lang="x-none" altLang="en-IN" sz="1200"/>
          </a:p>
        </p:txBody>
      </p:sp>
      <p:graphicFrame>
        <p:nvGraphicFramePr>
          <p:cNvPr id="9" name="Table 8"/>
          <p:cNvGraphicFramePr/>
          <p:nvPr/>
        </p:nvGraphicFramePr>
        <p:xfrm>
          <a:off x="1692910" y="1646555"/>
          <a:ext cx="8534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  <a:gridCol w="853440"/>
                <a:gridCol w="853440"/>
                <a:gridCol w="853440"/>
                <a:gridCol w="853440"/>
                <a:gridCol w="853440"/>
              </a:tblGrid>
              <a:tr h="46926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</a:rPr>
                        <a:t>Number Stored</a:t>
                      </a:r>
                      <a:endParaRPr lang="x-none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</a:rPr>
                        <a:t>00</a:t>
                      </a:r>
                      <a:endParaRPr lang="x-none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</a:rPr>
                        <a:t>01</a:t>
                      </a:r>
                      <a:endParaRPr lang="x-none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x-none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</a:rPr>
                        <a:t>49</a:t>
                      </a:r>
                      <a:endParaRPr lang="x-none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</a:rPr>
                        <a:t>50</a:t>
                      </a:r>
                      <a:endParaRPr lang="x-none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</a:rPr>
                        <a:t>51</a:t>
                      </a:r>
                      <a:endParaRPr lang="x-none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</a:rPr>
                        <a:t>....</a:t>
                      </a:r>
                      <a:endParaRPr lang="x-none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</a:rPr>
                        <a:t>98</a:t>
                      </a:r>
                      <a:endParaRPr lang="x-none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</a:rPr>
                        <a:t>99</a:t>
                      </a:r>
                      <a:endParaRPr lang="x-none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</a:rPr>
                        <a:t>Number Interpreted as </a:t>
                      </a:r>
                      <a:endParaRPr lang="x-none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</a:rPr>
                        <a:t>-50</a:t>
                      </a:r>
                      <a:endParaRPr lang="x-none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</a:rPr>
                        <a:t>-49</a:t>
                      </a:r>
                      <a:endParaRPr lang="x-none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x-none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</a:rPr>
                        <a:t>-1</a:t>
                      </a:r>
                      <a:endParaRPr lang="x-none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</a:rPr>
                        <a:t>....</a:t>
                      </a:r>
                      <a:endParaRPr lang="x-none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</a:rPr>
                        <a:t>48</a:t>
                      </a:r>
                      <a:endParaRPr lang="x-none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</a:rPr>
                        <a:t>49</a:t>
                      </a:r>
                      <a:endParaRPr lang="x-none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Implied decimal point and an example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37820" y="854075"/>
            <a:ext cx="1172146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endParaRPr lang="x-none" altLang="en-IN"/>
          </a:p>
        </p:txBody>
      </p:sp>
      <p:sp>
        <p:nvSpPr>
          <p:cNvPr id="7" name="TextBox 6"/>
          <p:cNvSpPr txBox="1"/>
          <p:nvPr/>
        </p:nvSpPr>
        <p:spPr>
          <a:xfrm>
            <a:off x="339725" y="661670"/>
            <a:ext cx="11682730" cy="5321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>
                <a:cs typeface="Arial" charset="0"/>
                <a:sym typeface="+mn-ea"/>
              </a:rPr>
              <a:t>We assume that the decimal point is to the left of the mantissa. So the information regarding the position of the decimal point is implicitly given.</a:t>
            </a:r>
            <a:endParaRPr lang="x-none" altLang="en-IN">
              <a:cs typeface="Arial" charset="0"/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>
              <a:cs typeface="Arial" charset="0"/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cs typeface="Arial" charset="0"/>
                <a:sym typeface="+mn-ea"/>
              </a:rPr>
              <a:t>Then for example, given 56012345 the number that the floating point representation represents is -.12345 x 10</a:t>
            </a:r>
            <a:r>
              <a:rPr lang="x-none" altLang="en-IN" baseline="30000">
                <a:cs typeface="Arial" charset="0"/>
                <a:sym typeface="+mn-ea"/>
              </a:rPr>
              <a:t>10</a:t>
            </a:r>
            <a:endParaRPr lang="x-none" altLang="en-IN" baseline="30000">
              <a:cs typeface="Arial" charset="0"/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cs typeface="Arial" charset="0"/>
                <a:sym typeface="+mn-ea"/>
              </a:rPr>
              <a:t>56012345 is (-)(60)(12345) is the SEEMMMMM format</a:t>
            </a:r>
            <a:endParaRPr lang="x-none" altLang="en-IN">
              <a:cs typeface="Arial" charset="0"/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cs typeface="Arial" charset="0"/>
                <a:sym typeface="+mn-ea"/>
              </a:rPr>
              <a:t>From the excess N notation, we have that the actual exponent value is 60 - 50 = 10</a:t>
            </a:r>
            <a:endParaRPr lang="x-none" altLang="en-IN">
              <a:cs typeface="Arial" charset="0"/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cs typeface="Arial" charset="0"/>
                <a:sym typeface="+mn-ea"/>
              </a:rPr>
              <a:t>From the implied decimal point we have that the mantissa is 0.12345</a:t>
            </a:r>
            <a:endParaRPr lang="x-none" altLang="en-IN">
              <a:cs typeface="Arial" charset="0"/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cs typeface="Arial" charset="0"/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cs typeface="Arial" charset="0"/>
                <a:sym typeface="+mn-ea"/>
              </a:rPr>
              <a:t>The smallest number and largest number which we can store are</a:t>
            </a:r>
            <a:endParaRPr lang="x-none" altLang="en-IN">
              <a:cs typeface="Arial" charset="0"/>
              <a:sym typeface="+mn-ea"/>
            </a:endParaRPr>
          </a:p>
          <a:p>
            <a:pPr lvl="1" indent="0">
              <a:buFont typeface="Arial" charset="0"/>
              <a:buNone/>
            </a:pPr>
            <a:r>
              <a:rPr lang="x-none" altLang="en-IN">
                <a:cs typeface="Arial" charset="0"/>
                <a:sym typeface="+mn-ea"/>
              </a:rPr>
              <a:t>-0.99999 x 10</a:t>
            </a:r>
            <a:r>
              <a:rPr lang="x-none" altLang="en-IN" baseline="30000">
                <a:cs typeface="Arial" charset="0"/>
                <a:sym typeface="+mn-ea"/>
              </a:rPr>
              <a:t>-50</a:t>
            </a:r>
            <a:r>
              <a:rPr lang="x-none" altLang="en-IN">
                <a:cs typeface="Arial" charset="0"/>
                <a:sym typeface="+mn-ea"/>
              </a:rPr>
              <a:t> and 0.99999 x 10</a:t>
            </a:r>
            <a:r>
              <a:rPr lang="x-none" altLang="en-IN" baseline="30000">
                <a:cs typeface="Arial" charset="0"/>
                <a:sym typeface="+mn-ea"/>
              </a:rPr>
              <a:t>49 </a:t>
            </a:r>
            <a:endParaRPr lang="x-none" altLang="en-IN" baseline="30000">
              <a:cs typeface="Arial" charset="0"/>
              <a:sym typeface="+mn-ea"/>
            </a:endParaRPr>
          </a:p>
          <a:p>
            <a:pPr lvl="1" indent="0">
              <a:buFont typeface="Arial" charset="0"/>
              <a:buNone/>
            </a:pPr>
            <a:r>
              <a:rPr lang="x-none" altLang="en-IN">
                <a:cs typeface="Arial" charset="0"/>
                <a:sym typeface="+mn-ea"/>
              </a:rPr>
              <a:t>The corresponding floating point representations are 50099999 and 09999999</a:t>
            </a:r>
            <a:endParaRPr lang="x-none" altLang="en-IN">
              <a:cs typeface="Arial" charset="0"/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cs typeface="Arial" charset="0"/>
                <a:sym typeface="+mn-ea"/>
              </a:rPr>
              <a:t>If we try to represent numbers which are smaller or larger than </a:t>
            </a:r>
            <a:r>
              <a:rPr lang="x-none" altLang="en-IN">
                <a:cs typeface="Arial" charset="0"/>
                <a:sym typeface="+mn-ea"/>
              </a:rPr>
              <a:t>-0.99999 x 10</a:t>
            </a:r>
            <a:r>
              <a:rPr lang="x-none" altLang="en-IN" baseline="30000">
                <a:cs typeface="Arial" charset="0"/>
                <a:sym typeface="+mn-ea"/>
              </a:rPr>
              <a:t>-50</a:t>
            </a:r>
            <a:r>
              <a:rPr lang="x-none" altLang="en-IN">
                <a:cs typeface="Arial" charset="0"/>
                <a:sym typeface="+mn-ea"/>
              </a:rPr>
              <a:t> and 0.99999 x 10</a:t>
            </a:r>
            <a:r>
              <a:rPr lang="x-none" altLang="en-IN" baseline="30000">
                <a:cs typeface="Arial" charset="0"/>
                <a:sym typeface="+mn-ea"/>
              </a:rPr>
              <a:t>49 </a:t>
            </a:r>
            <a:r>
              <a:rPr lang="x-none" altLang="en-IN">
                <a:cs typeface="Arial" charset="0"/>
                <a:sym typeface="+mn-ea"/>
              </a:rPr>
              <a:t>then we get an underflow or overflow respectivelys</a:t>
            </a:r>
            <a:endParaRPr lang="x-none" altLang="en-IN">
              <a:cs typeface="Arial" charset="0"/>
              <a:sym typeface="+mn-ea"/>
            </a:endParaRPr>
          </a:p>
          <a:p>
            <a:pPr lvl="0" indent="0">
              <a:buFont typeface="Arial" charset="0"/>
              <a:buNone/>
            </a:pPr>
            <a:endParaRPr lang="x-none" altLang="en-IN">
              <a:cs typeface="Arial" charset="0"/>
              <a:sym typeface="+mn-ea"/>
            </a:endParaRPr>
          </a:p>
          <a:p>
            <a:pPr lvl="2" indent="0">
              <a:buFont typeface="Arial" charset="0"/>
              <a:buNone/>
            </a:pPr>
            <a:endParaRPr lang="x-none" altLang="en-IN">
              <a:cs typeface="Arial" charset="0"/>
            </a:endParaRPr>
          </a:p>
          <a:p>
            <a:pPr lvl="1" indent="0">
              <a:buFont typeface="Arial" charset="0"/>
              <a:buNone/>
            </a:pPr>
            <a:endParaRPr lang="x-none" altLang="en-IN">
              <a:cs typeface="Arial" charset="0"/>
            </a:endParaRPr>
          </a:p>
          <a:p>
            <a:pPr lvl="1" indent="0">
              <a:buFont typeface="Arial" charset="0"/>
              <a:buNone/>
            </a:pPr>
            <a:endParaRPr lang="x-none" altLang="en-IN">
              <a:cs typeface="Arial" charset="0"/>
            </a:endParaRPr>
          </a:p>
          <a:p>
            <a:pPr lvl="1" indent="0">
              <a:buFont typeface="Arial" charset="0"/>
              <a:buNone/>
            </a:pPr>
            <a:endParaRPr lang="x-none" altLang="en-IN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11050</Words>
  <Application>Kingsoft Office WPP</Application>
  <PresentationFormat>Widescreen</PresentationFormat>
  <Paragraphs>492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161</cp:revision>
  <dcterms:created xsi:type="dcterms:W3CDTF">2017-02-05T11:20:04Z</dcterms:created>
  <dcterms:modified xsi:type="dcterms:W3CDTF">2017-02-05T11:20:04Z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16393Ժ-10.1.0.5672</vt:lpwstr>
  </property>
</Properties>
</file>